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25"/>
  </p:notesMasterIdLst>
  <p:handoutMasterIdLst>
    <p:handoutMasterId r:id="rId26"/>
  </p:handoutMasterIdLst>
  <p:sldIdLst>
    <p:sldId id="329" r:id="rId2"/>
    <p:sldId id="507" r:id="rId3"/>
    <p:sldId id="508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6" r:id="rId14"/>
    <p:sldId id="527" r:id="rId15"/>
    <p:sldId id="532" r:id="rId16"/>
    <p:sldId id="529" r:id="rId17"/>
    <p:sldId id="531" r:id="rId18"/>
    <p:sldId id="522" r:id="rId19"/>
    <p:sldId id="524" r:id="rId20"/>
    <p:sldId id="495" r:id="rId21"/>
    <p:sldId id="525" r:id="rId22"/>
    <p:sldId id="511" r:id="rId23"/>
    <p:sldId id="330" r:id="rId24"/>
  </p:sldIdLst>
  <p:sldSz cx="12192000" cy="6858000"/>
  <p:notesSz cx="7104063" cy="10234613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69" autoAdjust="0"/>
  </p:normalViewPr>
  <p:slideViewPr>
    <p:cSldViewPr snapToGrid="0">
      <p:cViewPr varScale="1">
        <p:scale>
          <a:sx n="99" d="100"/>
          <a:sy n="99" d="100"/>
        </p:scale>
        <p:origin x="25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-2870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565BA-48A5-4B72-9D01-C343BA7A7B7B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8A06F-5944-45DE-98FB-23AAB4AE4F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98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68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75779">
            <a:extLst/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75780">
            <a:extLst/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75781">
            <a:extLst/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C1B1-CD6D-4B3D-9C3B-B5705730D3EF}" type="slidenum">
              <a:rPr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7651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ransition spd="slow" advTm="3000">
    <p:random/>
    <p:sndAc>
      <p:stSnd>
        <p:snd r:embed="rId15" name="chimes.wav"/>
      </p:stSnd>
    </p:sndAc>
  </p:transition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9954117" y="122306"/>
            <a:ext cx="25333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人教版必修</a:t>
            </a:r>
            <a:r>
              <a:rPr lang="zh-CN" altLang="en-US" b="1" dirty="0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-76306" y="2679440"/>
            <a:ext cx="1270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Period 3 Discovering Useful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pPr algn="ctr">
              <a:lnSpc>
                <a:spcPct val="150000"/>
              </a:lnSpc>
            </a:pPr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The  Present Continuous Passive Voice</a:t>
            </a:r>
            <a:endParaRPr lang="zh-CN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A3B56FD-FA4F-4ACE-9334-AFDF9C4D1FC7}"/>
              </a:ext>
            </a:extLst>
          </p:cNvPr>
          <p:cNvSpPr/>
          <p:nvPr/>
        </p:nvSpPr>
        <p:spPr>
          <a:xfrm>
            <a:off x="2268187" y="2070435"/>
            <a:ext cx="10141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 smtClean="0">
                <a:latin typeface="Times New Roman" pitchFamily="18" charset="0"/>
                <a:cs typeface="Times New Roman" pitchFamily="18" charset="0"/>
              </a:rPr>
              <a:t>Unit 2 Wildlife Protection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p:transition spd="med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429828" y="836614"/>
            <a:ext cx="9230783" cy="1152525"/>
          </a:xfrm>
        </p:spPr>
        <p:txBody>
          <a:bodyPr>
            <a:normAutofit fontScale="90000"/>
          </a:bodyPr>
          <a:lstStyle/>
          <a:p>
            <a:r>
              <a:rPr lang="zh-CN" altLang="en-US" sz="3200" b="1" dirty="0" smtClean="0">
                <a:ea typeface="楷体" pitchFamily="49" charset="-122"/>
              </a:rPr>
              <a:t>②表示</a:t>
            </a:r>
            <a:r>
              <a:rPr lang="zh-CN" altLang="en-US" sz="3200" b="1" dirty="0" smtClean="0">
                <a:solidFill>
                  <a:srgbClr val="0000FF"/>
                </a:solidFill>
                <a:ea typeface="楷体" pitchFamily="49" charset="-122"/>
              </a:rPr>
              <a:t>现阶段</a:t>
            </a:r>
            <a:r>
              <a:rPr lang="zh-CN" altLang="en-US" sz="3200" b="1" u="sng" dirty="0" smtClean="0">
                <a:solidFill>
                  <a:srgbClr val="FF0000"/>
                </a:solidFill>
                <a:ea typeface="楷体" pitchFamily="49" charset="-122"/>
              </a:rPr>
              <a:t>正在进行的被动动作</a:t>
            </a:r>
            <a:r>
              <a:rPr lang="en-US" altLang="zh-CN" sz="3200" b="1" u="sng" dirty="0" smtClean="0">
                <a:solidFill>
                  <a:srgbClr val="FF0000"/>
                </a:solidFill>
                <a:ea typeface="楷体" pitchFamily="49" charset="-122"/>
              </a:rPr>
              <a:t>.</a:t>
            </a:r>
            <a:r>
              <a:rPr lang="en-US" altLang="zh-CN" sz="3200" b="1" dirty="0" smtClean="0">
                <a:ea typeface="楷体" pitchFamily="49" charset="-122"/>
              </a:rPr>
              <a:t/>
            </a:r>
            <a:br>
              <a:rPr lang="en-US" altLang="zh-CN" sz="3200" b="1" dirty="0" smtClean="0">
                <a:ea typeface="楷体" pitchFamily="49" charset="-122"/>
              </a:rPr>
            </a:br>
            <a:r>
              <a:rPr lang="en-US" altLang="zh-CN" sz="3200" b="1" dirty="0" smtClean="0">
                <a:ea typeface="楷体" pitchFamily="49" charset="-122"/>
              </a:rPr>
              <a:t>    (</a:t>
            </a:r>
            <a:r>
              <a:rPr lang="zh-CN" altLang="en-US" sz="3200" b="1" dirty="0" smtClean="0">
                <a:ea typeface="楷体" pitchFamily="49" charset="-122"/>
              </a:rPr>
              <a:t>说话时不一定在进行</a:t>
            </a:r>
            <a:r>
              <a:rPr lang="en-US" altLang="zh-CN" sz="3200" b="1" dirty="0" smtClean="0">
                <a:ea typeface="楷体" pitchFamily="49" charset="-122"/>
              </a:rPr>
              <a:t>)</a:t>
            </a:r>
            <a:r>
              <a:rPr lang="en-US" altLang="zh-CN" sz="4400" b="1" dirty="0" smtClean="0">
                <a:ea typeface="楷体" pitchFamily="49" charset="-122"/>
              </a:rPr>
              <a:t/>
            </a:r>
            <a:br>
              <a:rPr lang="en-US" altLang="zh-CN" sz="4400" b="1" dirty="0" smtClean="0">
                <a:ea typeface="楷体" pitchFamily="49" charset="-122"/>
              </a:rPr>
            </a:br>
            <a:endParaRPr lang="zh-CN" altLang="en-US" dirty="0" smtClean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14917" y="1989139"/>
            <a:ext cx="1076748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3200" dirty="0"/>
              <a:t>The problem of food safety is being studied by scientists at present.</a:t>
            </a:r>
            <a:endParaRPr lang="zh-CN" altLang="en-US" sz="3200" dirty="0"/>
          </a:p>
        </p:txBody>
      </p:sp>
      <p:sp>
        <p:nvSpPr>
          <p:cNvPr id="28676" name="文本框 4"/>
          <p:cNvSpPr txBox="1">
            <a:spLocks noChangeArrowheads="1"/>
          </p:cNvSpPr>
          <p:nvPr/>
        </p:nvSpPr>
        <p:spPr bwMode="auto">
          <a:xfrm>
            <a:off x="1102785" y="3284539"/>
            <a:ext cx="1027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18" y="3065464"/>
            <a:ext cx="6077192" cy="37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661695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文本框 30722"/>
          <p:cNvSpPr txBox="1">
            <a:spLocks noChangeArrowheads="1"/>
          </p:cNvSpPr>
          <p:nvPr/>
        </p:nvSpPr>
        <p:spPr bwMode="auto">
          <a:xfrm>
            <a:off x="1012126" y="806694"/>
            <a:ext cx="9120717" cy="1079399"/>
          </a:xfrm>
          <a:prstGeom prst="rect">
            <a:avLst/>
          </a:prstGeom>
          <a:solidFill>
            <a:srgbClr val="CC99FF">
              <a:alpha val="30196"/>
            </a:srgbClr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③表示一种</a:t>
            </a:r>
            <a:r>
              <a:rPr lang="zh-CN" altLang="en-US" sz="3200" b="1" u="sng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习惯的被动行为</a:t>
            </a:r>
            <a:r>
              <a:rPr lang="en-US" altLang="zh-CN" sz="3200" b="1" dirty="0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</a:rPr>
              <a:t>always, constantly</a:t>
            </a:r>
            <a:r>
              <a:rPr lang="en-US" altLang="zh-CN" sz="3200" b="1" dirty="0">
                <a:latin typeface="Times New Roman" pitchFamily="18" charset="0"/>
                <a:ea typeface="楷体" pitchFamily="49" charset="-122"/>
              </a:rPr>
              <a:t> ),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带有赞扬、羡慕、讨厌等感情色彩。</a:t>
            </a:r>
          </a:p>
        </p:txBody>
      </p:sp>
      <p:sp>
        <p:nvSpPr>
          <p:cNvPr id="30724" name="矩形 30723"/>
          <p:cNvSpPr>
            <a:spLocks noChangeArrowheads="1"/>
          </p:cNvSpPr>
          <p:nvPr/>
        </p:nvSpPr>
        <p:spPr bwMode="auto">
          <a:xfrm>
            <a:off x="624417" y="2349500"/>
            <a:ext cx="1075266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Children of our neighbors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</a:rPr>
              <a:t>are always being praised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</a:rPr>
              <a:t>by our parents.</a:t>
            </a:r>
          </a:p>
          <a:p>
            <a:pPr eaLnBrk="1" hangingPunct="1">
              <a:buFont typeface="Arial" pitchFamily="34" charset="0"/>
              <a:buNone/>
            </a:pPr>
            <a:endParaRPr lang="en-US" altLang="zh-CN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700" name="文本框 1"/>
          <p:cNvSpPr txBox="1">
            <a:spLocks noChangeArrowheads="1"/>
          </p:cNvSpPr>
          <p:nvPr/>
        </p:nvSpPr>
        <p:spPr bwMode="auto">
          <a:xfrm>
            <a:off x="1574801" y="3509964"/>
            <a:ext cx="10274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62" y="3133725"/>
            <a:ext cx="5107175" cy="468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6930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</p:cNvSpPr>
          <p:nvPr>
            <p:ph type="title"/>
          </p:nvPr>
        </p:nvSpPr>
        <p:spPr>
          <a:xfrm>
            <a:off x="201478" y="835753"/>
            <a:ext cx="9230783" cy="1139825"/>
          </a:xfrm>
        </p:spPr>
        <p:txBody>
          <a:bodyPr>
            <a:normAutofit fontScale="90000"/>
          </a:bodyPr>
          <a:lstStyle/>
          <a:p>
            <a:r>
              <a:rPr lang="zh-CN" altLang="zh-CN" sz="3200" b="1" dirty="0" smtClean="0"/>
              <a:t>④</a:t>
            </a:r>
            <a:r>
              <a:rPr lang="zh-CN" altLang="en-US" sz="3200" b="1" dirty="0" smtClean="0">
                <a:ea typeface="楷体" pitchFamily="49" charset="-122"/>
              </a:rPr>
              <a:t>与某些</a:t>
            </a:r>
            <a:r>
              <a:rPr lang="zh-CN" altLang="en-US" sz="3200" b="1" dirty="0" smtClean="0">
                <a:solidFill>
                  <a:srgbClr val="0000FF"/>
                </a:solidFill>
                <a:ea typeface="楷体" pitchFamily="49" charset="-122"/>
              </a:rPr>
              <a:t>情态动词</a:t>
            </a:r>
            <a:r>
              <a:rPr lang="zh-CN" altLang="en-US" sz="3200" b="1" dirty="0" smtClean="0">
                <a:ea typeface="楷体" pitchFamily="49" charset="-122"/>
              </a:rPr>
              <a:t>连用表示对正在发生的动作进行</a:t>
            </a:r>
            <a:r>
              <a:rPr lang="zh-CN" altLang="en-US" sz="3200" b="1" dirty="0" smtClean="0">
                <a:solidFill>
                  <a:srgbClr val="0000FF"/>
                </a:solidFill>
                <a:ea typeface="楷体" pitchFamily="49" charset="-122"/>
              </a:rPr>
              <a:t>推测</a:t>
            </a:r>
            <a:r>
              <a:rPr lang="en-US" altLang="zh-CN" sz="4400" b="1" dirty="0" smtClean="0">
                <a:solidFill>
                  <a:srgbClr val="0000FF"/>
                </a:solidFill>
                <a:ea typeface="楷体" pitchFamily="49" charset="-122"/>
              </a:rPr>
              <a:t/>
            </a:r>
            <a:br>
              <a:rPr lang="en-US" altLang="zh-CN" sz="4400" b="1" dirty="0" smtClean="0">
                <a:solidFill>
                  <a:srgbClr val="0000FF"/>
                </a:solidFill>
                <a:ea typeface="楷体" pitchFamily="49" charset="-122"/>
              </a:rPr>
            </a:br>
            <a:endParaRPr lang="zh-CN" altLang="en-US" dirty="0" smtClean="0"/>
          </a:p>
        </p:txBody>
      </p:sp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10972800" cy="10366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latin typeface="Times New Roman" pitchFamily="18" charset="0"/>
              </a:rPr>
              <a:t>As a result of staying up late talking last night, Jimmy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</a:rPr>
              <a:t>may be being scolded  </a:t>
            </a:r>
            <a:r>
              <a:rPr lang="en-US" altLang="zh-CN" sz="2800" b="1" dirty="0" smtClean="0">
                <a:latin typeface="Times New Roman" pitchFamily="18" charset="0"/>
              </a:rPr>
              <a:t>by his </a:t>
            </a:r>
            <a:r>
              <a:rPr lang="en-US" altLang="zh-CN" sz="2800" b="1" dirty="0" err="1" smtClean="0">
                <a:latin typeface="Times New Roman" pitchFamily="18" charset="0"/>
              </a:rPr>
              <a:t>headteacher</a:t>
            </a:r>
            <a:r>
              <a:rPr lang="en-US" altLang="zh-CN" sz="2800" b="1" dirty="0" smtClean="0">
                <a:latin typeface="Times New Roman" pitchFamily="18" charset="0"/>
              </a:rPr>
              <a:t>.</a:t>
            </a:r>
            <a:endParaRPr lang="en-US" altLang="zh-CN" sz="2800" b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endParaRPr lang="zh-CN" altLang="en-US" dirty="0" smtClean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12284" y="2636838"/>
            <a:ext cx="107526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50" y="2404364"/>
            <a:ext cx="5305062" cy="403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095476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79615" y="1467037"/>
            <a:ext cx="11269133" cy="8570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algn="ctr" eaLnBrk="1" fontAlgn="t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现在</a:t>
            </a:r>
            <a:r>
              <a:rPr lang="zh-CN" altLang="en-US" sz="3200" b="1" dirty="0">
                <a:solidFill>
                  <a:srgbClr val="FF0000"/>
                </a:solidFill>
                <a:latin typeface="宋体" pitchFamily="2" charset="-122"/>
              </a:rPr>
              <a:t>进行时的被动语态的基本结构</a:t>
            </a:r>
          </a:p>
        </p:txBody>
      </p:sp>
      <p:graphicFrame>
        <p:nvGraphicFramePr>
          <p:cNvPr id="1623213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32100"/>
              </p:ext>
            </p:extLst>
          </p:nvPr>
        </p:nvGraphicFramePr>
        <p:xfrm>
          <a:off x="239182" y="2361332"/>
          <a:ext cx="11628967" cy="3335533"/>
        </p:xfrm>
        <a:graphic>
          <a:graphicData uri="http://schemas.openxmlformats.org/drawingml/2006/table">
            <a:tbl>
              <a:tblPr/>
              <a:tblGrid>
                <a:gridCol w="32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3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3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肯定结构</a:t>
                      </a:r>
                      <a:endParaRPr kumimoji="0" lang="zh-CN" alt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be(am/is/are)being done</a:t>
                      </a:r>
                      <a:endParaRPr kumimoji="0" lang="en-US" altLang="zh-CN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否定结构</a:t>
                      </a:r>
                      <a:endParaRPr kumimoji="0" lang="zh-CN" altLang="en-US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be(am/is/are)+</a:t>
                      </a:r>
                      <a:r>
                        <a:rPr kumimoji="0" lang="en-US" altLang="zh-CN" sz="3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not+being</a:t>
                      </a: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done</a:t>
                      </a:r>
                      <a:endParaRPr kumimoji="0" lang="en-US" altLang="zh-CN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一般疑问结构</a:t>
                      </a:r>
                      <a:endParaRPr kumimoji="0" lang="zh-CN" alt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be(am/is/are)+</a:t>
                      </a:r>
                      <a:r>
                        <a:rPr kumimoji="0" lang="zh-CN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主语</a:t>
                      </a: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+being done</a:t>
                      </a:r>
                      <a:endParaRPr kumimoji="0" lang="en-US" altLang="zh-CN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1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特殊疑问结构</a:t>
                      </a:r>
                      <a:endParaRPr kumimoji="0" lang="zh-CN" altLang="en-US" sz="3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特殊疑问词</a:t>
                      </a: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+be(am/is/are)+</a:t>
                      </a:r>
                      <a:r>
                        <a:rPr kumimoji="0" lang="zh-CN" altLang="en-US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主语</a:t>
                      </a:r>
                      <a:r>
                        <a:rPr kumimoji="0" lang="en-US" altLang="zh-CN" sz="3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+being done</a:t>
                      </a:r>
                      <a:endParaRPr kumimoji="0" lang="en-US" altLang="zh-CN" sz="3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20" marR="121920" marT="54879" marB="548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372211" y="193137"/>
            <a:ext cx="47036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  <a:endParaRPr lang="zh-CN" alt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133112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2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8967" y="1250028"/>
            <a:ext cx="13385800" cy="33532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marL="514350" indent="-514350" eaLnBrk="1" hangingPunct="1">
              <a:lnSpc>
                <a:spcPct val="150000"/>
              </a:lnSpc>
              <a:buAutoNum type="arabicPeriod"/>
            </a:pP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像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take care of, look after, talk about, think of</a:t>
            </a: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等动词与介词构成的短语用于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现在进行时的被动语态时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其中的介词不可省略。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ways to </a:t>
            </a:r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illegally hunting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being talked </a:t>
            </a:r>
            <a:r>
              <a:rPr lang="en-US" altLang="zh-CN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阻止非法捕猎的方法正在研讨中。 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19206" y="358328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难点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239313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8903" y="1067517"/>
            <a:ext cx="102805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en-US" altLang="zh-CN" sz="4000" dirty="0"/>
              <a:t>2. “be(am/is/are)+under/</a:t>
            </a:r>
            <a:r>
              <a:rPr lang="en-US" altLang="zh-CN" sz="4000" dirty="0" err="1"/>
              <a:t>in+</a:t>
            </a:r>
            <a:r>
              <a:rPr lang="en-US" altLang="zh-CN" sz="4000" i="1" dirty="0" err="1"/>
              <a:t>n</a:t>
            </a:r>
            <a:r>
              <a:rPr lang="en-US" altLang="zh-CN" sz="4000" i="1" dirty="0"/>
              <a:t>. </a:t>
            </a:r>
            <a:r>
              <a:rPr lang="en-US" altLang="zh-CN" sz="4000" dirty="0"/>
              <a:t>”</a:t>
            </a:r>
            <a:r>
              <a:rPr lang="zh-CN" altLang="en-US" sz="4000" dirty="0"/>
              <a:t>有时可相当于现在进行时的被动语态。</a:t>
            </a:r>
          </a:p>
          <a:p>
            <a:pPr fontAlgn="t">
              <a:lnSpc>
                <a:spcPct val="150000"/>
              </a:lnSpc>
            </a:pPr>
            <a:r>
              <a:rPr lang="en-US" altLang="zh-CN" sz="4000" dirty="0" smtClean="0"/>
              <a:t>Many </a:t>
            </a:r>
            <a:r>
              <a:rPr lang="en-US" altLang="zh-CN" sz="4000" dirty="0"/>
              <a:t>questions </a:t>
            </a:r>
            <a:r>
              <a:rPr lang="en-US" altLang="zh-CN" sz="4000" dirty="0">
                <a:solidFill>
                  <a:srgbClr val="0000FF"/>
                </a:solidFill>
              </a:rPr>
              <a:t>are under discussion</a:t>
            </a:r>
            <a:r>
              <a:rPr lang="en-US" altLang="zh-CN" sz="4000" dirty="0"/>
              <a:t>. </a:t>
            </a:r>
          </a:p>
          <a:p>
            <a:pPr fontAlgn="t">
              <a:lnSpc>
                <a:spcPct val="150000"/>
              </a:lnSpc>
            </a:pPr>
            <a:r>
              <a:rPr lang="en-US" altLang="zh-CN" sz="4000" dirty="0"/>
              <a:t>=Many questions </a:t>
            </a:r>
            <a:r>
              <a:rPr lang="en-US" altLang="zh-CN" sz="4000" dirty="0">
                <a:solidFill>
                  <a:srgbClr val="0000FF"/>
                </a:solidFill>
              </a:rPr>
              <a:t>are being discussed</a:t>
            </a:r>
            <a:r>
              <a:rPr lang="en-US" altLang="zh-CN" sz="4000" dirty="0"/>
              <a:t>. </a:t>
            </a:r>
          </a:p>
          <a:p>
            <a:pPr fontAlgn="t">
              <a:lnSpc>
                <a:spcPct val="150000"/>
              </a:lnSpc>
            </a:pPr>
            <a:r>
              <a:rPr lang="zh-CN" altLang="en-US" sz="4000" dirty="0"/>
              <a:t>许多问题正在被讨论。</a:t>
            </a:r>
          </a:p>
        </p:txBody>
      </p:sp>
    </p:spTree>
    <p:extLst>
      <p:ext uri="{BB962C8B-B14F-4D97-AF65-F5344CB8AC3E}">
        <p14:creationId xmlns:p14="http://schemas.microsoft.com/office/powerpoint/2010/main" val="3102804494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0019" y="735425"/>
            <a:ext cx="14118167" cy="52890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eaLnBrk="1" fontAlgn="t" hangingPunct="1">
              <a:lnSpc>
                <a:spcPct val="150000"/>
              </a:lnSpc>
            </a:pPr>
            <a:r>
              <a:rPr lang="en-US" altLang="zh-CN" sz="2800" dirty="0" smtClean="0"/>
              <a:t>3.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有时表“状态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心理活动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情感”等的动词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常用在一般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现在时的被动语态表示“正在进行”。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runaway of the traffic accident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wanted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police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警方正在通缉交通事故的逃逸者</a:t>
            </a: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plan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being discussed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at the meeting now. </a:t>
            </a:r>
          </a:p>
          <a:p>
            <a:pPr fontAlgn="t">
              <a:lnSpc>
                <a:spcPct val="150000"/>
              </a:lnSpc>
            </a:pP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现在这个计划正在讨论过程中。</a:t>
            </a:r>
          </a:p>
          <a:p>
            <a:pPr fontAlgn="t">
              <a:lnSpc>
                <a:spcPct val="15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 new law 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being made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to prevent </a:t>
            </a:r>
            <a:r>
              <a:rPr lang="en-US" altLang="zh-C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endangered 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animals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zh-CN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extinction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zh-CN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lnSpc>
                <a:spcPct val="150000"/>
              </a:lnSpc>
            </a:pP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为了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阻止濒危动物的灭绝新的法律正在制定中</a:t>
            </a:r>
            <a:r>
              <a:rPr lang="zh-CN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zh-CN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58759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8967" y="1250028"/>
            <a:ext cx="13457767" cy="3073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/>
              <a:t>Workers </a:t>
            </a:r>
            <a:r>
              <a:rPr lang="en-US" altLang="zh-CN" sz="3200" dirty="0"/>
              <a:t>are cutting down some trees in the park. 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/>
              <a:t>→Some trees </a:t>
            </a:r>
            <a:r>
              <a:rPr lang="en-US" altLang="zh-CN" sz="3200" dirty="0">
                <a:solidFill>
                  <a:srgbClr val="0000FF"/>
                </a:solidFill>
              </a:rPr>
              <a:t>are being cut down by workers</a:t>
            </a:r>
            <a:r>
              <a:rPr lang="en-US" altLang="zh-CN" sz="3200" dirty="0"/>
              <a:t> in </a:t>
            </a:r>
            <a:r>
              <a:rPr lang="en-US" altLang="zh-CN" sz="3200" dirty="0" smtClean="0"/>
              <a:t>the park</a:t>
            </a:r>
            <a:r>
              <a:rPr lang="en-US" altLang="zh-CN" sz="3200" dirty="0"/>
              <a:t>. (</a:t>
            </a:r>
            <a:r>
              <a:rPr lang="zh-CN" altLang="en-US" sz="3200" dirty="0"/>
              <a:t>被动语态</a:t>
            </a:r>
            <a:r>
              <a:rPr lang="en-US" altLang="zh-CN" sz="3200" dirty="0"/>
              <a:t>)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/>
              <a:t>→Where </a:t>
            </a:r>
            <a:r>
              <a:rPr lang="en-US" altLang="zh-CN" sz="3200" dirty="0">
                <a:solidFill>
                  <a:srgbClr val="0000FF"/>
                </a:solidFill>
              </a:rPr>
              <a:t>are</a:t>
            </a:r>
            <a:r>
              <a:rPr lang="en-US" altLang="zh-CN" sz="3200" dirty="0"/>
              <a:t> some trees </a:t>
            </a:r>
            <a:r>
              <a:rPr lang="en-US" altLang="zh-CN" sz="3200" dirty="0">
                <a:solidFill>
                  <a:srgbClr val="0000FF"/>
                </a:solidFill>
              </a:rPr>
              <a:t>being cut down</a:t>
            </a:r>
            <a:r>
              <a:rPr lang="en-US" altLang="zh-CN" sz="3200" dirty="0"/>
              <a:t> by workers?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/>
              <a:t> (</a:t>
            </a:r>
            <a:r>
              <a:rPr lang="zh-CN" altLang="en-US" sz="3200" dirty="0"/>
              <a:t>特殊疑问句</a:t>
            </a:r>
            <a:r>
              <a:rPr lang="en-US" altLang="zh-CN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2688937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839133" y="1828800"/>
            <a:ext cx="8870196" cy="22026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/>
              </a:rPr>
              <a:t>Challenge </a:t>
            </a:r>
            <a:r>
              <a:rPr lang="en-US" altLang="zh-CN" sz="3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/>
              </a:rPr>
              <a:t>Time!</a:t>
            </a:r>
            <a:endParaRPr lang="zh-CN" altLang="en-US" sz="3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1173309"/>
      </p:ext>
    </p:extLst>
  </p:cSld>
  <p:clrMapOvr>
    <a:masterClrMapping/>
  </p:clrMapOvr>
  <p:transition>
    <p:random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20481"/>
          <p:cNvSpPr>
            <a:spLocks noChangeArrowheads="1"/>
          </p:cNvSpPr>
          <p:nvPr/>
        </p:nvSpPr>
        <p:spPr bwMode="auto">
          <a:xfrm>
            <a:off x="0" y="765175"/>
            <a:ext cx="12192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800" b="1" dirty="0" smtClean="0">
                <a:latin typeface="Times New Roman" pitchFamily="18" charset="0"/>
              </a:rPr>
              <a:t>用</a:t>
            </a:r>
            <a:r>
              <a:rPr lang="zh-CN" altLang="en-US" sz="2800" b="1" dirty="0">
                <a:latin typeface="Times New Roman" pitchFamily="18" charset="0"/>
              </a:rPr>
              <a:t>所给动词的适当形式填空</a:t>
            </a:r>
            <a:endParaRPr lang="zh-CN" altLang="en-US" sz="2400" b="1" dirty="0">
              <a:latin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 smtClean="0">
                <a:latin typeface="Times New Roman" pitchFamily="18" charset="0"/>
              </a:rPr>
              <a:t>1 </a:t>
            </a:r>
            <a:r>
              <a:rPr lang="en-US" altLang="zh-CN" sz="4000" b="1" dirty="0">
                <a:latin typeface="Times New Roman" pitchFamily="18" charset="0"/>
              </a:rPr>
              <a:t>History is _________ by the people. ( make)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>
                <a:latin typeface="Times New Roman" pitchFamily="18" charset="0"/>
              </a:rPr>
              <a:t>2  Some trees ________________ on the hill now. (plant)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>
                <a:latin typeface="Times New Roman" pitchFamily="18" charset="0"/>
              </a:rPr>
              <a:t>3 A new subway _____________ (build) next year.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>
                <a:latin typeface="Times New Roman" pitchFamily="18" charset="0"/>
              </a:rPr>
              <a:t>4 She ______________ (take) to the hospital already.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>
                <a:latin typeface="Times New Roman" pitchFamily="18" charset="0"/>
              </a:rPr>
              <a:t>5 Thousands of satellites ______________ (send) up into the space so far.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 smtClean="0">
                <a:latin typeface="Times New Roman" pitchFamily="18" charset="0"/>
              </a:rPr>
              <a:t>6 Notes  </a:t>
            </a:r>
            <a:r>
              <a:rPr lang="en-US" altLang="zh-CN" sz="4000" b="1" dirty="0">
                <a:latin typeface="Times New Roman" pitchFamily="18" charset="0"/>
              </a:rPr>
              <a:t>______________( take)by you right now.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zh-CN" sz="4000" b="1" dirty="0">
                <a:latin typeface="Times New Roman" pitchFamily="18" charset="0"/>
              </a:rPr>
              <a:t>7 Young trees should ___________(water) often.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zh-CN" sz="2400" b="1" dirty="0">
              <a:latin typeface="Times New Roman" pitchFamily="18" charset="0"/>
            </a:endParaRPr>
          </a:p>
        </p:txBody>
      </p:sp>
      <p:sp>
        <p:nvSpPr>
          <p:cNvPr id="20483" name="文本框 20482"/>
          <p:cNvSpPr txBox="1">
            <a:spLocks noChangeArrowheads="1"/>
          </p:cNvSpPr>
          <p:nvPr/>
        </p:nvSpPr>
        <p:spPr bwMode="auto">
          <a:xfrm>
            <a:off x="3145368" y="1240015"/>
            <a:ext cx="38629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made</a:t>
            </a:r>
          </a:p>
        </p:txBody>
      </p:sp>
      <p:sp>
        <p:nvSpPr>
          <p:cNvPr id="20488" name="文本框 20487"/>
          <p:cNvSpPr txBox="1">
            <a:spLocks noChangeArrowheads="1"/>
          </p:cNvSpPr>
          <p:nvPr/>
        </p:nvSpPr>
        <p:spPr bwMode="auto">
          <a:xfrm>
            <a:off x="3215217" y="1687690"/>
            <a:ext cx="520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are being planted</a:t>
            </a:r>
          </a:p>
        </p:txBody>
      </p:sp>
      <p:sp>
        <p:nvSpPr>
          <p:cNvPr id="33797" name="文本框 20488"/>
          <p:cNvSpPr txBox="1">
            <a:spLocks noChangeArrowheads="1"/>
          </p:cNvSpPr>
          <p:nvPr/>
        </p:nvSpPr>
        <p:spPr bwMode="auto">
          <a:xfrm>
            <a:off x="3695700" y="1701978"/>
            <a:ext cx="28807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zh-CN" altLang="zh-CN" sz="3600">
              <a:latin typeface="Times New Roman" pitchFamily="18" charset="0"/>
            </a:endParaRPr>
          </a:p>
        </p:txBody>
      </p:sp>
      <p:sp>
        <p:nvSpPr>
          <p:cNvPr id="20490" name="文本框 20489"/>
          <p:cNvSpPr txBox="1">
            <a:spLocks noChangeArrowheads="1"/>
          </p:cNvSpPr>
          <p:nvPr/>
        </p:nvSpPr>
        <p:spPr bwMode="auto">
          <a:xfrm>
            <a:off x="3695700" y="2509970"/>
            <a:ext cx="61988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will be built</a:t>
            </a:r>
          </a:p>
        </p:txBody>
      </p:sp>
      <p:sp>
        <p:nvSpPr>
          <p:cNvPr id="33799" name="文本框 20490"/>
          <p:cNvSpPr txBox="1">
            <a:spLocks noChangeArrowheads="1"/>
          </p:cNvSpPr>
          <p:nvPr/>
        </p:nvSpPr>
        <p:spPr bwMode="auto">
          <a:xfrm>
            <a:off x="3215218" y="698678"/>
            <a:ext cx="3170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endParaRPr lang="zh-CN" altLang="zh-CN" sz="3600">
              <a:latin typeface="Times New Roman" pitchFamily="18" charset="0"/>
            </a:endParaRPr>
          </a:p>
        </p:txBody>
      </p:sp>
      <p:sp>
        <p:nvSpPr>
          <p:cNvPr id="20492" name="文本框 20491"/>
          <p:cNvSpPr txBox="1">
            <a:spLocks noChangeArrowheads="1"/>
          </p:cNvSpPr>
          <p:nvPr/>
        </p:nvSpPr>
        <p:spPr bwMode="auto">
          <a:xfrm>
            <a:off x="1655235" y="3098938"/>
            <a:ext cx="5232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has been taken</a:t>
            </a:r>
          </a:p>
        </p:txBody>
      </p:sp>
      <p:sp>
        <p:nvSpPr>
          <p:cNvPr id="20493" name="文本框 20492"/>
          <p:cNvSpPr txBox="1">
            <a:spLocks noChangeArrowheads="1"/>
          </p:cNvSpPr>
          <p:nvPr/>
        </p:nvSpPr>
        <p:spPr bwMode="auto">
          <a:xfrm>
            <a:off x="5429539" y="3745269"/>
            <a:ext cx="4938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have been sent</a:t>
            </a:r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1827942" y="4782875"/>
            <a:ext cx="4350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are being taken</a:t>
            </a:r>
          </a:p>
        </p:txBody>
      </p:sp>
      <p:sp>
        <p:nvSpPr>
          <p:cNvPr id="20496" name="文本框 20495"/>
          <p:cNvSpPr txBox="1">
            <a:spLocks noChangeArrowheads="1"/>
          </p:cNvSpPr>
          <p:nvPr/>
        </p:nvSpPr>
        <p:spPr bwMode="auto">
          <a:xfrm>
            <a:off x="4968355" y="5392690"/>
            <a:ext cx="4079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itchFamily="18" charset="0"/>
              </a:rPr>
              <a:t>be watered</a:t>
            </a:r>
          </a:p>
        </p:txBody>
      </p:sp>
      <p:sp>
        <p:nvSpPr>
          <p:cNvPr id="2" name="矩形 1">
            <a:extLst/>
          </p:cNvPr>
          <p:cNvSpPr/>
          <p:nvPr/>
        </p:nvSpPr>
        <p:spPr>
          <a:xfrm>
            <a:off x="0" y="1"/>
            <a:ext cx="12192000" cy="646331"/>
          </a:xfrm>
          <a:prstGeom prst="rect">
            <a:avLst/>
          </a:prstGeom>
          <a:solidFill>
            <a:schemeClr val="tx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zh-CN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  <a:sym typeface="+mn-ea"/>
              </a:rPr>
              <a:t>Grammar </a:t>
            </a:r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Arial" pitchFamily="34" charset="0"/>
                <a:sym typeface="+mn-ea"/>
              </a:rPr>
              <a:t>Filling 语法填空</a:t>
            </a:r>
            <a:r>
              <a:rPr lang="en-US" altLang="zh-CN" sz="3600" noProof="1">
                <a:solidFill>
                  <a:srgbClr val="FFFF00"/>
                </a:solidFill>
                <a:cs typeface="+mn-ea"/>
              </a:rPr>
              <a:t> </a:t>
            </a:r>
            <a:endParaRPr lang="en-US" altLang="zh-CN" sz="3600" noProof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27054"/>
      </p:ext>
    </p:extLst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8" grpId="0"/>
      <p:bldP spid="20490" grpId="0"/>
      <p:bldP spid="20492" grpId="0"/>
      <p:bldP spid="20493" grpId="0"/>
      <p:bldP spid="20495" grpId="0"/>
      <p:bldP spid="20496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Play games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641" y="141422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 i="1" dirty="0"/>
              <a:t>What are they doing now?</a:t>
            </a:r>
          </a:p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16" y="4387716"/>
            <a:ext cx="2470284" cy="2470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7171" descr="2009081164787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2" y="2268403"/>
            <a:ext cx="28797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173"/>
          <p:cNvSpPr txBox="1">
            <a:spLocks noChangeArrowheads="1"/>
          </p:cNvSpPr>
          <p:nvPr/>
        </p:nvSpPr>
        <p:spPr bwMode="auto">
          <a:xfrm>
            <a:off x="3184982" y="3659309"/>
            <a:ext cx="8332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200" b="1" dirty="0">
                <a:latin typeface="Segoe Print" pitchFamily="2" charset="0"/>
              </a:rPr>
              <a:t>A house </a:t>
            </a:r>
            <a:r>
              <a:rPr lang="en-US" altLang="zh-CN" sz="3200" b="1" u="sng" dirty="0">
                <a:solidFill>
                  <a:srgbClr val="FF0000"/>
                </a:solidFill>
                <a:latin typeface="Segoe Print" pitchFamily="2" charset="0"/>
              </a:rPr>
              <a:t>is being built</a:t>
            </a:r>
            <a:r>
              <a:rPr lang="en-US" altLang="zh-CN" sz="3200" b="1" dirty="0">
                <a:latin typeface="Segoe Print" pitchFamily="2" charset="0"/>
              </a:rPr>
              <a:t> by the workers.</a:t>
            </a:r>
          </a:p>
        </p:txBody>
      </p:sp>
      <p:sp>
        <p:nvSpPr>
          <p:cNvPr id="9" name="文本框 7174"/>
          <p:cNvSpPr txBox="1">
            <a:spLocks noChangeArrowheads="1"/>
          </p:cNvSpPr>
          <p:nvPr/>
        </p:nvSpPr>
        <p:spPr bwMode="auto">
          <a:xfrm>
            <a:off x="2789695" y="2268403"/>
            <a:ext cx="87280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3600" b="1" dirty="0">
                <a:latin typeface="Comic Sans MS" pitchFamily="66" charset="0"/>
              </a:rPr>
              <a:t>The workers are building a house.</a:t>
            </a:r>
          </a:p>
        </p:txBody>
      </p:sp>
    </p:spTree>
    <p:extLst>
      <p:ext uri="{BB962C8B-B14F-4D97-AF65-F5344CB8AC3E}">
        <p14:creationId xmlns:p14="http://schemas.microsoft.com/office/powerpoint/2010/main" val="2121049793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27913"/>
            <a:ext cx="12932833" cy="75050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/>
              <a:t>9.The </a:t>
            </a:r>
            <a:r>
              <a:rPr lang="en-US" altLang="zh-CN" sz="3200" dirty="0">
                <a:solidFill>
                  <a:schemeClr val="tx1"/>
                </a:solidFill>
              </a:rPr>
              <a:t>grammar which ______________(learn) now is </a:t>
            </a:r>
            <a:r>
              <a:rPr lang="en-US" altLang="zh-CN" sz="3200" dirty="0" smtClean="0">
                <a:solidFill>
                  <a:schemeClr val="tx1"/>
                </a:solidFill>
              </a:rPr>
              <a:t> easy </a:t>
            </a:r>
            <a:r>
              <a:rPr lang="en-US" altLang="zh-CN" sz="3200" dirty="0">
                <a:solidFill>
                  <a:schemeClr val="tx1"/>
                </a:solidFill>
              </a:rPr>
              <a:t>to master.  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/>
              <a:t>10.</a:t>
            </a:r>
            <a:r>
              <a:rPr lang="en-US" altLang="zh-CN" sz="3200" dirty="0" smtClean="0">
                <a:solidFill>
                  <a:schemeClr val="tx1"/>
                </a:solidFill>
              </a:rPr>
              <a:t>Some </a:t>
            </a:r>
            <a:r>
              <a:rPr lang="en-US" altLang="zh-CN" sz="3200" dirty="0">
                <a:solidFill>
                  <a:schemeClr val="tx1"/>
                </a:solidFill>
              </a:rPr>
              <a:t>animals _________________(protect) well </a:t>
            </a:r>
            <a:r>
              <a:rPr lang="en-US" altLang="zh-CN" sz="3200" dirty="0" smtClean="0">
                <a:solidFill>
                  <a:schemeClr val="tx1"/>
                </a:solidFill>
              </a:rPr>
              <a:t> enough </a:t>
            </a:r>
            <a:r>
              <a:rPr lang="en-US" altLang="zh-CN" sz="3200" dirty="0">
                <a:solidFill>
                  <a:schemeClr val="tx1"/>
                </a:solidFill>
              </a:rPr>
              <a:t>now.  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11.The </a:t>
            </a:r>
            <a:r>
              <a:rPr lang="en-US" altLang="zh-CN" sz="3200" dirty="0">
                <a:solidFill>
                  <a:schemeClr val="tx1"/>
                </a:solidFill>
              </a:rPr>
              <a:t>sports meeting ___________(hold) in our school </a:t>
            </a:r>
            <a:r>
              <a:rPr lang="en-US" altLang="zh-CN" sz="3200" dirty="0" smtClean="0">
                <a:solidFill>
                  <a:schemeClr val="tx1"/>
                </a:solidFill>
              </a:rPr>
              <a:t>at </a:t>
            </a:r>
            <a:r>
              <a:rPr lang="en-US" altLang="zh-CN" sz="3200" dirty="0">
                <a:solidFill>
                  <a:schemeClr val="tx1"/>
                </a:solidFill>
              </a:rPr>
              <a:t>present.  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fontAlgn="t">
              <a:lnSpc>
                <a:spcPct val="150000"/>
              </a:lnSpc>
            </a:pPr>
            <a:r>
              <a:rPr lang="en-US" altLang="zh-CN" sz="3200" dirty="0" smtClean="0"/>
              <a:t>12.My </a:t>
            </a:r>
            <a:r>
              <a:rPr lang="en-US" altLang="zh-CN" sz="3200" dirty="0"/>
              <a:t>washing machine _______________(repair) this week, so I </a:t>
            </a:r>
            <a:r>
              <a:rPr lang="en-US" altLang="zh-CN" sz="3200" dirty="0" smtClean="0"/>
              <a:t>have</a:t>
            </a:r>
          </a:p>
          <a:p>
            <a:pPr fontAlgn="t">
              <a:lnSpc>
                <a:spcPct val="150000"/>
              </a:lnSpc>
            </a:pPr>
            <a:r>
              <a:rPr lang="en-US" altLang="zh-CN" sz="3200" dirty="0" smtClean="0"/>
              <a:t> </a:t>
            </a:r>
            <a:r>
              <a:rPr lang="en-US" altLang="zh-CN" sz="3200" dirty="0"/>
              <a:t>to wash my clothes by hand.  </a:t>
            </a:r>
            <a:endParaRPr lang="en-US" altLang="zh-CN" sz="3200" dirty="0" smtClean="0"/>
          </a:p>
          <a:p>
            <a:pPr fontAlgn="t">
              <a:lnSpc>
                <a:spcPct val="150000"/>
              </a:lnSpc>
            </a:pPr>
            <a:r>
              <a:rPr lang="en-US" altLang="zh-CN" sz="3200" dirty="0" smtClean="0"/>
              <a:t>13.</a:t>
            </a:r>
            <a:r>
              <a:rPr lang="en-US" altLang="zh-CN" sz="3200" dirty="0"/>
              <a:t> Now similar concerns ______________(raise) by the giants that </a:t>
            </a:r>
            <a:r>
              <a:rPr lang="en-US" altLang="zh-CN" sz="3200" dirty="0" smtClean="0"/>
              <a:t>deal</a:t>
            </a:r>
          </a:p>
          <a:p>
            <a:pPr fontAlgn="t">
              <a:lnSpc>
                <a:spcPct val="150000"/>
              </a:lnSpc>
            </a:pPr>
            <a:r>
              <a:rPr lang="en-US" altLang="zh-CN" sz="3200" dirty="0" smtClean="0"/>
              <a:t> </a:t>
            </a:r>
            <a:r>
              <a:rPr lang="en-US" altLang="zh-CN" sz="3200" dirty="0"/>
              <a:t>in data, the oil of the digital age. 	</a:t>
            </a:r>
          </a:p>
          <a:p>
            <a:pPr fontAlgn="t">
              <a:lnSpc>
                <a:spcPct val="150000"/>
              </a:lnSpc>
            </a:pPr>
            <a:r>
              <a:rPr lang="en-US" altLang="zh-CN" sz="3200" dirty="0" smtClean="0"/>
              <a:t>14.Look</a:t>
            </a:r>
            <a:r>
              <a:rPr lang="en-US" altLang="zh-CN" sz="3200" dirty="0"/>
              <a:t>!  She _______________(criticize) by the </a:t>
            </a:r>
            <a:r>
              <a:rPr lang="en-US" altLang="zh-CN" sz="3200" dirty="0" smtClean="0"/>
              <a:t>teacher </a:t>
            </a:r>
            <a:r>
              <a:rPr lang="en-US" altLang="zh-CN" sz="3200" dirty="0"/>
              <a:t>in the office. </a:t>
            </a:r>
          </a:p>
          <a:p>
            <a:pPr fontAlgn="t">
              <a:lnSpc>
                <a:spcPct val="150000"/>
              </a:lnSpc>
            </a:pPr>
            <a:endParaRPr lang="en-US" altLang="zh-CN" sz="3200" dirty="0"/>
          </a:p>
          <a:p>
            <a:pPr eaLnBrk="1" fontAlgn="t" hangingPunct="1">
              <a:lnSpc>
                <a:spcPct val="150000"/>
              </a:lnSpc>
            </a:pPr>
            <a:endParaRPr lang="en-US" altLang="zh-CN" sz="3200" dirty="0">
              <a:solidFill>
                <a:schemeClr val="tx1"/>
              </a:solidFill>
            </a:endParaRP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772403" y="1566532"/>
            <a:ext cx="4969933" cy="69789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is being learned</a:t>
            </a:r>
          </a:p>
        </p:txBody>
      </p:sp>
      <p:sp>
        <p:nvSpPr>
          <p:cNvPr id="1654788" name="Text Box 4"/>
          <p:cNvSpPr txBox="1">
            <a:spLocks noChangeArrowheads="1"/>
          </p:cNvSpPr>
          <p:nvPr/>
        </p:nvSpPr>
        <p:spPr bwMode="auto">
          <a:xfrm>
            <a:off x="2557293" y="762322"/>
            <a:ext cx="6036733" cy="69789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are being protected</a:t>
            </a:r>
          </a:p>
        </p:txBody>
      </p:sp>
      <p:sp>
        <p:nvSpPr>
          <p:cNvPr id="1654789" name="Text Box 5"/>
          <p:cNvSpPr txBox="1">
            <a:spLocks noChangeArrowheads="1"/>
          </p:cNvSpPr>
          <p:nvPr/>
        </p:nvSpPr>
        <p:spPr bwMode="auto">
          <a:xfrm>
            <a:off x="3246535" y="2264431"/>
            <a:ext cx="4021667" cy="69789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is being held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71706" y="3009047"/>
            <a:ext cx="3870630" cy="697899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is </a:t>
            </a:r>
            <a:r>
              <a:rPr lang="en-US" altLang="zh-CN" sz="2800" dirty="0" smtClean="0">
                <a:solidFill>
                  <a:srgbClr val="FF0000"/>
                </a:solidFill>
              </a:rPr>
              <a:t>being repaired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48094" y="4294359"/>
            <a:ext cx="4821945" cy="85704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are </a:t>
            </a:r>
            <a:r>
              <a:rPr lang="en-US" altLang="zh-CN" sz="3200" dirty="0" smtClean="0">
                <a:solidFill>
                  <a:srgbClr val="FF0000"/>
                </a:solidFill>
              </a:rPr>
              <a:t>being raised 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-404283" y="5756094"/>
            <a:ext cx="8551978" cy="85704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square"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is being criticized</a:t>
            </a:r>
          </a:p>
        </p:txBody>
      </p:sp>
    </p:spTree>
  </p:cSld>
  <p:clrMapOvr>
    <a:masterClrMapping/>
  </p:clrMapOvr>
  <p:transition spd="slow" advTm="3000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5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87" grpId="0" autoUpdateAnimBg="0"/>
      <p:bldP spid="1654788" grpId="0" autoUpdateAnimBg="0"/>
      <p:bldP spid="1654789" grpId="0" autoUpdateAnimBg="0"/>
      <p:bldP spid="6" grpId="0" autoUpdateAnimBg="0"/>
      <p:bldP spid="7" grpId="0" autoUpdateAnimBg="0"/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/>
          <p:cNvSpPr txBox="1">
            <a:spLocks noChangeArrowheads="1"/>
          </p:cNvSpPr>
          <p:nvPr/>
        </p:nvSpPr>
        <p:spPr bwMode="auto">
          <a:xfrm>
            <a:off x="198967" y="1250028"/>
            <a:ext cx="13557251" cy="15957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/>
              <a:t>15.The </a:t>
            </a:r>
            <a:r>
              <a:rPr lang="en-US" altLang="zh-CN" sz="3200" dirty="0">
                <a:solidFill>
                  <a:schemeClr val="tx1"/>
                </a:solidFill>
              </a:rPr>
              <a:t>sports meeting ___________in our school now.  </a:t>
            </a:r>
          </a:p>
          <a:p>
            <a:pPr eaLnBrk="1" fontAlgn="t" hangingPunct="1"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16. </a:t>
            </a:r>
            <a:r>
              <a:rPr lang="en-US" altLang="zh-CN" sz="3200" dirty="0" smtClean="0">
                <a:solidFill>
                  <a:schemeClr val="tx1"/>
                </a:solidFill>
              </a:rPr>
              <a:t>bridge </a:t>
            </a:r>
            <a:r>
              <a:rPr lang="en-US" altLang="zh-CN" sz="3200" dirty="0">
                <a:solidFill>
                  <a:schemeClr val="tx1"/>
                </a:solidFill>
              </a:rPr>
              <a:t>____________over the </a:t>
            </a:r>
            <a:r>
              <a:rPr lang="en-US" altLang="zh-CN" sz="3200" dirty="0" err="1" smtClean="0">
                <a:solidFill>
                  <a:schemeClr val="tx1"/>
                </a:solidFill>
              </a:rPr>
              <a:t>Changjiang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 smtClean="0"/>
              <a:t>River</a:t>
            </a:r>
            <a:r>
              <a:rPr lang="en-US" altLang="zh-CN" sz="3200" dirty="0"/>
              <a:t>.  </a:t>
            </a:r>
          </a:p>
        </p:txBody>
      </p:sp>
      <p:sp>
        <p:nvSpPr>
          <p:cNvPr id="1596427" name="Text Box 11"/>
          <p:cNvSpPr txBox="1">
            <a:spLocks noChangeArrowheads="1"/>
          </p:cNvSpPr>
          <p:nvPr/>
        </p:nvSpPr>
        <p:spPr bwMode="auto">
          <a:xfrm>
            <a:off x="3135008" y="1257175"/>
            <a:ext cx="4068233" cy="697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is being held</a:t>
            </a:r>
          </a:p>
        </p:txBody>
      </p:sp>
      <p:sp>
        <p:nvSpPr>
          <p:cNvPr id="1596428" name="Text Box 12"/>
          <p:cNvSpPr txBox="1">
            <a:spLocks noChangeArrowheads="1"/>
          </p:cNvSpPr>
          <p:nvPr/>
        </p:nvSpPr>
        <p:spPr bwMode="auto">
          <a:xfrm>
            <a:off x="1262091" y="2068264"/>
            <a:ext cx="4186767" cy="697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 anchor="b" anchorCtr="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</a:rPr>
              <a:t>is being built</a:t>
            </a:r>
          </a:p>
        </p:txBody>
      </p:sp>
    </p:spTree>
    <p:extLst>
      <p:ext uri="{BB962C8B-B14F-4D97-AF65-F5344CB8AC3E}">
        <p14:creationId xmlns:p14="http://schemas.microsoft.com/office/powerpoint/2010/main" val="1065696771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9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6427" grpId="0" autoUpdateAnimBg="0"/>
      <p:bldP spid="15964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8967" y="1250028"/>
            <a:ext cx="11544300" cy="6120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17235" tIns="58618" rIns="117235" bIns="58618">
            <a:spAutoFit/>
          </a:bodyPr>
          <a:lstStyle/>
          <a:p>
            <a:pPr eaLnBrk="1" fontAlgn="t" hangingPunct="1">
              <a:lnSpc>
                <a:spcPct val="150000"/>
              </a:lnSpc>
            </a:pPr>
            <a:r>
              <a:rPr lang="zh-CN" altLang="en-US" sz="2800" dirty="0" smtClean="0"/>
              <a:t>主动</a:t>
            </a:r>
            <a:r>
              <a:rPr lang="zh-CN" altLang="en-US" sz="2800" dirty="0"/>
              <a:t>语态变被动语态的原则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/>
              <a:t>“三变”原则</a:t>
            </a:r>
            <a:r>
              <a:rPr lang="en-US" altLang="zh-CN" sz="2800" dirty="0"/>
              <a:t>: 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/>
              <a:t>原主变为</a:t>
            </a:r>
            <a:r>
              <a:rPr lang="en-US" altLang="zh-CN" sz="2800" dirty="0"/>
              <a:t>by</a:t>
            </a:r>
            <a:r>
              <a:rPr lang="zh-CN" altLang="en-US" sz="2800" dirty="0"/>
              <a:t>短语</a:t>
            </a:r>
            <a:r>
              <a:rPr lang="en-US" altLang="zh-CN" sz="2800" dirty="0"/>
              <a:t>, 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/>
              <a:t>原宾变为现主语</a:t>
            </a:r>
            <a:r>
              <a:rPr lang="en-US" altLang="zh-CN" sz="2800" dirty="0"/>
              <a:t>; 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/>
              <a:t>谓语主动变被动。</a:t>
            </a:r>
          </a:p>
          <a:p>
            <a:pPr eaLnBrk="1" fontAlgn="t" hangingPunct="1">
              <a:lnSpc>
                <a:spcPct val="150000"/>
              </a:lnSpc>
            </a:pPr>
            <a:r>
              <a:rPr lang="zh-CN" altLang="en-US" sz="2800" dirty="0"/>
              <a:t>“三不变”原则</a:t>
            </a:r>
            <a:r>
              <a:rPr lang="en-US" altLang="zh-CN" sz="2800" dirty="0"/>
              <a:t>: </a:t>
            </a:r>
            <a:endParaRPr lang="en-US" altLang="zh-CN" sz="2800" dirty="0" smtClean="0"/>
          </a:p>
          <a:p>
            <a:pPr fontAlgn="t">
              <a:lnSpc>
                <a:spcPct val="150000"/>
              </a:lnSpc>
            </a:pPr>
            <a:r>
              <a:rPr lang="zh-CN" altLang="en-US" sz="2800" dirty="0"/>
              <a:t>原句意思不变</a:t>
            </a:r>
            <a:r>
              <a:rPr lang="en-US" altLang="zh-CN" sz="2800" dirty="0"/>
              <a:t>; </a:t>
            </a:r>
            <a:r>
              <a:rPr lang="zh-CN" altLang="en-US" sz="2800" dirty="0"/>
              <a:t>原句时态不变</a:t>
            </a:r>
            <a:r>
              <a:rPr lang="en-US" altLang="zh-CN" sz="2800" dirty="0"/>
              <a:t>; </a:t>
            </a:r>
          </a:p>
          <a:p>
            <a:pPr fontAlgn="t">
              <a:lnSpc>
                <a:spcPct val="150000"/>
              </a:lnSpc>
            </a:pPr>
            <a:r>
              <a:rPr lang="zh-CN" altLang="en-US" sz="2800" dirty="0"/>
              <a:t>原句主谓宾以外成分不变。</a:t>
            </a:r>
          </a:p>
          <a:p>
            <a:pPr fontAlgn="t">
              <a:lnSpc>
                <a:spcPct val="150000"/>
              </a:lnSpc>
            </a:pPr>
            <a:endParaRPr lang="en-US" altLang="zh-CN" dirty="0"/>
          </a:p>
          <a:p>
            <a:pPr eaLnBrk="1" fontAlgn="t" hangingPunct="1">
              <a:lnSpc>
                <a:spcPct val="150000"/>
              </a:lnSpc>
            </a:pPr>
            <a:endParaRPr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4835229" y="611592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小妙招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041744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10060793" y="130189"/>
            <a:ext cx="23230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</a:rPr>
              <a:t>人教版</a:t>
            </a:r>
            <a:r>
              <a:rPr lang="zh-CN" altLang="en-US" b="1">
                <a:solidFill>
                  <a:schemeClr val="accent1"/>
                </a:solidFill>
              </a:rPr>
              <a:t>必修</a:t>
            </a:r>
            <a:r>
              <a:rPr lang="zh-CN" altLang="en-US" b="1" smtClean="0">
                <a:solidFill>
                  <a:schemeClr val="accent1"/>
                </a:solidFill>
              </a:rPr>
              <a:t>第二册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62565"/>
            <a:ext cx="11820041" cy="1143000"/>
          </a:xfrm>
        </p:spPr>
        <p:txBody>
          <a:bodyPr>
            <a:normAutofit fontScale="90000"/>
          </a:bodyPr>
          <a:lstStyle/>
          <a:p>
            <a:r>
              <a:rPr lang="en-US" altLang="zh-CN" sz="6000" b="1" i="1" dirty="0">
                <a:solidFill>
                  <a:srgbClr val="FF0000"/>
                </a:solidFill>
                <a:latin typeface="Gill Sans Ultra Bold Condensed" pitchFamily="34" charset="0"/>
              </a:rPr>
              <a:t>The Present Progressive Passive Voice</a:t>
            </a:r>
            <a:r>
              <a:rPr lang="en-US" altLang="zh-CN" sz="6000" b="1" dirty="0">
                <a:solidFill>
                  <a:srgbClr val="FF0000"/>
                </a:solidFill>
                <a:latin typeface="Gill Sans Ultra Bold Condensed" pitchFamily="34" charset="0"/>
              </a:rPr>
              <a:t/>
            </a:r>
            <a:br>
              <a:rPr lang="en-US" altLang="zh-CN" sz="6000" b="1" dirty="0">
                <a:solidFill>
                  <a:srgbClr val="FF0000"/>
                </a:solidFill>
                <a:latin typeface="Gill Sans Ultra Bold Condensed" pitchFamily="34" charset="0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9" y="1318325"/>
            <a:ext cx="5872488" cy="30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59" y="1318324"/>
            <a:ext cx="4959457" cy="320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17449" y="45255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/>
              <a:t>We're being killed for the </a:t>
            </a:r>
            <a:r>
              <a:rPr lang="en-US" altLang="zh-CN" sz="2800" dirty="0" smtClean="0"/>
              <a:t>wool beneath </a:t>
            </a:r>
            <a:r>
              <a:rPr lang="en-US" altLang="zh-CN" sz="2800" dirty="0"/>
              <a:t>our stomachs. And our </a:t>
            </a:r>
            <a:r>
              <a:rPr lang="en-US" altLang="zh-CN" sz="2800" dirty="0" smtClean="0"/>
              <a:t>fur is </a:t>
            </a:r>
            <a:r>
              <a:rPr lang="en-US" altLang="zh-CN" sz="2800" dirty="0"/>
              <a:t>being used to make sweaters </a:t>
            </a:r>
            <a:r>
              <a:rPr lang="en-US" altLang="zh-CN" sz="2800" dirty="0" smtClean="0"/>
              <a:t>for people </a:t>
            </a:r>
            <a:r>
              <a:rPr lang="en-US" altLang="zh-CN" sz="2800" dirty="0"/>
              <a:t>like you.</a:t>
            </a:r>
          </a:p>
        </p:txBody>
      </p:sp>
      <p:sp>
        <p:nvSpPr>
          <p:cNvPr id="5" name="矩形 4"/>
          <p:cNvSpPr/>
          <p:nvPr/>
        </p:nvSpPr>
        <p:spPr>
          <a:xfrm>
            <a:off x="6368431" y="4846152"/>
            <a:ext cx="5363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We are being </a:t>
            </a:r>
            <a:r>
              <a:rPr lang="en-US" altLang="zh-CN" sz="2800" dirty="0" smtClean="0"/>
              <a:t>hunted for </a:t>
            </a:r>
            <a:r>
              <a:rPr lang="en-US" altLang="zh-CN" sz="2800" dirty="0"/>
              <a:t>our ivories.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4450178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zh-CN" altLang="en-US" sz="6000" dirty="0" smtClean="0">
                <a:solidFill>
                  <a:schemeClr val="tx1"/>
                </a:solidFill>
                <a:highlight>
                  <a:srgbClr val="C0C0C0"/>
                </a:highlight>
                <a:latin typeface="华文行楷" panose="02010800040101010101" pitchFamily="2" charset="-122"/>
                <a:ea typeface="华文行楷" panose="02010800040101010101" pitchFamily="2" charset="-122"/>
              </a:rPr>
              <a:t>例句探究规律</a:t>
            </a:r>
            <a:endParaRPr lang="zh-CN" altLang="en-US" sz="6000" dirty="0">
              <a:solidFill>
                <a:schemeClr val="tx1"/>
              </a:solidFill>
              <a:highlight>
                <a:srgbClr val="C0C0C0"/>
              </a:highligh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zh-CN" dirty="0" smtClean="0"/>
              <a:t>• 1</a:t>
            </a:r>
            <a:r>
              <a:rPr lang="en-US" altLang="zh-CN" dirty="0"/>
              <a:t>. Do you know any other endangered wildlife in China that is not being protected?</a:t>
            </a:r>
          </a:p>
          <a:p>
            <a:pPr marL="0" indent="0">
              <a:buNone/>
              <a:defRPr/>
            </a:pPr>
            <a:r>
              <a:rPr lang="en-US" altLang="zh-CN" dirty="0" smtClean="0"/>
              <a:t>• 2</a:t>
            </a:r>
            <a:r>
              <a:rPr lang="en-US" altLang="zh-CN" dirty="0"/>
              <a:t>. We’re being killed for the wool beneath our stomachs.</a:t>
            </a:r>
          </a:p>
          <a:p>
            <a:pPr marL="0" indent="0">
              <a:buNone/>
              <a:defRPr/>
            </a:pPr>
            <a:r>
              <a:rPr lang="en-US" altLang="zh-CN" dirty="0" smtClean="0"/>
              <a:t>• 3</a:t>
            </a:r>
            <a:r>
              <a:rPr lang="en-US" altLang="zh-CN" dirty="0"/>
              <a:t>. Is their fur being used to make sweaters for people like you?</a:t>
            </a:r>
          </a:p>
          <a:p>
            <a:pPr marL="0" indent="0">
              <a:buNone/>
              <a:defRPr/>
            </a:pPr>
            <a:r>
              <a:rPr lang="en-US" altLang="zh-CN" dirty="0" smtClean="0"/>
              <a:t>• 4</a:t>
            </a:r>
            <a:r>
              <a:rPr lang="en-US" altLang="zh-CN" dirty="0"/>
              <a:t>. What good things are being done here to save local wildlife?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0160874"/>
      </p:ext>
    </p:extLst>
  </p:cSld>
  <p:clrMapOvr>
    <a:masterClrMapping/>
  </p:clrMapOvr>
  <p:transition spd="slow" advTm="3000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文本框 1"/>
          <p:cNvSpPr txBox="1">
            <a:spLocks noChangeArrowheads="1"/>
          </p:cNvSpPr>
          <p:nvPr/>
        </p:nvSpPr>
        <p:spPr bwMode="auto">
          <a:xfrm>
            <a:off x="431800" y="5004436"/>
            <a:ext cx="1140671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latin typeface="Comic Sans MS" pitchFamily="66" charset="0"/>
              </a:rPr>
              <a:t> </a:t>
            </a:r>
            <a:r>
              <a:rPr lang="zh-CN" altLang="en-US" sz="3200" b="1">
                <a:latin typeface="Comic Sans MS" pitchFamily="66" charset="0"/>
              </a:rPr>
              <a:t>结构：</a:t>
            </a:r>
            <a:r>
              <a:rPr lang="en-US" altLang="zh-CN" sz="4400" b="1">
                <a:latin typeface="Comic Sans MS" pitchFamily="66" charset="0"/>
              </a:rPr>
              <a:t>_________________</a:t>
            </a:r>
          </a:p>
        </p:txBody>
      </p:sp>
      <p:sp>
        <p:nvSpPr>
          <p:cNvPr id="68612" name="文本框 2"/>
          <p:cNvSpPr txBox="1">
            <a:spLocks noChangeArrowheads="1"/>
          </p:cNvSpPr>
          <p:nvPr/>
        </p:nvSpPr>
        <p:spPr bwMode="auto">
          <a:xfrm>
            <a:off x="2832101" y="4932999"/>
            <a:ext cx="794808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en-US" altLang="zh-CN" sz="3600" i="1">
                <a:solidFill>
                  <a:srgbClr val="FF0000"/>
                </a:solidFill>
                <a:latin typeface="Comic Sans MS" pitchFamily="66" charset="0"/>
              </a:rPr>
              <a:t>am / is / are being +done</a:t>
            </a:r>
          </a:p>
        </p:txBody>
      </p:sp>
      <p:sp>
        <p:nvSpPr>
          <p:cNvPr id="8196" name="文本框 8195"/>
          <p:cNvSpPr txBox="1">
            <a:spLocks noChangeArrowheads="1"/>
          </p:cNvSpPr>
          <p:nvPr/>
        </p:nvSpPr>
        <p:spPr bwMode="auto">
          <a:xfrm>
            <a:off x="529167" y="756287"/>
            <a:ext cx="111823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latin typeface="Segoe Print" pitchFamily="2" charset="0"/>
              </a:rPr>
              <a:t>          A basketball </a:t>
            </a:r>
            <a:r>
              <a:rPr lang="en-US" altLang="zh-CN" sz="2800" b="1" u="sng">
                <a:solidFill>
                  <a:srgbClr val="FF0000"/>
                </a:solidFill>
                <a:latin typeface="Segoe Print" pitchFamily="2" charset="0"/>
              </a:rPr>
              <a:t>is being played</a:t>
            </a:r>
            <a:r>
              <a:rPr lang="en-US" altLang="zh-CN" sz="2800" b="1">
                <a:latin typeface="Segoe Print" pitchFamily="2" charset="0"/>
              </a:rPr>
              <a:t> by Miki.</a:t>
            </a:r>
          </a:p>
        </p:txBody>
      </p:sp>
      <p:sp>
        <p:nvSpPr>
          <p:cNvPr id="6150" name="文本框 6149"/>
          <p:cNvSpPr txBox="1">
            <a:spLocks noChangeArrowheads="1"/>
          </p:cNvSpPr>
          <p:nvPr/>
        </p:nvSpPr>
        <p:spPr bwMode="auto">
          <a:xfrm>
            <a:off x="529168" y="1334137"/>
            <a:ext cx="1042881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latin typeface="Segoe Print" pitchFamily="2" charset="0"/>
              </a:rPr>
              <a:t>          A book </a:t>
            </a:r>
            <a:r>
              <a:rPr lang="en-US" altLang="zh-CN" sz="2800" b="1" u="sng">
                <a:solidFill>
                  <a:srgbClr val="FF0000"/>
                </a:solidFill>
                <a:latin typeface="Segoe Print" pitchFamily="2" charset="0"/>
              </a:rPr>
              <a:t>is being read</a:t>
            </a:r>
            <a:r>
              <a:rPr lang="en-US" altLang="zh-CN" sz="2800" b="1">
                <a:latin typeface="Segoe Print" pitchFamily="2" charset="0"/>
              </a:rPr>
              <a:t> by the girl.</a:t>
            </a:r>
          </a:p>
        </p:txBody>
      </p:sp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1102784" y="1911986"/>
            <a:ext cx="108606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latin typeface="Segoe Print" pitchFamily="2" charset="0"/>
              </a:rPr>
              <a:t>    Our fur </a:t>
            </a:r>
            <a:r>
              <a:rPr lang="en-US" altLang="zh-CN" sz="2800" b="1">
                <a:solidFill>
                  <a:srgbClr val="FF0000"/>
                </a:solidFill>
                <a:latin typeface="Segoe Print" pitchFamily="2" charset="0"/>
              </a:rPr>
              <a:t>is being used </a:t>
            </a:r>
            <a:r>
              <a:rPr lang="en-US" altLang="zh-CN" sz="2800" b="1">
                <a:latin typeface="Segoe Print" pitchFamily="2" charset="0"/>
              </a:rPr>
              <a:t>to make sweaters   for people like you.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800" b="1">
                <a:latin typeface="Segoe Print" pitchFamily="2" charset="0"/>
              </a:rPr>
              <a:t>    ……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60401" y="3512186"/>
            <a:ext cx="1042881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4000" b="1">
                <a:latin typeface="Monotype Corsiva" pitchFamily="66" charset="0"/>
              </a:rPr>
              <a:t>小结</a:t>
            </a:r>
            <a:r>
              <a:rPr lang="zh-CN" altLang="en-US" sz="3600" b="1">
                <a:latin typeface="Monotype Corsiva" pitchFamily="66" charset="0"/>
              </a:rPr>
              <a:t>：</a:t>
            </a:r>
            <a:r>
              <a:rPr lang="en-US" altLang="zh-CN" sz="4000" b="1">
                <a:solidFill>
                  <a:srgbClr val="FF0000"/>
                </a:solidFill>
                <a:latin typeface="Monotype Corsiva" pitchFamily="66" charset="0"/>
              </a:rPr>
              <a:t>Present Progressive Passive Voice</a:t>
            </a:r>
            <a:endParaRPr lang="en-US" altLang="zh-CN" sz="3200" b="1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Monotype Corsiva" pitchFamily="66" charset="0"/>
              </a:rPr>
              <a:t>                       </a:t>
            </a:r>
            <a:r>
              <a:rPr lang="zh-CN" altLang="en-US" sz="3600" b="1">
                <a:solidFill>
                  <a:srgbClr val="FF0000"/>
                </a:solidFill>
                <a:latin typeface="Monotype Corsiva" pitchFamily="66" charset="0"/>
              </a:rPr>
              <a:t>现在进行时的被动语态</a:t>
            </a:r>
            <a:endParaRPr lang="en-US" altLang="zh-CN" sz="36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346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8196" grpId="0"/>
      <p:bldP spid="6150" grpId="0"/>
      <p:bldP spid="717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8194"/>
          <p:cNvSpPr>
            <a:spLocks noGrp="1" noChangeArrowheads="1"/>
          </p:cNvSpPr>
          <p:nvPr>
            <p:ph idx="1"/>
          </p:nvPr>
        </p:nvSpPr>
        <p:spPr>
          <a:xfrm>
            <a:off x="0" y="1728888"/>
            <a:ext cx="12192000" cy="647700"/>
          </a:xfrm>
          <a:solidFill>
            <a:srgbClr val="CCFFCC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smtClean="0"/>
              <a:t>主语 </a:t>
            </a:r>
            <a:r>
              <a:rPr lang="en-US" altLang="zh-CN" sz="3600" b="1" smtClean="0"/>
              <a:t>+ </a:t>
            </a:r>
            <a:r>
              <a:rPr lang="en-US" altLang="zh-CN" sz="3600" b="1" smtClean="0">
                <a:solidFill>
                  <a:srgbClr val="FF0000"/>
                </a:solidFill>
              </a:rPr>
              <a:t>am/is /are</a:t>
            </a:r>
            <a:r>
              <a:rPr lang="en-US" altLang="zh-CN" sz="3600" b="1" smtClean="0"/>
              <a:t>+      </a:t>
            </a:r>
            <a:r>
              <a:rPr lang="en-US" altLang="zh-CN" sz="3600" b="1" smtClean="0">
                <a:solidFill>
                  <a:srgbClr val="FF0000"/>
                </a:solidFill>
              </a:rPr>
              <a:t> being </a:t>
            </a:r>
            <a:r>
              <a:rPr lang="en-US" altLang="zh-CN" sz="3600" b="1" smtClean="0"/>
              <a:t>+</a:t>
            </a:r>
            <a:r>
              <a:rPr lang="en-US" altLang="zh-CN" sz="3600" b="1" smtClean="0">
                <a:solidFill>
                  <a:srgbClr val="FF0000"/>
                </a:solidFill>
              </a:rPr>
              <a:t>done</a:t>
            </a:r>
            <a:r>
              <a:rPr lang="en-US" altLang="zh-CN" sz="3600" b="1" smtClean="0"/>
              <a:t> …</a:t>
            </a:r>
          </a:p>
          <a:p>
            <a:pPr eaLnBrk="1" hangingPunct="1"/>
            <a:endParaRPr lang="en-US" altLang="zh-CN" sz="3600" b="1" smtClean="0"/>
          </a:p>
        </p:txBody>
      </p:sp>
      <p:sp>
        <p:nvSpPr>
          <p:cNvPr id="24578" name="矩形 8195">
            <a:extLst/>
          </p:cNvPr>
          <p:cNvSpPr>
            <a:spLocks noChangeArrowheads="1" noChangeShapeType="1" noTextEdit="1"/>
          </p:cNvSpPr>
          <p:nvPr/>
        </p:nvSpPr>
        <p:spPr bwMode="auto">
          <a:xfrm>
            <a:off x="527051" y="720825"/>
            <a:ext cx="41275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1.</a:t>
            </a:r>
            <a:r>
              <a:rPr lang="zh-CN" altLang="en-US" sz="3600" b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肯定式</a:t>
            </a:r>
          </a:p>
        </p:txBody>
      </p:sp>
      <p:sp>
        <p:nvSpPr>
          <p:cNvPr id="24584" name="矩形 11266">
            <a:extLst/>
          </p:cNvPr>
          <p:cNvSpPr>
            <a:spLocks noChangeArrowheads="1" noChangeShapeType="1" noTextEdit="1"/>
          </p:cNvSpPr>
          <p:nvPr/>
        </p:nvSpPr>
        <p:spPr bwMode="auto">
          <a:xfrm>
            <a:off x="6000751" y="792263"/>
            <a:ext cx="41275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2.</a:t>
            </a:r>
            <a:r>
              <a:rPr lang="zh-CN" alt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3500000" algn="ctr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否定式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39185" y="2592489"/>
            <a:ext cx="1190624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/>
              <a:t>1.She </a:t>
            </a:r>
            <a:r>
              <a:rPr lang="en-US" altLang="zh-CN" sz="2800" dirty="0">
                <a:solidFill>
                  <a:srgbClr val="FF0000"/>
                </a:solidFill>
              </a:rPr>
              <a:t>is      being treated </a:t>
            </a:r>
            <a:r>
              <a:rPr lang="en-US" altLang="zh-CN" sz="2800" dirty="0"/>
              <a:t>in China now.</a:t>
            </a:r>
            <a:endParaRPr lang="zh-CN" altLang="en-US" sz="28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4433" y="3168750"/>
            <a:ext cx="1104265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800" dirty="0"/>
              <a:t>2.My computer </a:t>
            </a:r>
            <a:r>
              <a:rPr lang="en-US" altLang="zh-CN" sz="2800" dirty="0">
                <a:solidFill>
                  <a:srgbClr val="FF0000"/>
                </a:solidFill>
              </a:rPr>
              <a:t>is       being repaired </a:t>
            </a:r>
            <a:r>
              <a:rPr lang="en-US" altLang="zh-CN" sz="2800" dirty="0"/>
              <a:t>now.</a:t>
            </a:r>
          </a:p>
          <a:p>
            <a:r>
              <a:rPr lang="zh-CN" altLang="en-US" sz="2800" dirty="0"/>
              <a:t>我的电脑正在修理中。</a:t>
            </a:r>
          </a:p>
        </p:txBody>
      </p:sp>
      <p:sp>
        <p:nvSpPr>
          <p:cNvPr id="6" name="文本框 5">
            <a:extLst/>
          </p:cNvPr>
          <p:cNvSpPr txBox="1"/>
          <p:nvPr/>
        </p:nvSpPr>
        <p:spPr>
          <a:xfrm>
            <a:off x="5327917" y="1832430"/>
            <a:ext cx="96010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highlight>
                  <a:srgbClr val="FF0000"/>
                </a:highlight>
              </a:rPr>
              <a:t>not</a:t>
            </a:r>
            <a:endParaRPr lang="zh-CN" altLang="en-US" sz="2800" dirty="0">
              <a:highlight>
                <a:srgbClr val="FF0000"/>
              </a:highlight>
            </a:endParaRPr>
          </a:p>
        </p:txBody>
      </p:sp>
      <p:sp>
        <p:nvSpPr>
          <p:cNvPr id="11" name="文本框 10">
            <a:extLst/>
          </p:cNvPr>
          <p:cNvSpPr txBox="1"/>
          <p:nvPr/>
        </p:nvSpPr>
        <p:spPr>
          <a:xfrm>
            <a:off x="2063553" y="2587960"/>
            <a:ext cx="96010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highlight>
                  <a:srgbClr val="FF0000"/>
                </a:highlight>
              </a:rPr>
              <a:t>not</a:t>
            </a:r>
            <a:endParaRPr lang="zh-CN" altLang="en-US" sz="2400" dirty="0">
              <a:highlight>
                <a:srgbClr val="FF0000"/>
              </a:highlight>
            </a:endParaRPr>
          </a:p>
        </p:txBody>
      </p:sp>
      <p:sp>
        <p:nvSpPr>
          <p:cNvPr id="24586" name="文本框 11"/>
          <p:cNvSpPr txBox="1">
            <a:spLocks noChangeArrowheads="1"/>
          </p:cNvSpPr>
          <p:nvPr/>
        </p:nvSpPr>
        <p:spPr bwMode="auto">
          <a:xfrm>
            <a:off x="6288618" y="4248251"/>
            <a:ext cx="3839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5" name="文本框 14">
            <a:extLst/>
          </p:cNvPr>
          <p:cNvSpPr txBox="1"/>
          <p:nvPr/>
        </p:nvSpPr>
        <p:spPr>
          <a:xfrm>
            <a:off x="4079777" y="3168379"/>
            <a:ext cx="86409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highlight>
                  <a:srgbClr val="FF0000"/>
                </a:highlight>
              </a:rPr>
              <a:t>not</a:t>
            </a:r>
            <a:endParaRPr lang="zh-CN" altLang="en-US" sz="2400" dirty="0">
              <a:highlight>
                <a:srgbClr val="FF0000"/>
              </a:highligh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0" y="4529346"/>
            <a:ext cx="2761497" cy="22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17" y="4220270"/>
            <a:ext cx="3496078" cy="235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334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占位符 12289"/>
          <p:cNvSpPr>
            <a:spLocks noGrp="1" noChangeArrowheads="1"/>
          </p:cNvSpPr>
          <p:nvPr>
            <p:ph idx="1"/>
          </p:nvPr>
        </p:nvSpPr>
        <p:spPr>
          <a:xfrm>
            <a:off x="0" y="1651398"/>
            <a:ext cx="12192000" cy="647700"/>
          </a:xfrm>
          <a:solidFill>
            <a:srgbClr val="CCFFFF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solidFill>
                  <a:srgbClr val="FF0000"/>
                </a:solidFill>
              </a:rPr>
              <a:t>            Am/Is /Are</a:t>
            </a:r>
            <a:r>
              <a:rPr lang="en-US" altLang="zh-CN" sz="3600" b="1" dirty="0" smtClean="0"/>
              <a:t>+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主语</a:t>
            </a:r>
            <a:r>
              <a:rPr lang="en-US" altLang="zh-CN" sz="3600" b="1" dirty="0" smtClean="0"/>
              <a:t>+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 being </a:t>
            </a:r>
            <a:r>
              <a:rPr lang="en-US" altLang="zh-CN" sz="3600" b="1" dirty="0" smtClean="0"/>
              <a:t>+ 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done</a:t>
            </a:r>
            <a:r>
              <a:rPr lang="en-US" altLang="zh-CN" sz="3600" b="1" dirty="0" smtClean="0"/>
              <a:t>…</a:t>
            </a:r>
          </a:p>
          <a:p>
            <a:pPr eaLnBrk="1" hangingPunct="1"/>
            <a:endParaRPr lang="en-US" altLang="zh-CN" sz="3600" b="1" dirty="0" smtClean="0"/>
          </a:p>
        </p:txBody>
      </p:sp>
      <p:sp>
        <p:nvSpPr>
          <p:cNvPr id="2" name="矩形 12290">
            <a:extLst/>
          </p:cNvPr>
          <p:cNvSpPr>
            <a:spLocks noChangeArrowheads="1" noChangeShapeType="1" noTextEdit="1"/>
          </p:cNvSpPr>
          <p:nvPr/>
        </p:nvSpPr>
        <p:spPr bwMode="auto">
          <a:xfrm>
            <a:off x="527051" y="748327"/>
            <a:ext cx="4800864" cy="6962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34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i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3.</a:t>
            </a:r>
            <a:r>
              <a:rPr lang="zh-CN" altLang="en-US" sz="3600" b="1" i="1" kern="10" dirty="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一般疑问式</a:t>
            </a:r>
          </a:p>
        </p:txBody>
      </p:sp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334434" y="2873774"/>
            <a:ext cx="1096433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200" b="1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: 1.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 these books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 sent </a:t>
            </a:r>
            <a:r>
              <a:rPr lang="en-US" altLang="zh-CN" sz="3200" b="1" dirty="0">
                <a:latin typeface="Times New Roman" pitchFamily="18" charset="0"/>
                <a:cs typeface="Times New Roman" pitchFamily="18" charset="0"/>
              </a:rPr>
              <a:t>to Beijing</a:t>
            </a:r>
            <a:r>
              <a:rPr lang="zh-CN" altLang="en-US" sz="3200" b="1" dirty="0">
                <a:latin typeface="Times New Roman" pitchFamily="18" charset="0"/>
              </a:rPr>
              <a:t>？</a:t>
            </a:r>
          </a:p>
        </p:txBody>
      </p:sp>
      <p:sp>
        <p:nvSpPr>
          <p:cNvPr id="12293" name="矩形 12292"/>
          <p:cNvSpPr>
            <a:spLocks noChangeArrowheads="1"/>
          </p:cNvSpPr>
          <p:nvPr/>
        </p:nvSpPr>
        <p:spPr bwMode="auto">
          <a:xfrm>
            <a:off x="431801" y="3738960"/>
            <a:ext cx="11233151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2. ___________________________? </a:t>
            </a:r>
          </a:p>
          <a:p>
            <a:pPr eaLnBrk="1" hangingPunct="1"/>
            <a:r>
              <a:rPr lang="en-US" altLang="zh-CN" sz="3600" dirty="0">
                <a:latin typeface="楷体" pitchFamily="49" charset="-122"/>
                <a:ea typeface="楷体" pitchFamily="49" charset="-122"/>
              </a:rPr>
              <a:t>       </a:t>
            </a:r>
            <a:endParaRPr lang="zh-CN" altLang="en-US" sz="36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297" name="文本框 12296"/>
          <p:cNvSpPr txBox="1">
            <a:spLocks noChangeArrowheads="1"/>
          </p:cNvSpPr>
          <p:nvPr/>
        </p:nvSpPr>
        <p:spPr bwMode="auto">
          <a:xfrm>
            <a:off x="2351618" y="3523061"/>
            <a:ext cx="662516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 wall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being painted</a:t>
            </a:r>
          </a:p>
        </p:txBody>
      </p:sp>
      <p:pic>
        <p:nvPicPr>
          <p:cNvPr id="12299" name="图片 12298" descr="u=997879181,2187355361&amp;fm=21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4459685"/>
            <a:ext cx="3456516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图片 12300" descr="u=2682411639,3110957407&amp;fm=23&amp;g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1" y="4459686"/>
            <a:ext cx="451273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矩形 13314">
            <a:extLst/>
          </p:cNvPr>
          <p:cNvSpPr>
            <a:spLocks noChangeArrowheads="1" noChangeShapeType="1" noTextEdit="1"/>
          </p:cNvSpPr>
          <p:nvPr/>
        </p:nvSpPr>
        <p:spPr bwMode="auto">
          <a:xfrm>
            <a:off x="5710766" y="643335"/>
            <a:ext cx="4895851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4.</a:t>
            </a:r>
            <a:r>
              <a:rPr lang="zh-CN" altLang="en-US" sz="3600" b="1" kern="10" dirty="0">
                <a:ln w="9525">
                  <a:solidFill>
                    <a:srgbClr val="00808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宋体" panose="02010600030101010101" pitchFamily="2" charset="-122"/>
              </a:rPr>
              <a:t>特殊疑问式</a:t>
            </a:r>
          </a:p>
        </p:txBody>
      </p:sp>
      <p:sp>
        <p:nvSpPr>
          <p:cNvPr id="25610" name="文本框 1"/>
          <p:cNvSpPr txBox="1">
            <a:spLocks noChangeArrowheads="1"/>
          </p:cNvSpPr>
          <p:nvPr/>
        </p:nvSpPr>
        <p:spPr bwMode="auto">
          <a:xfrm>
            <a:off x="239184" y="1722836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800" dirty="0"/>
              <a:t>疑问词</a:t>
            </a:r>
          </a:p>
        </p:txBody>
      </p:sp>
      <p:sp>
        <p:nvSpPr>
          <p:cNvPr id="25611" name="文本框 2"/>
          <p:cNvSpPr txBox="1">
            <a:spLocks noChangeArrowheads="1"/>
          </p:cNvSpPr>
          <p:nvPr/>
        </p:nvSpPr>
        <p:spPr bwMode="auto">
          <a:xfrm>
            <a:off x="334434" y="2370536"/>
            <a:ext cx="56525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noProof="1">
                <a:solidFill>
                  <a:srgbClr val="000000"/>
                </a:solidFill>
              </a:rPr>
              <a:t>When   How  Where   Why  What  </a:t>
            </a:r>
          </a:p>
        </p:txBody>
      </p:sp>
    </p:spTree>
    <p:extLst>
      <p:ext uri="{BB962C8B-B14F-4D97-AF65-F5344CB8AC3E}">
        <p14:creationId xmlns:p14="http://schemas.microsoft.com/office/powerpoint/2010/main" val="36099785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1229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1229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" fill="hold"/>
                                        <p:tgtEl>
                                          <p:spTgt spid="123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文本框 5133"/>
          <p:cNvSpPr txBox="1">
            <a:spLocks noChangeArrowheads="1"/>
          </p:cNvSpPr>
          <p:nvPr/>
        </p:nvSpPr>
        <p:spPr bwMode="auto">
          <a:xfrm>
            <a:off x="283634" y="2062164"/>
            <a:ext cx="117729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5400" b="1" noProof="1">
                <a:solidFill>
                  <a:schemeClr val="tx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    When do we use the 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5400" b="1" noProof="1">
                <a:solidFill>
                  <a:srgbClr val="FF0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Present Progressive Passive Voice</a:t>
            </a:r>
            <a:r>
              <a:rPr lang="en-US" altLang="zh-CN" sz="5400" b="1" noProof="1">
                <a:solidFill>
                  <a:schemeClr val="tx2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711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29697"/>
          <p:cNvSpPr>
            <a:spLocks noChangeArrowheads="1" noChangeShapeType="1" noTextEdit="1"/>
          </p:cNvSpPr>
          <p:nvPr/>
        </p:nvSpPr>
        <p:spPr bwMode="auto">
          <a:xfrm>
            <a:off x="2256367" y="619932"/>
            <a:ext cx="7488767" cy="91518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i="1" kern="10" normalizeH="1" dirty="0">
                <a:ln w="28575" cap="rnd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07763" dir="8100000" algn="ctr" rotWithShape="0">
                    <a:srgbClr val="875B0D">
                      <a:alpha val="50000"/>
                    </a:srgbClr>
                  </a:outerShdw>
                </a:effectLst>
                <a:latin typeface="宋体"/>
                <a:ea typeface="宋体"/>
              </a:rPr>
              <a:t>WHEN</a:t>
            </a:r>
            <a:endParaRPr lang="zh-CN" altLang="en-US" sz="3600" i="1" kern="10" normalizeH="1" dirty="0">
              <a:ln w="28575" cap="rnd">
                <a:solidFill>
                  <a:srgbClr val="0000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107763" dir="8100000" algn="ctr" rotWithShape="0">
                  <a:srgbClr val="875B0D">
                    <a:alpha val="50000"/>
                  </a:srgbClr>
                </a:outerShdw>
              </a:effectLst>
              <a:latin typeface="宋体"/>
              <a:ea typeface="宋体"/>
            </a:endParaRPr>
          </a:p>
        </p:txBody>
      </p:sp>
      <p:sp>
        <p:nvSpPr>
          <p:cNvPr id="27651" name="文本框 29698"/>
          <p:cNvSpPr txBox="1">
            <a:spLocks noChangeArrowheads="1"/>
          </p:cNvSpPr>
          <p:nvPr/>
        </p:nvSpPr>
        <p:spPr bwMode="auto">
          <a:xfrm>
            <a:off x="508000" y="1676400"/>
            <a:ext cx="1127760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endParaRPr lang="zh-CN" altLang="en-US" sz="4400" b="1">
              <a:solidFill>
                <a:srgbClr val="0000FF"/>
              </a:solidFill>
            </a:endParaRPr>
          </a:p>
        </p:txBody>
      </p:sp>
      <p:sp>
        <p:nvSpPr>
          <p:cNvPr id="29700" name="文本框 29699"/>
          <p:cNvSpPr txBox="1">
            <a:spLocks noChangeArrowheads="1"/>
          </p:cNvSpPr>
          <p:nvPr/>
        </p:nvSpPr>
        <p:spPr bwMode="auto">
          <a:xfrm>
            <a:off x="609600" y="1700213"/>
            <a:ext cx="11582400" cy="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endParaRPr lang="zh-CN" altLang="en-US" sz="4400" b="1">
              <a:solidFill>
                <a:srgbClr val="0000FF"/>
              </a:solidFill>
            </a:endParaRPr>
          </a:p>
        </p:txBody>
      </p:sp>
      <p:sp>
        <p:nvSpPr>
          <p:cNvPr id="29701" name="文本框 29700"/>
          <p:cNvSpPr txBox="1">
            <a:spLocks noChangeArrowheads="1"/>
          </p:cNvSpPr>
          <p:nvPr/>
        </p:nvSpPr>
        <p:spPr bwMode="auto">
          <a:xfrm>
            <a:off x="624418" y="1773238"/>
            <a:ext cx="11233149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zh-CN" altLang="zh-CN" sz="3200" b="1" dirty="0"/>
              <a:t>①</a:t>
            </a:r>
            <a:r>
              <a:rPr lang="zh-CN" altLang="en-US" sz="3200" b="1" dirty="0">
                <a:ea typeface="楷体" pitchFamily="49" charset="-122"/>
              </a:rPr>
              <a:t>表示</a:t>
            </a:r>
            <a:r>
              <a:rPr lang="zh-CN" altLang="en-US" sz="3200" b="1" dirty="0">
                <a:solidFill>
                  <a:srgbClr val="0000FF"/>
                </a:solidFill>
                <a:ea typeface="楷体" pitchFamily="49" charset="-122"/>
              </a:rPr>
              <a:t>说话时</a:t>
            </a:r>
            <a:r>
              <a:rPr lang="zh-CN" altLang="en-US" sz="3200" b="1" u="sng" dirty="0">
                <a:solidFill>
                  <a:srgbClr val="FF0000"/>
                </a:solidFill>
                <a:ea typeface="楷体" pitchFamily="49" charset="-122"/>
              </a:rPr>
              <a:t>正在进行的被动动</a:t>
            </a:r>
            <a:r>
              <a:rPr lang="zh-CN" altLang="en-US" sz="3200" b="1" dirty="0">
                <a:solidFill>
                  <a:srgbClr val="FF0000"/>
                </a:solidFill>
                <a:ea typeface="楷体" pitchFamily="49" charset="-122"/>
              </a:rPr>
              <a:t>作</a:t>
            </a:r>
            <a:r>
              <a:rPr lang="en-US" altLang="zh-CN" sz="3200" b="1" dirty="0">
                <a:latin typeface="Times New Roman" pitchFamily="18" charset="0"/>
              </a:rPr>
              <a:t>.(now, at the moment)</a:t>
            </a:r>
          </a:p>
        </p:txBody>
      </p:sp>
      <p:sp>
        <p:nvSpPr>
          <p:cNvPr id="29702" name="文本框 29701"/>
          <p:cNvSpPr txBox="1">
            <a:spLocks noChangeArrowheads="1"/>
          </p:cNvSpPr>
          <p:nvPr/>
        </p:nvSpPr>
        <p:spPr bwMode="auto">
          <a:xfrm>
            <a:off x="766233" y="2906714"/>
            <a:ext cx="10610851" cy="5873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zh-CN" sz="2400" b="1" dirty="0"/>
              <a:t>Actions </a:t>
            </a:r>
            <a:r>
              <a:rPr lang="en-US" altLang="zh-CN" sz="2400" b="1" dirty="0">
                <a:solidFill>
                  <a:srgbClr val="FF0000"/>
                </a:solidFill>
              </a:rPr>
              <a:t>are being taken </a:t>
            </a:r>
            <a:r>
              <a:rPr lang="en-US" altLang="zh-CN" sz="2400" b="1" dirty="0"/>
              <a:t>to realize Chinese Dream </a:t>
            </a:r>
            <a:r>
              <a:rPr lang="en-US" altLang="zh-CN" sz="3200" b="1" dirty="0"/>
              <a:t>.</a:t>
            </a:r>
          </a:p>
        </p:txBody>
      </p:sp>
      <p:sp>
        <p:nvSpPr>
          <p:cNvPr id="27655" name="文本框 1"/>
          <p:cNvSpPr txBox="1">
            <a:spLocks noChangeArrowheads="1"/>
          </p:cNvSpPr>
          <p:nvPr/>
        </p:nvSpPr>
        <p:spPr bwMode="auto">
          <a:xfrm>
            <a:off x="1488018" y="3716338"/>
            <a:ext cx="9313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42" y="3716338"/>
            <a:ext cx="9174431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0673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70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7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904</Words>
  <Application>Microsoft Office PowerPoint</Application>
  <PresentationFormat>宽屏</PresentationFormat>
  <Paragraphs>130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黑体</vt:lpstr>
      <vt:lpstr>华文行楷</vt:lpstr>
      <vt:lpstr>楷体</vt:lpstr>
      <vt:lpstr>宋体</vt:lpstr>
      <vt:lpstr>Arial</vt:lpstr>
      <vt:lpstr>Calibri</vt:lpstr>
      <vt:lpstr>Comic Sans MS</vt:lpstr>
      <vt:lpstr>Ebrima</vt:lpstr>
      <vt:lpstr>Gill Sans Ultra Bold Condensed</vt:lpstr>
      <vt:lpstr>Monotype Corsiva</vt:lpstr>
      <vt:lpstr>Segoe Print</vt:lpstr>
      <vt:lpstr>Times New Roman</vt:lpstr>
      <vt:lpstr>Wingdings</vt:lpstr>
      <vt:lpstr>1_Office 主题</vt:lpstr>
      <vt:lpstr>PowerPoint 演示文稿</vt:lpstr>
      <vt:lpstr>Play games</vt:lpstr>
      <vt:lpstr>The Present Progressive Passive Voice </vt:lpstr>
      <vt:lpstr>例句探究规律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②表示现阶段正在进行的被动动作.     (说话时不一定在进行) </vt:lpstr>
      <vt:lpstr>PowerPoint 演示文稿</vt:lpstr>
      <vt:lpstr>④与某些情态动词连用表示对正在发生的动作进行推测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156</cp:revision>
  <dcterms:created xsi:type="dcterms:W3CDTF">2019-01-12T04:39:00Z</dcterms:created>
  <dcterms:modified xsi:type="dcterms:W3CDTF">2019-12-05T00:56:47Z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