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</p:sldMasterIdLst>
  <p:notesMasterIdLst>
    <p:notesMasterId r:id="rId40"/>
  </p:notesMasterIdLst>
  <p:sldIdLst>
    <p:sldId id="294" r:id="rId7"/>
    <p:sldId id="478" r:id="rId8"/>
    <p:sldId id="479" r:id="rId9"/>
    <p:sldId id="480" r:id="rId10"/>
    <p:sldId id="371" r:id="rId11"/>
    <p:sldId id="372" r:id="rId12"/>
    <p:sldId id="373" r:id="rId13"/>
    <p:sldId id="374" r:id="rId14"/>
    <p:sldId id="375" r:id="rId15"/>
    <p:sldId id="376" r:id="rId16"/>
    <p:sldId id="414" r:id="rId17"/>
    <p:sldId id="415" r:id="rId18"/>
    <p:sldId id="296" r:id="rId19"/>
    <p:sldId id="297" r:id="rId20"/>
    <p:sldId id="295" r:id="rId21"/>
    <p:sldId id="298" r:id="rId22"/>
    <p:sldId id="419" r:id="rId23"/>
    <p:sldId id="420" r:id="rId24"/>
    <p:sldId id="300" r:id="rId25"/>
    <p:sldId id="513" r:id="rId26"/>
    <p:sldId id="511" r:id="rId27"/>
    <p:sldId id="512" r:id="rId28"/>
    <p:sldId id="514" r:id="rId29"/>
    <p:sldId id="463" r:id="rId30"/>
    <p:sldId id="467" r:id="rId31"/>
    <p:sldId id="515" r:id="rId32"/>
    <p:sldId id="465" r:id="rId33"/>
    <p:sldId id="473" r:id="rId34"/>
    <p:sldId id="466" r:id="rId35"/>
    <p:sldId id="457" r:id="rId36"/>
    <p:sldId id="474" r:id="rId37"/>
    <p:sldId id="475" r:id="rId38"/>
    <p:sldId id="527" r:id="rId3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12"/>
        <p:guide pos="288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6147" name="日期占位符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fld id="{BB962C8B-B14F-4D97-AF65-F5344CB8AC3E}" type="datetimeFigureOut">
              <a:rPr lang="zh-CN" altLang="en-US" sz="1200" dirty="0"/>
            </a:fld>
            <a:endParaRPr lang="zh-CN" altLang="en-US" sz="1200" dirty="0"/>
          </a:p>
        </p:txBody>
      </p:sp>
      <p:sp>
        <p:nvSpPr>
          <p:cNvPr id="6148" name="幻灯片图像占位符 3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6149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50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hangingPunct="1"/>
            <a:endParaRPr lang="zh-CN" altLang="en-US" sz="1200" dirty="0"/>
          </a:p>
        </p:txBody>
      </p:sp>
      <p:sp>
        <p:nvSpPr>
          <p:cNvPr id="6151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3" Type="http://schemas.openxmlformats.org/officeDocument/2006/relationships/theme" Target="../theme/theme5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endParaRPr lang="en-US" altLang="x-none" dirty="0"/>
          </a:p>
        </p:txBody>
      </p:sp>
      <p:sp>
        <p:nvSpPr>
          <p:cNvPr id="2053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endParaRPr lang="en-US" altLang="x-none" dirty="0"/>
          </a:p>
        </p:txBody>
      </p:sp>
      <p:sp>
        <p:nvSpPr>
          <p:cNvPr id="2054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077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078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100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101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102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124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125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126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png"/><Relationship Id="rId1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microsoft.com/office/2007/relationships/media" Target="file:///E:\&#24191;&#38597;\&#27491;&#24120;&#25945;&#23398;\&#21021;&#20013;\&#20843;&#24180;&#32423;&#19978;\&#19978;&#35838;\&#26032;&#29256;&#26412;\U6\&#35838;&#26412;&#24405;&#38899;\Section%20B%201c.mp3" TargetMode="External"/><Relationship Id="rId1" Type="http://schemas.openxmlformats.org/officeDocument/2006/relationships/audio" Target="file:///E:\&#24191;&#38597;\&#27491;&#24120;&#25945;&#23398;\&#21021;&#20013;\&#20843;&#24180;&#32423;&#19978;\&#19978;&#35838;\&#26032;&#29256;&#26412;\U6\&#35838;&#26412;&#24405;&#38899;\Section%20B%201c.mp3" TargetMode="Externa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microsoft.com/office/2007/relationships/media" Target="file:///E:\&#24191;&#38597;\&#27491;&#24120;&#25945;&#23398;\&#21021;&#20013;\&#20843;&#24180;&#32423;&#19978;\&#19978;&#35838;\&#26032;&#29256;&#26412;\U6\&#35838;&#26412;&#24405;&#38899;\Section%20B%201c.mp3" TargetMode="External"/><Relationship Id="rId2" Type="http://schemas.openxmlformats.org/officeDocument/2006/relationships/audio" Target="file:///E:\&#24191;&#38597;\&#27491;&#24120;&#25945;&#23398;\&#21021;&#20013;\&#20843;&#24180;&#32423;&#19978;\&#19978;&#35838;\&#26032;&#29256;&#26412;\U6\&#35838;&#26412;&#24405;&#38899;\Section%20B%201c.mp3" TargetMode="External"/><Relationship Id="rId1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2"/>
          <p:cNvSpPr txBox="1"/>
          <p:nvPr/>
        </p:nvSpPr>
        <p:spPr>
          <a:xfrm>
            <a:off x="609600" y="1143000"/>
            <a:ext cx="8229600" cy="243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</a:rPr>
              <a:t>Unit 6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0000CC"/>
                </a:solidFill>
                <a:latin typeface="Arial" panose="020B0604020202020204" pitchFamily="34" charset="0"/>
              </a:rPr>
              <a:t>I’m going to study computer science</a:t>
            </a:r>
            <a:r>
              <a:rPr lang="zh-CN" altLang="en-US" sz="4400" b="1" dirty="0">
                <a:solidFill>
                  <a:srgbClr val="0000CC"/>
                </a:solidFill>
                <a:latin typeface="Arial" panose="020B0604020202020204" pitchFamily="34" charset="0"/>
              </a:rPr>
              <a:t>.</a:t>
            </a:r>
            <a:endParaRPr lang="en-US" altLang="zh-CN" sz="44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WordArt 6"/>
          <p:cNvSpPr>
            <a:spLocks noTextEdit="1"/>
          </p:cNvSpPr>
          <p:nvPr/>
        </p:nvSpPr>
        <p:spPr>
          <a:xfrm>
            <a:off x="2971800" y="3886200"/>
            <a:ext cx="312420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0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Section B (1a-2b)</a:t>
            </a:r>
            <a:endParaRPr lang="zh-CN" altLang="en-US" sz="40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文本框 16385"/>
          <p:cNvSpPr txBox="1"/>
          <p:nvPr/>
        </p:nvSpPr>
        <p:spPr>
          <a:xfrm>
            <a:off x="1588" y="152400"/>
            <a:ext cx="9142412" cy="64928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第二段：</a:t>
            </a:r>
            <a:endParaRPr lang="zh-CN" altLang="en-US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不同种类的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身体健康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开始一项训练计划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____________________________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吃少点快餐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 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自我提升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开始一项爱好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更好的计划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制定每周的学习计划</a:t>
            </a:r>
            <a:endParaRPr lang="zh-CN" altLang="en-US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    </a:t>
            </a:r>
            <a:endParaRPr lang="en-US" altLang="zh-CN" sz="2800"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16387" name="文本框 16386"/>
          <p:cNvSpPr txBox="1"/>
          <p:nvPr/>
        </p:nvSpPr>
        <p:spPr>
          <a:xfrm>
            <a:off x="2057400" y="914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different kinds of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88" name="文本框 16387"/>
          <p:cNvSpPr txBox="1"/>
          <p:nvPr/>
        </p:nvSpPr>
        <p:spPr>
          <a:xfrm>
            <a:off x="1616075" y="1516063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physical health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89" name="文本框 16388"/>
          <p:cNvSpPr txBox="1"/>
          <p:nvPr/>
        </p:nvSpPr>
        <p:spPr>
          <a:xfrm>
            <a:off x="3027363" y="217805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start an exercise program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0" name="文本框 16389"/>
          <p:cNvSpPr txBox="1"/>
          <p:nvPr/>
        </p:nvSpPr>
        <p:spPr>
          <a:xfrm>
            <a:off x="2033588" y="28289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eat less fast food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1" name="文本框 16390"/>
          <p:cNvSpPr txBox="1"/>
          <p:nvPr/>
        </p:nvSpPr>
        <p:spPr>
          <a:xfrm>
            <a:off x="1592263" y="35274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self-improvement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2" name="文本框 16391"/>
          <p:cNvSpPr txBox="1"/>
          <p:nvPr/>
        </p:nvSpPr>
        <p:spPr>
          <a:xfrm>
            <a:off x="2279650" y="4116388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take up a hobby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3" name="文本框 16392"/>
          <p:cNvSpPr txBox="1"/>
          <p:nvPr/>
        </p:nvSpPr>
        <p:spPr>
          <a:xfrm>
            <a:off x="1971675" y="47291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better planning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4" name="文本框 16393"/>
          <p:cNvSpPr txBox="1"/>
          <p:nvPr/>
        </p:nvSpPr>
        <p:spPr>
          <a:xfrm>
            <a:off x="152400" y="6019800"/>
            <a:ext cx="6710363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a weekly plan for schoolwork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0"/>
      <p:bldP spid="16388" grpId="0" bldLvl="0"/>
      <p:bldP spid="16389" grpId="0" bldLvl="0"/>
      <p:bldP spid="16390" grpId="0" bldLvl="0"/>
      <p:bldP spid="16391" grpId="0" bldLvl="0"/>
      <p:bldP spid="16392" grpId="0" bldLvl="0"/>
      <p:bldP spid="16393" grpId="0" bldLvl="0"/>
      <p:bldP spid="16394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文本框 17409"/>
          <p:cNvSpPr txBox="1"/>
          <p:nvPr/>
        </p:nvSpPr>
        <p:spPr>
          <a:xfrm>
            <a:off x="76200" y="304800"/>
            <a:ext cx="9067800" cy="5851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1. Many resolutions have to do with self-improvement. ________________________________________________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2. Some people might say they are going to take up a hobby like painting or taking photos, or learn to play the guitar.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   _________________________________________________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3. Some resolutions have to do with better planning, like making a weekly plan for schoolwork.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____________________________________________</a:t>
            </a:r>
            <a:endParaRPr lang="en-US" altLang="zh-CN" sz="2800"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17411" name="文本框 17410"/>
          <p:cNvSpPr txBox="1"/>
          <p:nvPr/>
        </p:nvSpPr>
        <p:spPr>
          <a:xfrm>
            <a:off x="381000" y="10668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许多决心与自我提高有关。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2" name="文本框 17411"/>
          <p:cNvSpPr txBox="1"/>
          <p:nvPr/>
        </p:nvSpPr>
        <p:spPr>
          <a:xfrm>
            <a:off x="234950" y="3098800"/>
            <a:ext cx="8682038" cy="9445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一些人可能会说他们打算开始一项爱好，例如画画、拍照或学弹吉他。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76200" y="5562600"/>
            <a:ext cx="8993188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一些决心与更好的计划有关，例如制定每周的学习计划。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ldLvl="0"/>
      <p:bldP spid="17412" grpId="0" bldLvl="0"/>
      <p:bldP spid="17413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文本框 18433"/>
          <p:cNvSpPr txBox="1"/>
          <p:nvPr/>
        </p:nvSpPr>
        <p:spPr>
          <a:xfrm>
            <a:off x="0" y="-61912"/>
            <a:ext cx="9144000" cy="66611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第</a:t>
            </a: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三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段：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大多数决心______________________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有一点共同之处__________________________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几乎不____________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太难以至于不能保持___________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忘掉了他们_________________________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对于这个原因________________    明年____________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1. Although there are differences, most resolutions have one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thing in common.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 _________________________________________________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2. Sometimes the resolutions may be too difficult to keep. ________________________________________________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3. For this reason, some people say the best resolution is to </a:t>
            </a: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have no resolutions!</a:t>
            </a:r>
            <a:endParaRPr lang="zh-CN" altLang="en-US" sz="2800" dirty="0"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18435" name="文本框 18434"/>
          <p:cNvSpPr txBox="1"/>
          <p:nvPr/>
        </p:nvSpPr>
        <p:spPr>
          <a:xfrm>
            <a:off x="1905000" y="3810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most resolutions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2752725" y="8223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have one thing in common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37" name="文本框 18436"/>
          <p:cNvSpPr txBox="1"/>
          <p:nvPr/>
        </p:nvSpPr>
        <p:spPr>
          <a:xfrm>
            <a:off x="1266825" y="13001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hardly ever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38" name="文本框 18437"/>
          <p:cNvSpPr txBox="1"/>
          <p:nvPr/>
        </p:nvSpPr>
        <p:spPr>
          <a:xfrm>
            <a:off x="3352800" y="17526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too difficult to keep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39" name="文本框 18438"/>
          <p:cNvSpPr txBox="1"/>
          <p:nvPr/>
        </p:nvSpPr>
        <p:spPr>
          <a:xfrm>
            <a:off x="1992313" y="224313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forget about them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0" name="文本框 18439"/>
          <p:cNvSpPr txBox="1"/>
          <p:nvPr/>
        </p:nvSpPr>
        <p:spPr>
          <a:xfrm>
            <a:off x="2212975" y="274637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for this reason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1" name="文本框 18440"/>
          <p:cNvSpPr txBox="1"/>
          <p:nvPr/>
        </p:nvSpPr>
        <p:spPr>
          <a:xfrm>
            <a:off x="228600" y="4114800"/>
            <a:ext cx="89154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尽管有一些不同，大多数决心都有一个共同点。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2" name="文本框 18441"/>
          <p:cNvSpPr txBox="1"/>
          <p:nvPr/>
        </p:nvSpPr>
        <p:spPr>
          <a:xfrm>
            <a:off x="168275" y="5010150"/>
            <a:ext cx="89154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有时候，那些决心可能太难了以至于坚持不下去。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3" name="文本框 18442"/>
          <p:cNvSpPr txBox="1"/>
          <p:nvPr/>
        </p:nvSpPr>
        <p:spPr>
          <a:xfrm>
            <a:off x="228600" y="6400800"/>
            <a:ext cx="68484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为此，有一些说最好的决心就是没有决心。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44" name="文本框 18443"/>
          <p:cNvSpPr txBox="1"/>
          <p:nvPr/>
        </p:nvSpPr>
        <p:spPr>
          <a:xfrm>
            <a:off x="6261100" y="277177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next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ldLvl="0"/>
      <p:bldP spid="18436" grpId="0" bldLvl="0"/>
      <p:bldP spid="18437" grpId="0" bldLvl="0"/>
      <p:bldP spid="18438" grpId="0" bldLvl="0"/>
      <p:bldP spid="18439" grpId="0" bldLvl="0"/>
      <p:bldP spid="18440" grpId="0" bldLvl="0"/>
      <p:bldP spid="18441" grpId="0" bldLvl="0"/>
      <p:bldP spid="18442" grpId="0" bldLvl="0"/>
      <p:bldP spid="18443" grpId="0" bldLvl="0"/>
      <p:bldP spid="18444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44488" y="3435350"/>
          <a:ext cx="2116137" cy="288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95375" imgH="1590675" progId="PBrush">
                  <p:embed/>
                </p:oleObj>
              </mc:Choice>
              <mc:Fallback>
                <p:oleObj name="" r:id="rId1" imgW="1095375" imgH="1590675" progId="PBrush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4488" y="3435350"/>
                        <a:ext cx="2116137" cy="2881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6799263" y="2195513"/>
          <a:ext cx="2116137" cy="333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076325" imgH="1562100" progId="PBrush">
                  <p:embed/>
                </p:oleObj>
              </mc:Choice>
              <mc:Fallback>
                <p:oleObj name="" r:id="rId3" imgW="1076325" imgH="1562100" progId="PBrush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99263" y="2195513"/>
                        <a:ext cx="2116137" cy="3330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5"/>
          <p:cNvSpPr txBox="1"/>
          <p:nvPr/>
        </p:nvSpPr>
        <p:spPr>
          <a:xfrm>
            <a:off x="2673350" y="2014538"/>
            <a:ext cx="3838575" cy="4341812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latin typeface="Times New Roman" panose="02020603050405020304" pitchFamily="2" charset="0"/>
              </a:rPr>
              <a:t>1. Learn to play an instrument</a:t>
            </a:r>
            <a:r>
              <a:rPr lang="zh-CN" altLang="en-US" sz="3100" b="1" dirty="0">
                <a:latin typeface="Times New Roman" panose="02020603050405020304" pitchFamily="2" charset="0"/>
              </a:rPr>
              <a:t>（乐器）</a:t>
            </a:r>
            <a:endParaRPr lang="zh-CN" altLang="en-US" sz="3100" b="1" dirty="0">
              <a:latin typeface="Times New Roman" panose="02020603050405020304" pitchFamily="2" charset="0"/>
            </a:endParaRPr>
          </a:p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latin typeface="Times New Roman" panose="02020603050405020304" pitchFamily="2" charset="0"/>
              </a:rPr>
              <a:t>2. make the soccer </a:t>
            </a:r>
            <a:r>
              <a:rPr lang="zh-CN" altLang="en-US" sz="3100" b="1" dirty="0">
                <a:latin typeface="Times New Roman" panose="02020603050405020304" pitchFamily="2" charset="0"/>
              </a:rPr>
              <a:t>   </a:t>
            </a:r>
            <a:r>
              <a:rPr lang="en-US" altLang="zh-CN" sz="3100" b="1" dirty="0">
                <a:latin typeface="Times New Roman" panose="02020603050405020304" pitchFamily="2" charset="0"/>
              </a:rPr>
              <a:t>team</a:t>
            </a:r>
            <a:endParaRPr lang="en-US" altLang="zh-CN" sz="3100" b="1" dirty="0">
              <a:latin typeface="Times New Roman" panose="02020603050405020304" pitchFamily="2" charset="0"/>
            </a:endParaRPr>
          </a:p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latin typeface="Times New Roman" panose="02020603050405020304" pitchFamily="2" charset="0"/>
              </a:rPr>
              <a:t>3. get good grades</a:t>
            </a:r>
            <a:endParaRPr lang="en-US" altLang="zh-CN" sz="3100" b="1" dirty="0">
              <a:latin typeface="Times New Roman" panose="02020603050405020304" pitchFamily="2" charset="0"/>
            </a:endParaRPr>
          </a:p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latin typeface="Times New Roman" panose="02020603050405020304" pitchFamily="2" charset="0"/>
              </a:rPr>
              <a:t>4. eat healthier food</a:t>
            </a:r>
            <a:endParaRPr lang="en-US" altLang="zh-CN" sz="3100" b="1" dirty="0">
              <a:latin typeface="Times New Roman" panose="02020603050405020304" pitchFamily="2" charset="0"/>
            </a:endParaRPr>
          </a:p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latin typeface="Times New Roman" panose="02020603050405020304" pitchFamily="2" charset="0"/>
              </a:rPr>
              <a:t>5. get lots of exercise</a:t>
            </a:r>
            <a:endParaRPr lang="en-US" altLang="zh-CN" sz="3100" b="1" dirty="0">
              <a:latin typeface="Times New Roman" panose="02020603050405020304" pitchFamily="2" charset="0"/>
            </a:endParaRPr>
          </a:p>
        </p:txBody>
      </p:sp>
      <p:sp>
        <p:nvSpPr>
          <p:cNvPr id="19461" name="Text Box 9"/>
          <p:cNvSpPr txBox="1"/>
          <p:nvPr/>
        </p:nvSpPr>
        <p:spPr>
          <a:xfrm>
            <a:off x="1981200" y="4319588"/>
            <a:ext cx="433388" cy="568325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lang="en-US" altLang="zh-CN" sz="31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2" name="Text Box 10"/>
          <p:cNvSpPr txBox="1"/>
          <p:nvPr/>
        </p:nvSpPr>
        <p:spPr>
          <a:xfrm>
            <a:off x="2000250" y="5795963"/>
            <a:ext cx="433388" cy="568325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en-US" altLang="zh-CN" sz="31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3" name="Text Box 11"/>
          <p:cNvSpPr txBox="1"/>
          <p:nvPr/>
        </p:nvSpPr>
        <p:spPr>
          <a:xfrm>
            <a:off x="8431213" y="4991100"/>
            <a:ext cx="433387" cy="569913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zh-CN" sz="31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4" name="Text Box 12"/>
          <p:cNvSpPr txBox="1"/>
          <p:nvPr/>
        </p:nvSpPr>
        <p:spPr>
          <a:xfrm>
            <a:off x="8432800" y="3275013"/>
            <a:ext cx="433388" cy="569912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zh-CN" sz="31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9465" name="Object 4"/>
          <p:cNvGraphicFramePr>
            <a:graphicFrameLocks noChangeAspect="1"/>
          </p:cNvGraphicFramePr>
          <p:nvPr/>
        </p:nvGraphicFramePr>
        <p:xfrm>
          <a:off x="465138" y="1925638"/>
          <a:ext cx="2144712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1666875" imgH="2447925" progId="PBrush">
                  <p:embed/>
                </p:oleObj>
              </mc:Choice>
              <mc:Fallback>
                <p:oleObj name="" r:id="rId5" imgW="1666875" imgH="2447925" progId="PBrush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rcRect b="48151"/>
                      <a:stretch>
                        <a:fillRect/>
                      </a:stretch>
                    </p:blipFill>
                    <p:spPr>
                      <a:xfrm>
                        <a:off x="465138" y="1925638"/>
                        <a:ext cx="2144712" cy="1530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Text Box 15"/>
          <p:cNvSpPr txBox="1"/>
          <p:nvPr/>
        </p:nvSpPr>
        <p:spPr>
          <a:xfrm>
            <a:off x="2097088" y="2827338"/>
            <a:ext cx="431800" cy="568325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100" b="1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zh-CN" sz="31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67" name="Text Box 16"/>
          <p:cNvSpPr txBox="1"/>
          <p:nvPr/>
        </p:nvSpPr>
        <p:spPr>
          <a:xfrm>
            <a:off x="533400" y="457200"/>
            <a:ext cx="8159750" cy="1227138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defTabSz="913130"/>
            <a:r>
              <a:rPr lang="en-US" altLang="zh-CN" sz="3600" b="1" dirty="0">
                <a:latin typeface="Arial" panose="020B0604020202020204" pitchFamily="34" charset="0"/>
              </a:rPr>
              <a:t>1a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Match the pictures with the  </a:t>
            </a:r>
            <a:endParaRPr lang="en-US" altLang="zh-CN" sz="36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defTabSz="913130"/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    New Year’s </a:t>
            </a:r>
            <a:r>
              <a:rPr lang="en-US" altLang="zh-CN" sz="3600" b="1" u="sng" dirty="0">
                <a:solidFill>
                  <a:srgbClr val="003399"/>
                </a:solidFill>
                <a:latin typeface="Arial" panose="020B0604020202020204" pitchFamily="34" charset="0"/>
              </a:rPr>
              <a:t>resolutions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</a:rPr>
              <a:t>. </a:t>
            </a:r>
            <a:endParaRPr lang="en-US" altLang="zh-CN" sz="36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3" grpId="0"/>
      <p:bldP spid="194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444500" y="549275"/>
            <a:ext cx="3743325" cy="1143000"/>
          </a:xfrm>
          <a:ln/>
        </p:spPr>
        <p:txBody>
          <a:bodyPr vert="horz" wrap="square" anchor="ctr"/>
          <a:p>
            <a:pPr algn="l" defTabSz="913130"/>
            <a:r>
              <a:rPr lang="en-US" altLang="zh-CN" sz="4100" b="1" dirty="0">
                <a:solidFill>
                  <a:schemeClr val="tx1"/>
                </a:solidFill>
              </a:rPr>
              <a:t>1b </a:t>
            </a:r>
            <a:r>
              <a:rPr lang="en-US" altLang="zh-CN" sz="4100" b="1" dirty="0">
                <a:solidFill>
                  <a:srgbClr val="003399"/>
                </a:solidFill>
              </a:rPr>
              <a:t>Pair work</a:t>
            </a:r>
            <a:endParaRPr lang="en-US" altLang="zh-CN" sz="4100" b="1" dirty="0">
              <a:solidFill>
                <a:srgbClr val="003399"/>
              </a:solidFill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>
          <a:xfrm>
            <a:off x="696913" y="1676400"/>
            <a:ext cx="8447087" cy="3509963"/>
          </a:xfrm>
          <a:ln/>
        </p:spPr>
        <p:txBody>
          <a:bodyPr vert="horz" wrap="none" anchor="t"/>
          <a:p>
            <a:pPr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A: What are you going to do next year?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B: Well, I’m going to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</a:rPr>
              <a:t>take guitar lessons</a:t>
            </a:r>
            <a:r>
              <a:rPr lang="en-US" altLang="zh-CN" b="1" dirty="0">
                <a:latin typeface="Times New Roman" panose="02020603050405020304" pitchFamily="2" charset="0"/>
              </a:rPr>
              <a:t>. 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 I really love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</a:rPr>
              <a:t>music</a:t>
            </a:r>
            <a:r>
              <a:rPr lang="en-US" altLang="zh-CN" b="1" dirty="0">
                <a:latin typeface="Times New Roman" panose="02020603050405020304" pitchFamily="2" charset="0"/>
              </a:rPr>
              <a:t>.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A: Sounds interesting. I’m going to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</a:rPr>
              <a:t>learn 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  <a:p>
            <a:pPr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</a:rPr>
              <a:t>     a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2" charset="0"/>
              </a:rPr>
              <a:t>nother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</a:rPr>
              <a:t> foreign language</a:t>
            </a:r>
            <a:r>
              <a:rPr lang="en-US" altLang="zh-CN" b="1" dirty="0">
                <a:latin typeface="Times New Roman" panose="02020603050405020304" pitchFamily="2" charset="0"/>
              </a:rPr>
              <a:t>.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B : Are you? Great! But </a:t>
            </a:r>
            <a:r>
              <a:rPr lang="en-US" altLang="zh-CN" b="1" u="sng" dirty="0">
                <a:solidFill>
                  <a:srgbClr val="0000CC"/>
                </a:solidFill>
                <a:latin typeface="Times New Roman" panose="02020603050405020304" pitchFamily="2" charset="0"/>
              </a:rPr>
              <a:t>foreign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</a:rPr>
              <a:t>languages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  are not for me.</a:t>
            </a:r>
            <a:endParaRPr lang="en-US" altLang="zh-CN" b="1" dirty="0">
              <a:latin typeface="Times New Roman" panose="02020603050405020304" pitchFamily="2" charset="0"/>
            </a:endParaRPr>
          </a:p>
        </p:txBody>
      </p:sp>
      <p:sp>
        <p:nvSpPr>
          <p:cNvPr id="20484" name="线形标注 2(带强调线) 4"/>
          <p:cNvSpPr/>
          <p:nvPr/>
        </p:nvSpPr>
        <p:spPr>
          <a:xfrm>
            <a:off x="5867400" y="5562600"/>
            <a:ext cx="3276600" cy="838200"/>
          </a:xfrm>
          <a:prstGeom prst="accentCallout2">
            <a:avLst>
              <a:gd name="adj1" fmla="val 23148"/>
              <a:gd name="adj2" fmla="val -3972"/>
              <a:gd name="adj3" fmla="val 23148"/>
              <a:gd name="adj4" fmla="val -11620"/>
              <a:gd name="adj5" fmla="val -58194"/>
              <a:gd name="adj6" fmla="val -17060"/>
            </a:avLst>
          </a:prstGeom>
          <a:solidFill>
            <a:schemeClr val="accent1"/>
          </a:solidFill>
          <a:ln w="25400" cap="flat" cmpd="sng">
            <a:solidFill>
              <a:srgbClr val="89A4A7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en-US" altLang="zh-CN" sz="2400" b="1" dirty="0">
                <a:latin typeface="Arial" panose="020B0604020202020204" pitchFamily="34" charset="0"/>
              </a:rPr>
              <a:t>foreign  </a:t>
            </a:r>
            <a:r>
              <a:rPr lang="en-US" altLang="zh-CN" sz="2400" b="1" i="1" dirty="0">
                <a:latin typeface="Arial" panose="020B0604020202020204" pitchFamily="34" charset="0"/>
              </a:rPr>
              <a:t>adj.</a:t>
            </a:r>
            <a:r>
              <a:rPr lang="en-US" altLang="zh-CN" sz="2400" b="1" dirty="0">
                <a:latin typeface="Arial" panose="020B0604020202020204" pitchFamily="34" charset="0"/>
              </a:rPr>
              <a:t>  </a:t>
            </a:r>
            <a:r>
              <a:rPr lang="zh-CN" altLang="en-US" sz="2400" b="1" dirty="0">
                <a:latin typeface="Arial" panose="020B0604020202020204" pitchFamily="34" charset="0"/>
              </a:rPr>
              <a:t>外国的     </a:t>
            </a:r>
            <a:r>
              <a:rPr lang="en-US" altLang="zh-CN" sz="2400" b="1" dirty="0">
                <a:latin typeface="Arial" panose="020B0604020202020204" pitchFamily="34" charset="0"/>
              </a:rPr>
              <a:t>foreigner  </a:t>
            </a:r>
            <a:r>
              <a:rPr lang="en-US" altLang="zh-CN" sz="2400" b="1" i="1" dirty="0">
                <a:latin typeface="Arial" panose="020B0604020202020204" pitchFamily="34" charset="0"/>
              </a:rPr>
              <a:t>n.</a:t>
            </a:r>
            <a:r>
              <a:rPr lang="zh-CN" altLang="en-US" sz="2400" b="1" i="1" dirty="0">
                <a:latin typeface="Arial" panose="020B0604020202020204" pitchFamily="34" charset="0"/>
              </a:rPr>
              <a:t> </a:t>
            </a:r>
            <a:r>
              <a:rPr lang="zh-CN" altLang="en-US" sz="2400" b="1" dirty="0">
                <a:latin typeface="Arial" panose="020B0604020202020204" pitchFamily="34" charset="0"/>
              </a:rPr>
              <a:t>外国人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Box 3"/>
          <p:cNvSpPr txBox="1"/>
          <p:nvPr/>
        </p:nvSpPr>
        <p:spPr>
          <a:xfrm>
            <a:off x="152400" y="762000"/>
            <a:ext cx="8991600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Arial" panose="020B0604020202020204" pitchFamily="34" charset="0"/>
              </a:rPr>
              <a:t>1c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Listen and circle the resolutions</a:t>
            </a:r>
            <a:endParaRPr lang="en-US" altLang="zh-CN" sz="3600" b="1" dirty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    you hear in 1a</a:t>
            </a:r>
            <a:r>
              <a:rPr lang="zh-CN" altLang="en-US" sz="3600" b="1" dirty="0">
                <a:solidFill>
                  <a:srgbClr val="003399"/>
                </a:solidFill>
                <a:latin typeface="Arial" panose="020B0604020202020204" pitchFamily="34" charset="0"/>
              </a:rPr>
              <a:t>.</a:t>
            </a:r>
            <a:endParaRPr lang="zh-CN" altLang="en-US" sz="36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Text Box 6"/>
          <p:cNvSpPr txBox="1"/>
          <p:nvPr/>
        </p:nvSpPr>
        <p:spPr>
          <a:xfrm>
            <a:off x="1147763" y="2576513"/>
            <a:ext cx="5710237" cy="3517900"/>
          </a:xfrm>
          <a:prstGeom prst="rect">
            <a:avLst/>
          </a:prstGeom>
          <a:noFill/>
          <a:ln w="9525">
            <a:noFill/>
          </a:ln>
        </p:spPr>
        <p:txBody>
          <a:bodyPr lIns="70546" tIns="35273" rIns="70546" bIns="35273">
            <a:spAutoFit/>
          </a:bodyPr>
          <a:p>
            <a:pPr marL="352425" indent="-352425" defTabSz="70485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</a:rPr>
              <a:t>1.  learn to play an instrument</a:t>
            </a:r>
            <a:endParaRPr lang="en-US" altLang="zh-CN" sz="3200" b="1" dirty="0">
              <a:latin typeface="Times New Roman" panose="02020603050405020304" pitchFamily="2" charset="0"/>
            </a:endParaRPr>
          </a:p>
          <a:p>
            <a:pPr marL="352425" indent="-352425" defTabSz="70485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</a:rPr>
              <a:t>2.  make the soccer team</a:t>
            </a:r>
            <a:endParaRPr lang="en-US" altLang="zh-CN" sz="3200" b="1" dirty="0">
              <a:latin typeface="Times New Roman" panose="02020603050405020304" pitchFamily="2" charset="0"/>
            </a:endParaRPr>
          </a:p>
          <a:p>
            <a:pPr marL="352425" indent="-352425" defTabSz="70485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</a:rPr>
              <a:t>3.  get good grades</a:t>
            </a:r>
            <a:endParaRPr lang="en-US" altLang="zh-CN" sz="3200" b="1" dirty="0">
              <a:latin typeface="Times New Roman" panose="02020603050405020304" pitchFamily="2" charset="0"/>
            </a:endParaRPr>
          </a:p>
          <a:p>
            <a:pPr marL="352425" indent="-352425" defTabSz="70485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</a:rPr>
              <a:t>4.  eat healthier food</a:t>
            </a:r>
            <a:endParaRPr lang="en-US" altLang="zh-CN" sz="3200" b="1" dirty="0">
              <a:latin typeface="Times New Roman" panose="02020603050405020304" pitchFamily="2" charset="0"/>
            </a:endParaRPr>
          </a:p>
          <a:p>
            <a:pPr marL="352425" indent="-352425" defTabSz="704850"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2" charset="0"/>
              </a:rPr>
              <a:t>5.  get lots of exercise</a:t>
            </a:r>
            <a:endParaRPr lang="en-US" altLang="zh-CN" sz="3200" b="1" dirty="0">
              <a:latin typeface="Times New Roman" panose="02020603050405020304" pitchFamily="2" charset="0"/>
            </a:endParaRPr>
          </a:p>
        </p:txBody>
      </p:sp>
      <p:sp>
        <p:nvSpPr>
          <p:cNvPr id="21508" name="Oval 2"/>
          <p:cNvSpPr/>
          <p:nvPr/>
        </p:nvSpPr>
        <p:spPr>
          <a:xfrm>
            <a:off x="1652588" y="4148138"/>
            <a:ext cx="3124200" cy="576262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 defTabSz="704850"/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1509" name="Oval 3"/>
          <p:cNvSpPr/>
          <p:nvPr/>
        </p:nvSpPr>
        <p:spPr>
          <a:xfrm>
            <a:off x="1508125" y="2503488"/>
            <a:ext cx="5208588" cy="714375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 defTabSz="704850"/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21510" name="Oval 4"/>
          <p:cNvSpPr/>
          <p:nvPr/>
        </p:nvSpPr>
        <p:spPr>
          <a:xfrm>
            <a:off x="1579563" y="3271838"/>
            <a:ext cx="4168775" cy="690562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 defTabSz="704850"/>
            <a:endParaRPr lang="zh-CN" altLang="en-US" sz="3200" dirty="0">
              <a:latin typeface="Arial" panose="020B0604020202020204" pitchFamily="34" charset="0"/>
            </a:endParaRPr>
          </a:p>
        </p:txBody>
      </p:sp>
      <p:pic>
        <p:nvPicPr>
          <p:cNvPr id="21511" name="Section B 1c.mp3" descr="Section B 1c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239000" y="16764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1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15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1233" fill="hold"/>
                                        <p:tgtEl>
                                          <p:spTgt spid="215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1"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 Box 3"/>
          <p:cNvSpPr txBox="1"/>
          <p:nvPr/>
        </p:nvSpPr>
        <p:spPr>
          <a:xfrm>
            <a:off x="304800" y="685800"/>
            <a:ext cx="8077200" cy="625475"/>
          </a:xfrm>
          <a:prstGeom prst="rect">
            <a:avLst/>
          </a:prstGeom>
          <a:noFill/>
          <a:ln w="9525">
            <a:noFill/>
          </a:ln>
        </p:spPr>
        <p:txBody>
          <a:bodyPr lIns="70546" tIns="35273" rIns="70546" bIns="35273">
            <a:spAutoFit/>
          </a:bodyPr>
          <a:p>
            <a:pPr defTabSz="704850"/>
            <a:r>
              <a:rPr lang="en-US" altLang="zh-CN" sz="3600" b="1" dirty="0">
                <a:latin typeface="Arial" panose="020B0604020202020204" pitchFamily="34" charset="0"/>
              </a:rPr>
              <a:t>1d </a:t>
            </a:r>
            <a:r>
              <a:rPr lang="en-US" altLang="zh-CN" sz="3600" b="1" dirty="0">
                <a:solidFill>
                  <a:srgbClr val="003399"/>
                </a:solidFill>
                <a:latin typeface="Arial" panose="020B0604020202020204" pitchFamily="34" charset="0"/>
              </a:rPr>
              <a:t>Listen again and fill in the chart.</a:t>
            </a:r>
            <a:endParaRPr lang="en-US" altLang="zh-CN" sz="36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2531" name="表格 22530"/>
          <p:cNvGraphicFramePr/>
          <p:nvPr/>
        </p:nvGraphicFramePr>
        <p:xfrm>
          <a:off x="615950" y="2743200"/>
          <a:ext cx="8224838" cy="3810000"/>
        </p:xfrm>
        <a:graphic>
          <a:graphicData uri="http://schemas.openxmlformats.org/drawingml/2006/table">
            <a:tbl>
              <a:tblPr/>
              <a:tblGrid>
                <a:gridCol w="1352550"/>
                <a:gridCol w="6872288"/>
              </a:tblGrid>
              <a:tr h="625475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2400" b="1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2800" b="1" dirty="0">
                          <a:latin typeface="Times New Roman" panose="02020603050405020304" pitchFamily="2" charset="0"/>
                        </a:rPr>
                        <a:t>How are they going to do it?</a:t>
                      </a:r>
                      <a:endParaRPr lang="en-US" altLang="zh-CN" sz="2800" b="1" dirty="0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2" charset="0"/>
                        </a:rPr>
                        <a:t>Lucy</a:t>
                      </a:r>
                      <a:endParaRPr lang="en-US" altLang="zh-CN" sz="2400" b="1" dirty="0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2400" b="1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2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2" charset="0"/>
                        </a:rPr>
                        <a:t>Kim</a:t>
                      </a:r>
                      <a:endParaRPr lang="en-US" altLang="zh-CN" sz="2400" b="1" dirty="0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2400" b="1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2" charset="0"/>
                        </a:rPr>
                        <a:t>Mike</a:t>
                      </a:r>
                      <a:endParaRPr lang="en-US" altLang="zh-CN" sz="2400" b="1" dirty="0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defTabSz="704850" ea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2400" b="1">
                        <a:latin typeface="Times New Roman" panose="02020603050405020304" pitchFamily="2" charset="0"/>
                      </a:endParaRPr>
                    </a:p>
                  </a:txBody>
                  <a:tcPr marL="70546" marR="70546" marT="35273" marB="35273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8" name="Text Box 22"/>
          <p:cNvSpPr txBox="1"/>
          <p:nvPr/>
        </p:nvSpPr>
        <p:spPr>
          <a:xfrm>
            <a:off x="2058988" y="4343400"/>
            <a:ext cx="6704012" cy="801688"/>
          </a:xfrm>
          <a:prstGeom prst="rect">
            <a:avLst/>
          </a:prstGeom>
          <a:noFill/>
          <a:ln w="9525">
            <a:noFill/>
          </a:ln>
        </p:spPr>
        <p:txBody>
          <a:bodyPr wrap="square" lIns="70546" tIns="35273" rIns="70546" bIns="35273">
            <a:spAutoFit/>
          </a:bodyPr>
          <a:p>
            <a:pPr marL="352425" indent="-352425" defTabSz="704850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I’m going to study hard and do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my homework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every day.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22549" name="Text Box 23"/>
          <p:cNvSpPr txBox="1"/>
          <p:nvPr/>
        </p:nvSpPr>
        <p:spPr>
          <a:xfrm>
            <a:off x="2058988" y="3505200"/>
            <a:ext cx="5478462" cy="508000"/>
          </a:xfrm>
          <a:prstGeom prst="rect">
            <a:avLst/>
          </a:prstGeom>
          <a:noFill/>
          <a:ln w="9525">
            <a:noFill/>
          </a:ln>
        </p:spPr>
        <p:txBody>
          <a:bodyPr wrap="square" lIns="70546" tIns="35273" rIns="70546" bIns="35273">
            <a:spAutoFit/>
          </a:bodyPr>
          <a:p>
            <a:pPr defTabSz="704850">
              <a:lnSpc>
                <a:spcPct val="12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I’m going to take piano lessons. 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22550" name="Text Box 23"/>
          <p:cNvSpPr txBox="1"/>
          <p:nvPr/>
        </p:nvSpPr>
        <p:spPr>
          <a:xfrm>
            <a:off x="1982788" y="5334000"/>
            <a:ext cx="6938962" cy="801688"/>
          </a:xfrm>
          <a:prstGeom prst="rect">
            <a:avLst/>
          </a:prstGeom>
          <a:noFill/>
          <a:ln w="9525">
            <a:noFill/>
          </a:ln>
        </p:spPr>
        <p:txBody>
          <a:bodyPr wrap="square" lIns="70546" tIns="35273" rIns="70546" bIns="35273">
            <a:spAutoFit/>
          </a:bodyPr>
          <a:p>
            <a:pPr defTabSz="704850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I’m going to practice really hard. (I’m going to go 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  <a:p>
            <a:pPr defTabSz="704850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to a summer camp and play soccer every day there.)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pic>
        <p:nvPicPr>
          <p:cNvPr id="22551" name="图片 14" descr="B-ld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10200" y="1447800"/>
            <a:ext cx="2667000" cy="1136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52" name="Section B 1c.mp3" descr="Section B 1c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76400" y="1524000"/>
            <a:ext cx="533400" cy="53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52"/>
                </p:tgtEl>
              </p:cMediaNode>
            </p:audio>
          </p:childTnLst>
        </p:cTn>
      </p:par>
    </p:tnLst>
    <p:bldLst>
      <p:bldP spid="22548" grpId="0"/>
      <p:bldP spid="22549" grpId="0"/>
      <p:bldP spid="225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文本框 23553"/>
          <p:cNvSpPr txBox="1"/>
          <p:nvPr/>
        </p:nvSpPr>
        <p:spPr>
          <a:xfrm>
            <a:off x="76200" y="152400"/>
            <a:ext cx="9220200" cy="60658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【课堂作业】请留在课堂上做。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Kim: Did you make a New Year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s 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</a:t>
            </a:r>
            <a:endParaRPr lang="zh-CN" altLang="en-US" sz="2800" b="1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 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____________ this year, Lucy?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Lucy:Yes, Kim, I did.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Kim; What are you going to do?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Lucy:I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m going to learn to ______ _____ _______.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Kim: Cool. How are you going to do that?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Lucy:I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m going to ________ _______ __________. 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 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How about you?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Kim:Well, my New Year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s resolution is to</a:t>
            </a:r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 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 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 ________.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Lucy:How are you going to do that?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Kim:I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Times New Roman" panose="02020603050405020304" pitchFamily="2" charset="0"/>
              </a:rPr>
              <a:t>’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m going to_________ ________ and of </a:t>
            </a:r>
            <a:endParaRPr lang="zh-CN" altLang="en-US" sz="2800" b="1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r>
              <a:rPr lang="zh-CN" altLang="en-US" sz="2800" b="1" dirty="0">
                <a:latin typeface="Calibri" panose="020F0502020204030204" pitchFamily="2" charset="0"/>
                <a:sym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course ________ _________ every day.</a:t>
            </a:r>
            <a:endParaRPr lang="zh-CN" altLang="en-US" sz="2800" b="1" dirty="0">
              <a:latin typeface="Calibri" panose="020F0502020204030204" pitchFamily="2" charset="0"/>
              <a:ea typeface="Calibri" panose="020F0502020204030204" pitchFamily="2" charset="0"/>
              <a:sym typeface="宋体" panose="02010600030101010101" pitchFamily="2" charset="-122"/>
            </a:endParaRPr>
          </a:p>
        </p:txBody>
      </p:sp>
      <p:sp>
        <p:nvSpPr>
          <p:cNvPr id="23555" name="Text Box 23"/>
          <p:cNvSpPr txBox="1"/>
          <p:nvPr/>
        </p:nvSpPr>
        <p:spPr>
          <a:xfrm>
            <a:off x="1219200" y="914400"/>
            <a:ext cx="2895600" cy="5810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resolution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23556" name="Text Box 23"/>
          <p:cNvSpPr txBox="1"/>
          <p:nvPr/>
        </p:nvSpPr>
        <p:spPr>
          <a:xfrm>
            <a:off x="4876800" y="2133600"/>
            <a:ext cx="4114800" cy="5826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play    the    piano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23557" name="Text Box 23"/>
          <p:cNvSpPr txBox="1"/>
          <p:nvPr/>
        </p:nvSpPr>
        <p:spPr>
          <a:xfrm>
            <a:off x="2743200" y="3048000"/>
            <a:ext cx="6019800" cy="5810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    take     piano     lessons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3558" name="Text Box 23"/>
          <p:cNvSpPr txBox="1"/>
          <p:nvPr/>
        </p:nvSpPr>
        <p:spPr>
          <a:xfrm>
            <a:off x="7543800" y="3810000"/>
            <a:ext cx="1143000" cy="5826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 get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3559" name="文本框 23558"/>
          <p:cNvSpPr txBox="1"/>
          <p:nvPr/>
        </p:nvSpPr>
        <p:spPr>
          <a:xfrm>
            <a:off x="685800" y="4343400"/>
            <a:ext cx="3581400" cy="1093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good    grades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 defTabSz="704850">
              <a:lnSpc>
                <a:spcPct val="120000"/>
              </a:lnSpc>
            </a:pP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  <p:sp>
        <p:nvSpPr>
          <p:cNvPr id="23560" name="文本框 23559"/>
          <p:cNvSpPr txBox="1"/>
          <p:nvPr/>
        </p:nvSpPr>
        <p:spPr>
          <a:xfrm>
            <a:off x="3048000" y="5181600"/>
            <a:ext cx="3886200" cy="5826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study     hard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  <p:sp>
        <p:nvSpPr>
          <p:cNvPr id="23561" name="文本框 23560"/>
          <p:cNvSpPr txBox="1"/>
          <p:nvPr/>
        </p:nvSpPr>
        <p:spPr>
          <a:xfrm>
            <a:off x="381000" y="5638800"/>
            <a:ext cx="5791200" cy="5826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       do    homework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  <p:bldP spid="23558" grpId="0"/>
      <p:bldP spid="23559" grpId="0" bldLvl="0"/>
      <p:bldP spid="23560" grpId="0" bldLvl="0"/>
      <p:bldP spid="23561" grpId="0" bldLvl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文本框 24577"/>
          <p:cNvSpPr txBox="1"/>
          <p:nvPr/>
        </p:nvSpPr>
        <p:spPr>
          <a:xfrm>
            <a:off x="77788" y="762000"/>
            <a:ext cx="8990012" cy="49307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Lucy:That __________ ___________! How about 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sym typeface="宋体" panose="02010600030101010101" pitchFamily="2" charset="-122"/>
              </a:rPr>
              <a:t>     </a:t>
            </a: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you, Mike? Did you _________ _________ 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sym typeface="宋体" panose="02010600030101010101" pitchFamily="2" charset="-122"/>
              </a:rPr>
              <a:t>     </a:t>
            </a: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__________?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Mike: I sure did. I’m going to _______ _____</a:t>
            </a:r>
            <a:r>
              <a:rPr lang="zh-CN" altLang="en-US" sz="2800" dirty="0">
                <a:latin typeface="Calibri" panose="020F0502020204030204" pitchFamily="2" charset="0"/>
                <a:sym typeface="宋体" panose="02010600030101010101" pitchFamily="2" charset="-122"/>
              </a:rPr>
              <a:t> </a:t>
            </a:r>
            <a:endParaRPr lang="zh-CN" altLang="en-US" sz="2800" dirty="0">
              <a:latin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sym typeface="宋体" panose="02010600030101010101" pitchFamily="2" charset="-122"/>
              </a:rPr>
              <a:t>     </a:t>
            </a: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 ______.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Lucy:How are you going to do that?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Mike:I’m going to __________really hard, and this 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sym typeface="宋体" panose="02010600030101010101" pitchFamily="2" charset="-122"/>
              </a:rPr>
              <a:t>    </a:t>
            </a: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summer, I’m going to go to a _________ 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latin typeface="Calibri" panose="020F0502020204030204" pitchFamily="2" charset="0"/>
                <a:sym typeface="宋体" panose="02010600030101010101" pitchFamily="2" charset="-122"/>
              </a:rPr>
              <a:t>    </a:t>
            </a:r>
            <a:r>
              <a:rPr lang="zh-CN" altLang="en-US" sz="2800" dirty="0">
                <a:latin typeface="Calibri" panose="020F0502020204030204" pitchFamily="2" charset="0"/>
                <a:cs typeface="Calibri" panose="020F0502020204030204" pitchFamily="2" charset="0"/>
                <a:sym typeface="宋体" panose="02010600030101010101" pitchFamily="2" charset="-122"/>
              </a:rPr>
              <a:t>_______. I can play soccer every day there.</a:t>
            </a:r>
            <a:endParaRPr lang="zh-CN" altLang="en-US" sz="2800" dirty="0">
              <a:latin typeface="Calibri" panose="020F0502020204030204" pitchFamily="2" charset="0"/>
              <a:cs typeface="Calibri" panose="020F0502020204030204" pitchFamily="2" charset="0"/>
              <a:sym typeface="宋体" panose="02010600030101010101" pitchFamily="2" charset="-122"/>
            </a:endParaRPr>
          </a:p>
          <a:p>
            <a:endParaRPr lang="zh-CN" altLang="en-US" sz="2800" dirty="0">
              <a:latin typeface="Calibri" panose="020F0502020204030204" pitchFamily="2" charset="0"/>
              <a:ea typeface="Calibri" panose="020F0502020204030204" pitchFamily="2" charset="0"/>
              <a:sym typeface="宋体" panose="02010600030101010101" pitchFamily="2" charset="-122"/>
            </a:endParaRPr>
          </a:p>
        </p:txBody>
      </p:sp>
      <p:sp>
        <p:nvSpPr>
          <p:cNvPr id="24579" name="文本框 24578"/>
          <p:cNvSpPr txBox="1"/>
          <p:nvPr/>
        </p:nvSpPr>
        <p:spPr>
          <a:xfrm>
            <a:off x="2133600" y="687388"/>
            <a:ext cx="3886200" cy="5810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sounds       good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4580" name="文本框 24579"/>
          <p:cNvSpPr txBox="1"/>
          <p:nvPr/>
        </p:nvSpPr>
        <p:spPr>
          <a:xfrm>
            <a:off x="1295400" y="1162050"/>
            <a:ext cx="6858000" cy="1093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               make       a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resolution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4581" name="文本框 24580"/>
          <p:cNvSpPr txBox="1"/>
          <p:nvPr/>
        </p:nvSpPr>
        <p:spPr>
          <a:xfrm>
            <a:off x="1144588" y="2133600"/>
            <a:ext cx="8610600" cy="1093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                   make    the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soccer team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4582" name="文本框 24581"/>
          <p:cNvSpPr txBox="1"/>
          <p:nvPr/>
        </p:nvSpPr>
        <p:spPr>
          <a:xfrm>
            <a:off x="3429000" y="3581400"/>
            <a:ext cx="2952750" cy="5826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practice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4583" name="文本框 24582"/>
          <p:cNvSpPr txBox="1"/>
          <p:nvPr/>
        </p:nvSpPr>
        <p:spPr>
          <a:xfrm>
            <a:off x="990600" y="4114800"/>
            <a:ext cx="7753350" cy="10937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70546" tIns="35273" rIns="70546" bIns="35273" anchor="t">
            <a:spAutoFit/>
          </a:bodyPr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                             soccer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  <a:p>
            <a:pPr defTabSz="704850"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camp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ldLvl="0"/>
      <p:bldP spid="24580" grpId="0" bldLvl="0"/>
      <p:bldP spid="24581" grpId="0" bldLvl="0"/>
      <p:bldP spid="24582" grpId="0" bldLvl="0"/>
      <p:bldP spid="24583" grpId="0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304800" y="685800"/>
            <a:ext cx="9021763" cy="1079500"/>
          </a:xfrm>
          <a:ln/>
        </p:spPr>
        <p:txBody>
          <a:bodyPr vert="horz" wrap="square" anchor="ctr"/>
          <a:p>
            <a:pPr algn="l"/>
            <a:r>
              <a:rPr lang="en-US" altLang="zh-CN" sz="3600" b="1" dirty="0">
                <a:solidFill>
                  <a:srgbClr val="0000CC"/>
                </a:solidFill>
              </a:rPr>
              <a:t>Pair work: </a:t>
            </a:r>
            <a:br>
              <a:rPr lang="en-US" altLang="zh-CN" sz="3600" b="1" dirty="0">
                <a:solidFill>
                  <a:srgbClr val="0000CC"/>
                </a:solidFill>
              </a:rPr>
            </a:br>
            <a:r>
              <a:rPr lang="en-US" altLang="zh-CN" sz="3600" b="1" dirty="0">
                <a:solidFill>
                  <a:srgbClr val="0000CC"/>
                </a:solidFill>
              </a:rPr>
              <a:t>What other resolutions can you make?</a:t>
            </a:r>
            <a:r>
              <a:rPr lang="en-US" altLang="zh-CN" sz="3600" b="1" dirty="0">
                <a:solidFill>
                  <a:srgbClr val="000066"/>
                </a:solidFill>
              </a:rPr>
              <a:t> </a:t>
            </a:r>
            <a:endParaRPr lang="en-US" altLang="zh-CN" sz="3600" b="1" dirty="0">
              <a:solidFill>
                <a:srgbClr val="000066"/>
              </a:solidFill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057400"/>
            <a:ext cx="8159750" cy="3783013"/>
          </a:xfrm>
          <a:ln/>
        </p:spPr>
        <p:txBody>
          <a:bodyPr vert="horz" wrap="none" anchor="t"/>
          <a:p>
            <a:pPr>
              <a:lnSpc>
                <a:spcPct val="90000"/>
              </a:lnSpc>
              <a:buNone/>
            </a:pPr>
            <a:r>
              <a:rPr lang="en-US" altLang="zh-CN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A: I want to be a teacher.</a:t>
            </a:r>
            <a:endParaRPr lang="zh-CN" altLang="en-US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B: How are you going to do that?</a:t>
            </a:r>
            <a:endParaRPr lang="zh-CN" altLang="en-US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A: Well,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I’m going to </a:t>
            </a:r>
            <a:r>
              <a:rPr lang="en-US" altLang="zh-CN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study hard and</a:t>
            </a:r>
            <a:endParaRPr lang="en-US" altLang="zh-CN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get good grades.</a:t>
            </a:r>
            <a:endParaRPr lang="zh-CN" altLang="en-US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B: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Sounds like a good plan</a:t>
            </a:r>
            <a:r>
              <a:rPr lang="en-US" altLang="zh-CN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. I want to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get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2" charset="0"/>
              </a:rPr>
              <a:t>   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a lot of exercise.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25604" name="矩形 25603"/>
          <p:cNvSpPr/>
          <p:nvPr/>
        </p:nvSpPr>
        <p:spPr>
          <a:xfrm>
            <a:off x="3886200" y="228600"/>
            <a:ext cx="1068388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1e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384300"/>
          </a:xfrm>
          <a:ln/>
        </p:spPr>
        <p:txBody>
          <a:bodyPr vert="horz" wrap="square" anchor="ctr"/>
          <a:p>
            <a:r>
              <a:rPr lang="en-US" altLang="zh-CN" sz="4000" b="1" dirty="0">
                <a:solidFill>
                  <a:srgbClr val="003399"/>
                </a:solidFill>
                <a:latin typeface="Times New Roman" panose="02020603050405020304" pitchFamily="2" charset="0"/>
              </a:rPr>
              <a:t>Exercise </a:t>
            </a:r>
            <a:endParaRPr lang="en-US" altLang="zh-CN" sz="4000" dirty="0">
              <a:solidFill>
                <a:srgbClr val="003399"/>
              </a:solidFill>
              <a:latin typeface="Times New Roman" panose="02020603050405020304" pitchFamily="2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295400"/>
            <a:ext cx="8840788" cy="5411788"/>
          </a:xfrm>
          <a:ln/>
        </p:spPr>
        <p:txBody>
          <a:bodyPr vert="horz" wrap="square" anchor="t"/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I 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．按要求改写下列各句。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1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We are going to play ping-pong on Saturday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改为一般疑问句并作否定回答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）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______ _______ going to play ping-pong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zh-CN" altLang="en-US" sz="2800" b="1" dirty="0">
                <a:latin typeface="Times New Roman" panose="02020603050405020304" pitchFamily="2" charset="0"/>
              </a:rPr>
              <a:t>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on Saturday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？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__________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，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we __________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He's going to tell me all about it.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改为否定句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）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He _____ ______ going to tell me all about it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3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She is going to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work hard at English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this term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对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</a:rPr>
              <a:t>画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线部分提问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）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______ ______ she ______ ______ _______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8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</a:rPr>
              <a:t> 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this term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？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	</a:t>
            </a:r>
            <a:endParaRPr lang="zh-CN" altLang="en-US" sz="28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8196" name="TextBox 3"/>
          <p:cNvSpPr txBox="1"/>
          <p:nvPr/>
        </p:nvSpPr>
        <p:spPr>
          <a:xfrm>
            <a:off x="914400" y="2514600"/>
            <a:ext cx="2667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Are       we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8197" name="TextBox 4"/>
          <p:cNvSpPr txBox="1"/>
          <p:nvPr/>
        </p:nvSpPr>
        <p:spPr>
          <a:xfrm>
            <a:off x="1066800" y="3438525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No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8198" name="TextBox 5"/>
          <p:cNvSpPr txBox="1"/>
          <p:nvPr/>
        </p:nvSpPr>
        <p:spPr>
          <a:xfrm>
            <a:off x="3657600" y="3438525"/>
            <a:ext cx="2667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aren’t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8199" name="TextBox 6"/>
          <p:cNvSpPr txBox="1"/>
          <p:nvPr/>
        </p:nvSpPr>
        <p:spPr>
          <a:xfrm>
            <a:off x="990600" y="4343400"/>
            <a:ext cx="2667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is       not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8200" name="TextBox 3"/>
          <p:cNvSpPr txBox="1"/>
          <p:nvPr/>
        </p:nvSpPr>
        <p:spPr>
          <a:xfrm>
            <a:off x="914400" y="5638800"/>
            <a:ext cx="7010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What     is                going   to         do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标题 2662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6627" name="文本占位符 2662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sp>
        <p:nvSpPr>
          <p:cNvPr id="26628" name="矩形 26627"/>
          <p:cNvSpPr/>
          <p:nvPr/>
        </p:nvSpPr>
        <p:spPr>
          <a:xfrm>
            <a:off x="2057400" y="2971800"/>
            <a:ext cx="4724400" cy="869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Have a check!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文本框 27649"/>
          <p:cNvSpPr txBox="1"/>
          <p:nvPr/>
        </p:nvSpPr>
        <p:spPr>
          <a:xfrm>
            <a:off x="0" y="-71437"/>
            <a:ext cx="8839200" cy="520858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1a: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新年决心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学习弹钢琴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  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组建足球队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   </a:t>
            </a:r>
            <a:r>
              <a:rPr lang="zh-CN" altLang="en-US" sz="2800" b="1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endParaRPr lang="zh-CN" altLang="en-US" sz="2800" b="1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获得好成绩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吃更健康的食物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得到许多训练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7651" name="文本框 27650"/>
          <p:cNvSpPr txBox="1"/>
          <p:nvPr/>
        </p:nvSpPr>
        <p:spPr>
          <a:xfrm>
            <a:off x="1371600" y="1295400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New Year's Resolution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27652" name="文本框 27651"/>
          <p:cNvSpPr txBox="1"/>
          <p:nvPr/>
        </p:nvSpPr>
        <p:spPr>
          <a:xfrm>
            <a:off x="1905000" y="19812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learn to play the piano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27653" name="文本框 27652"/>
          <p:cNvSpPr txBox="1"/>
          <p:nvPr/>
        </p:nvSpPr>
        <p:spPr>
          <a:xfrm>
            <a:off x="1828800" y="26670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the soccer team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4" name="文本框 27653"/>
          <p:cNvSpPr txBox="1"/>
          <p:nvPr/>
        </p:nvSpPr>
        <p:spPr>
          <a:xfrm>
            <a:off x="1976438" y="3255963"/>
            <a:ext cx="45720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good grades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5" name="文本框 27654"/>
          <p:cNvSpPr txBox="1"/>
          <p:nvPr/>
        </p:nvSpPr>
        <p:spPr>
          <a:xfrm>
            <a:off x="2700338" y="3857625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eat healthier food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56" name="文本框 27655"/>
          <p:cNvSpPr txBox="1"/>
          <p:nvPr/>
        </p:nvSpPr>
        <p:spPr>
          <a:xfrm>
            <a:off x="2259013" y="4545013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lots of exercise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ldLvl="0"/>
      <p:bldP spid="27652" grpId="0" bldLvl="0"/>
      <p:bldP spid="27653" grpId="0" bldLvl="0"/>
      <p:bldP spid="27654" grpId="0" bldLvl="0"/>
      <p:bldP spid="27655" grpId="0" bldLvl="0"/>
      <p:bldP spid="27656" grpId="0" bldLvl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文本框 28673"/>
          <p:cNvSpPr txBox="1"/>
          <p:nvPr/>
        </p:nvSpPr>
        <p:spPr>
          <a:xfrm>
            <a:off x="228600" y="533400"/>
            <a:ext cx="8915400" cy="5851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1b: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上吉他课_____________ 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听起来有趣______________  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学习另一门外语____________________     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</a:rPr>
              <a:t>但是外语不适合我。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________________________________________________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1c: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听起来像一个好计划_______________________________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得到更多训练____________________________</a:t>
            </a:r>
            <a:endParaRPr lang="zh-CN" altLang="en-US" sz="2800" dirty="0"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28675" name="文本框 28674"/>
          <p:cNvSpPr txBox="1"/>
          <p:nvPr/>
        </p:nvSpPr>
        <p:spPr>
          <a:xfrm>
            <a:off x="1828800" y="1295400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take guitar lessons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6" name="文本框 28675"/>
          <p:cNvSpPr txBox="1"/>
          <p:nvPr/>
        </p:nvSpPr>
        <p:spPr>
          <a:xfrm>
            <a:off x="2246313" y="1908175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sounds interesting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7" name="文本框 28676"/>
          <p:cNvSpPr txBox="1"/>
          <p:nvPr/>
        </p:nvSpPr>
        <p:spPr>
          <a:xfrm>
            <a:off x="2908300" y="25828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learn another foreign language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8" name="文本框 28677"/>
          <p:cNvSpPr txBox="1"/>
          <p:nvPr/>
        </p:nvSpPr>
        <p:spPr>
          <a:xfrm>
            <a:off x="3594100" y="51101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sounds like a good plan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79" name="文本框 28678"/>
          <p:cNvSpPr txBox="1"/>
          <p:nvPr/>
        </p:nvSpPr>
        <p:spPr>
          <a:xfrm>
            <a:off x="2576513" y="579755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a lot of exercise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8680" name="文本框 28679"/>
          <p:cNvSpPr txBox="1"/>
          <p:nvPr/>
        </p:nvSpPr>
        <p:spPr>
          <a:xfrm>
            <a:off x="381000" y="3886200"/>
            <a:ext cx="77724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But foreign languages are not for me. </a:t>
            </a:r>
            <a:endParaRPr lang="en-US" altLang="zh-CN" sz="280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ldLvl="0"/>
      <p:bldP spid="28676" grpId="0" bldLvl="0"/>
      <p:bldP spid="28677" grpId="0" bldLvl="0"/>
      <p:bldP spid="28678" grpId="0" bldLvl="0"/>
      <p:bldP spid="28679" grpId="0" bldLvl="0"/>
      <p:bldP spid="28680" grpId="0" bldLvl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文本框 29697"/>
          <p:cNvSpPr txBox="1"/>
          <p:nvPr/>
        </p:nvSpPr>
        <p:spPr>
          <a:xfrm>
            <a:off x="76200" y="0"/>
            <a:ext cx="9067800" cy="66595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第一段：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一种承诺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大多数时间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许下承诺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整理房间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   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从学校回来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最普通的一种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新年伊始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 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改善我们的生活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写下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 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来年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/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下一年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   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29699" name="文本框 29698"/>
          <p:cNvSpPr txBox="1"/>
          <p:nvPr/>
        </p:nvSpPr>
        <p:spPr>
          <a:xfrm>
            <a:off x="1676400" y="10668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a kind of promise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0" name="文本框 29699"/>
          <p:cNvSpPr txBox="1"/>
          <p:nvPr/>
        </p:nvSpPr>
        <p:spPr>
          <a:xfrm>
            <a:off x="2057400" y="15240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most of the time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1" name="文本框 29700"/>
          <p:cNvSpPr txBox="1"/>
          <p:nvPr/>
        </p:nvSpPr>
        <p:spPr>
          <a:xfrm>
            <a:off x="1676400" y="2057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promises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2" name="文本框 29701"/>
          <p:cNvSpPr txBox="1"/>
          <p:nvPr/>
        </p:nvSpPr>
        <p:spPr>
          <a:xfrm>
            <a:off x="1603375" y="26162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tidy my room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3" name="文本框 29702"/>
          <p:cNvSpPr txBox="1"/>
          <p:nvPr/>
        </p:nvSpPr>
        <p:spPr>
          <a:xfrm>
            <a:off x="1911350" y="30702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back form school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4" name="文本框 29703"/>
          <p:cNvSpPr txBox="1"/>
          <p:nvPr/>
        </p:nvSpPr>
        <p:spPr>
          <a:xfrm>
            <a:off x="2327275" y="363378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the most common kind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5" name="文本框 29704"/>
          <p:cNvSpPr txBox="1"/>
          <p:nvPr/>
        </p:nvSpPr>
        <p:spPr>
          <a:xfrm>
            <a:off x="1566863" y="40767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at the beginning of New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6" name="文本框 29705"/>
          <p:cNvSpPr txBox="1"/>
          <p:nvPr/>
        </p:nvSpPr>
        <p:spPr>
          <a:xfrm>
            <a:off x="2744788" y="46402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improve our lives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7" name="文本框 29706"/>
          <p:cNvSpPr txBox="1"/>
          <p:nvPr/>
        </p:nvSpPr>
        <p:spPr>
          <a:xfrm>
            <a:off x="904875" y="510698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write down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8" name="文本框 29707"/>
          <p:cNvSpPr txBox="1"/>
          <p:nvPr/>
        </p:nvSpPr>
        <p:spPr>
          <a:xfrm>
            <a:off x="2155825" y="565943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the coming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9709" name="矩形 29708"/>
          <p:cNvSpPr/>
          <p:nvPr/>
        </p:nvSpPr>
        <p:spPr>
          <a:xfrm>
            <a:off x="4191000" y="76200"/>
            <a:ext cx="99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2b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ldLvl="0"/>
      <p:bldP spid="29700" grpId="0" bldLvl="0"/>
      <p:bldP spid="29701" grpId="0" bldLvl="0"/>
      <p:bldP spid="29702" grpId="0" bldLvl="0"/>
      <p:bldP spid="29703" grpId="0" bldLvl="0"/>
      <p:bldP spid="29704" grpId="0" bldLvl="0"/>
      <p:bldP spid="29705" grpId="0" bldLvl="0"/>
      <p:bldP spid="29706" grpId="0" bldLvl="0"/>
      <p:bldP spid="29707" grpId="0" bldLvl="0"/>
      <p:bldP spid="29708" grpId="0" bldLvl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文本框 30721"/>
          <p:cNvSpPr txBox="1"/>
          <p:nvPr/>
        </p:nvSpPr>
        <p:spPr>
          <a:xfrm>
            <a:off x="76200" y="685800"/>
            <a:ext cx="9066213" cy="5851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1. </a:t>
            </a: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大多数时间，我们向他人许下承诺。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Most of the time, we make promises to other people.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2. 我保证当我从学校回来就会整理我的房间的。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I promise I'm going to tidy my room when I get back from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 school.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3. 当我们在新年伊始下决心的时候，我们希望我们将改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善我们的生活。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When we make resolutions at the beginning of the year, we  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 hope that we are going to improve our lives.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2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charRg st="20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101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charRg st="101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163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charRg st="163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214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charRg st="214" end="2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279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charRg st="279" end="3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文本框 31745"/>
          <p:cNvSpPr txBox="1"/>
          <p:nvPr/>
        </p:nvSpPr>
        <p:spPr>
          <a:xfrm>
            <a:off x="152400" y="1066800"/>
            <a:ext cx="8763000" cy="52117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4. 一些人写下他们的决心并为来年做计划。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Some write down their resolutions and plans for the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 coming year.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5. 另外一些人把他们的愿望与计划告诉他们的家人和朋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友。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Others tell their family and friends about their wishes and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plans.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22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charRg st="22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79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charRg st="79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30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charRg st="130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94" end="2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charRg st="194" end="2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框 32769"/>
          <p:cNvSpPr txBox="1"/>
          <p:nvPr/>
        </p:nvSpPr>
        <p:spPr>
          <a:xfrm>
            <a:off x="1588" y="152400"/>
            <a:ext cx="9371012" cy="5853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第二段：</a:t>
            </a:r>
            <a:endParaRPr lang="zh-CN" altLang="en-US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不同种类的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身体健康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开始一项训练计划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______________________________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吃少点快餐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 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自我提升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开始一项爱好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___________________________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更好的计划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制定每周的学习计划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    </a:t>
            </a:r>
            <a:endParaRPr lang="en-US" altLang="zh-CN" sz="2800"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32771" name="文本框 32770"/>
          <p:cNvSpPr txBox="1"/>
          <p:nvPr/>
        </p:nvSpPr>
        <p:spPr>
          <a:xfrm>
            <a:off x="2057400" y="914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different kinds of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772" name="文本框 32771"/>
          <p:cNvSpPr txBox="1"/>
          <p:nvPr/>
        </p:nvSpPr>
        <p:spPr>
          <a:xfrm>
            <a:off x="1616075" y="1516063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physical health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773" name="文本框 32772"/>
          <p:cNvSpPr txBox="1"/>
          <p:nvPr/>
        </p:nvSpPr>
        <p:spPr>
          <a:xfrm>
            <a:off x="3027363" y="217805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start an exercise program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774" name="文本框 32773"/>
          <p:cNvSpPr txBox="1"/>
          <p:nvPr/>
        </p:nvSpPr>
        <p:spPr>
          <a:xfrm>
            <a:off x="2033588" y="28289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eat less fast food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775" name="文本框 32774"/>
          <p:cNvSpPr txBox="1"/>
          <p:nvPr/>
        </p:nvSpPr>
        <p:spPr>
          <a:xfrm>
            <a:off x="1592263" y="35274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self-improvement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776" name="文本框 32775"/>
          <p:cNvSpPr txBox="1"/>
          <p:nvPr/>
        </p:nvSpPr>
        <p:spPr>
          <a:xfrm>
            <a:off x="2279650" y="4116388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take up a hobby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777" name="文本框 32776"/>
          <p:cNvSpPr txBox="1"/>
          <p:nvPr/>
        </p:nvSpPr>
        <p:spPr>
          <a:xfrm>
            <a:off x="1971675" y="47291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better planning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2778" name="文本框 32777"/>
          <p:cNvSpPr txBox="1"/>
          <p:nvPr/>
        </p:nvSpPr>
        <p:spPr>
          <a:xfrm>
            <a:off x="3273425" y="5416550"/>
            <a:ext cx="678497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a weekly plan for schoolwork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ldLvl="0"/>
      <p:bldP spid="32772" grpId="0" bldLvl="0"/>
      <p:bldP spid="32773" grpId="0" bldLvl="0"/>
      <p:bldP spid="32774" grpId="0" bldLvl="0"/>
      <p:bldP spid="32775" grpId="0" bldLvl="0"/>
      <p:bldP spid="32776" grpId="0" bldLvl="0"/>
      <p:bldP spid="32777" grpId="0" bldLvl="0"/>
      <p:bldP spid="32778" grpId="0" bldLvl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文本框 33793"/>
          <p:cNvSpPr txBox="1"/>
          <p:nvPr/>
        </p:nvSpPr>
        <p:spPr>
          <a:xfrm>
            <a:off x="152400" y="914400"/>
            <a:ext cx="8915400" cy="52117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1.</a:t>
            </a: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有不同种类的决心。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There are different kinds of resolutions.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2. 许多决心与自我提高有关。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Many resolutions have to do with self-improvement.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3. 一些人可能会说他们打算开始一项爱好，比如画画、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拍照或者学弹吉他。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Some people might say they are going to take up a hobby 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 like painting or taking photos, or learn to play the guitar.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12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charRg st="12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74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charRg st="74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169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charRg st="169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charRg st="231" end="2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charRg st="231" end="2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文本框 34817"/>
          <p:cNvSpPr txBox="1"/>
          <p:nvPr/>
        </p:nvSpPr>
        <p:spPr>
          <a:xfrm>
            <a:off x="76200" y="685800"/>
            <a:ext cx="9069388" cy="3292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4. 一些决心与更好的计划有关，例如制定每周的学习计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划。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 Some resolutions have to do with better planning, like  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 making a weekly plan for schoolwork.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sym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34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charRg st="34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charRg st="96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charRg st="96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文本框 35841"/>
          <p:cNvSpPr txBox="1"/>
          <p:nvPr/>
        </p:nvSpPr>
        <p:spPr>
          <a:xfrm>
            <a:off x="0" y="228600"/>
            <a:ext cx="9067800" cy="69611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第</a:t>
            </a: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三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段：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大多数决心______________________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有一点共同之处__________________________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几乎不____________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太难以至于不能保持___________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忘掉了他们_________________________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对于这个原因________________    明年____________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1. </a:t>
            </a: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尽管有不同，大多数决心都有一个共同点。</a:t>
            </a:r>
            <a:endParaRPr lang="zh-CN" altLang="en-US" sz="2800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Although there are differences, most resolutions have one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thing in common.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10000"/>
              </a:lnSpc>
            </a:pP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35843" name="文本框 35842"/>
          <p:cNvSpPr txBox="1"/>
          <p:nvPr/>
        </p:nvSpPr>
        <p:spPr>
          <a:xfrm>
            <a:off x="1905000" y="10668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most resolutions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5844" name="文本框 35843"/>
          <p:cNvSpPr txBox="1"/>
          <p:nvPr/>
        </p:nvSpPr>
        <p:spPr>
          <a:xfrm>
            <a:off x="2743200" y="16002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have one thing in common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5845" name="文本框 35844"/>
          <p:cNvSpPr txBox="1"/>
          <p:nvPr/>
        </p:nvSpPr>
        <p:spPr>
          <a:xfrm>
            <a:off x="1295400" y="22860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hardly ever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5846" name="文本框 35845"/>
          <p:cNvSpPr txBox="1"/>
          <p:nvPr/>
        </p:nvSpPr>
        <p:spPr>
          <a:xfrm>
            <a:off x="3352800" y="28956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too difficult to keep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5847" name="文本框 35846"/>
          <p:cNvSpPr txBox="1"/>
          <p:nvPr/>
        </p:nvSpPr>
        <p:spPr>
          <a:xfrm>
            <a:off x="1981200" y="3581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forget about them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5848" name="文本框 35847"/>
          <p:cNvSpPr txBox="1"/>
          <p:nvPr/>
        </p:nvSpPr>
        <p:spPr>
          <a:xfrm>
            <a:off x="2209800" y="42672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for this reason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5849" name="文本框 35848"/>
          <p:cNvSpPr txBox="1"/>
          <p:nvPr/>
        </p:nvSpPr>
        <p:spPr>
          <a:xfrm>
            <a:off x="6221413" y="419417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next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charRg st="212" end="2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842">
                                            <p:txEl>
                                              <p:charRg st="212" end="2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charRg st="275" end="2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842">
                                            <p:txEl>
                                              <p:charRg st="275" end="2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ldLvl="0"/>
      <p:bldP spid="35844" grpId="0" bldLvl="0"/>
      <p:bldP spid="35845" grpId="0" bldLvl="0"/>
      <p:bldP spid="35846" grpId="0" bldLvl="0"/>
      <p:bldP spid="35847" grpId="0" bldLvl="0"/>
      <p:bldP spid="35848" grpId="0" bldLvl="0"/>
      <p:bldP spid="35849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3"/>
          <p:cNvSpPr>
            <a:spLocks noGrp="1"/>
          </p:cNvSpPr>
          <p:nvPr>
            <p:ph type="body" idx="4294967295"/>
          </p:nvPr>
        </p:nvSpPr>
        <p:spPr>
          <a:xfrm>
            <a:off x="381000" y="685800"/>
            <a:ext cx="8535988" cy="5868988"/>
          </a:xfrm>
          <a:ln/>
        </p:spPr>
        <p:txBody>
          <a:bodyPr vert="horz" wrap="square" anchor="t"/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4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They're going to the Sun Island </a:t>
            </a:r>
            <a:r>
              <a:rPr lang="en-US" altLang="zh-CN" sz="2800" b="1" u="sng" dirty="0">
                <a:latin typeface="Times New Roman" panose="02020603050405020304" pitchFamily="2" charset="0"/>
                <a:cs typeface="Times New Roman" panose="02020603050405020304" pitchFamily="2" charset="0"/>
              </a:rPr>
              <a:t>by bus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对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</a:rPr>
              <a:t>画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线部分提问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）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</a:rPr>
              <a:t>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_________ ________ they __________ _________ 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</a:rPr>
              <a:t>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the Sun Island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？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5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The students of Class Three have a field trip on 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</a:rPr>
              <a:t>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Sunday.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用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next Sunday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改写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）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</a:rPr>
              <a:t>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The students of Class Three ___ ______   __  _____ 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</a:rPr>
              <a:t>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 field trip next Sunday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6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Linda has lunch at school on Tuesdays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endParaRPr lang="en-US" altLang="zh-CN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（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用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next Tuesday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改写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）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zh-CN" altLang="en-US" sz="2800" b="1" dirty="0">
                <a:latin typeface="Times New Roman" panose="02020603050405020304" pitchFamily="2" charset="0"/>
              </a:rPr>
              <a:t>   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Linda ______ ______ ______  _________lunch at school next Tuesday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 </a:t>
            </a:r>
            <a:endParaRPr lang="zh-CN" altLang="en-US" sz="2800" b="1" dirty="0">
              <a:latin typeface="Times New Roman" panose="02020603050405020304" pitchFamily="2" charset="0"/>
              <a:ea typeface="Times New Roman" panose="02020603050405020304" pitchFamily="2" charset="0"/>
            </a:endParaRPr>
          </a:p>
        </p:txBody>
      </p:sp>
      <p:sp>
        <p:nvSpPr>
          <p:cNvPr id="9219" name="TextBox 5"/>
          <p:cNvSpPr txBox="1"/>
          <p:nvPr/>
        </p:nvSpPr>
        <p:spPr>
          <a:xfrm>
            <a:off x="838200" y="1524000"/>
            <a:ext cx="7696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How             are                    going            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9220" name="TextBox 5"/>
          <p:cNvSpPr txBox="1"/>
          <p:nvPr/>
        </p:nvSpPr>
        <p:spPr>
          <a:xfrm>
            <a:off x="4724400" y="3352800"/>
            <a:ext cx="39624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 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are    going 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to    have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9221" name="TextBox 5"/>
          <p:cNvSpPr txBox="1"/>
          <p:nvPr/>
        </p:nvSpPr>
        <p:spPr>
          <a:xfrm>
            <a:off x="2057400" y="5105400"/>
            <a:ext cx="4267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is   going     to            have 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  <p:bldP spid="92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文本框 36865"/>
          <p:cNvSpPr txBox="1"/>
          <p:nvPr/>
        </p:nvSpPr>
        <p:spPr>
          <a:xfrm>
            <a:off x="76200" y="1143000"/>
            <a:ext cx="9067800" cy="457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2. 有时候那些决心可能太难了以至于坚持不下去。 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Sometimes the resolutions may be too difficult to keep.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3. 对于这个原因，一些人说最好的决心就是没有决心。 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For this reason, some people say the best resolution is to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have no resolutions!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4. 你明年会下些决心？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Will you make any next year?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28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charRg st="28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17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6">
                                            <p:txEl>
                                              <p:charRg st="117" end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180" end="2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6">
                                            <p:txEl>
                                              <p:charRg st="180" end="2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charRg st="217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6">
                                            <p:txEl>
                                              <p:charRg st="217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矩形 37889"/>
          <p:cNvSpPr/>
          <p:nvPr/>
        </p:nvSpPr>
        <p:spPr>
          <a:xfrm>
            <a:off x="2819400" y="228600"/>
            <a:ext cx="3352800" cy="522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Exercise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7891" name="文本框 37890"/>
          <p:cNvSpPr txBox="1"/>
          <p:nvPr/>
        </p:nvSpPr>
        <p:spPr>
          <a:xfrm>
            <a:off x="33338" y="1004888"/>
            <a:ext cx="9415462" cy="5794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一、用括号内所给单词的适当或中文提示形式填空。</a:t>
            </a:r>
            <a:endParaRPr lang="zh-CN" altLang="en-US" sz="3200" dirty="0">
              <a:latin typeface="Arial" panose="020B0604020202020204" pitchFamily="34" charset="0"/>
            </a:endParaRPr>
          </a:p>
        </p:txBody>
      </p:sp>
      <p:sp>
        <p:nvSpPr>
          <p:cNvPr id="37892" name="文本框 37891"/>
          <p:cNvSpPr txBox="1"/>
          <p:nvPr/>
        </p:nvSpPr>
        <p:spPr>
          <a:xfrm>
            <a:off x="-63500" y="1676400"/>
            <a:ext cx="9207500" cy="52117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latin typeface="Arial" panose="020B0604020202020204" pitchFamily="34" charset="0"/>
              </a:rPr>
              <a:t>1. Boys and girls, what are your New Year's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___________(决心)。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2. Kelsy _________________(learn) to play the piano 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next year.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3. They boy ________ (real) loves playing the guitar.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4. I want to go to a _______ (外国的)country if I have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much money.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5. My English is very poor so my English teacher often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________(提问)me a lot.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6. Let's __________(讨论)when we are going to leave.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7. Were you _______ (能够)to swim when you were </a:t>
            </a:r>
            <a:endParaRPr lang="zh-CN" altLang="en-US" sz="2800" dirty="0">
              <a:latin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</a:rPr>
              <a:t>    young.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37893" name="文本框 37892"/>
          <p:cNvSpPr txBox="1"/>
          <p:nvPr/>
        </p:nvSpPr>
        <p:spPr>
          <a:xfrm>
            <a:off x="457200" y="2057400"/>
            <a:ext cx="2341563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resolutions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7894" name="文本框 37893"/>
          <p:cNvSpPr txBox="1"/>
          <p:nvPr/>
        </p:nvSpPr>
        <p:spPr>
          <a:xfrm>
            <a:off x="1800225" y="2447925"/>
            <a:ext cx="3457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is going to learn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7895" name="文本框 37894"/>
          <p:cNvSpPr txBox="1"/>
          <p:nvPr/>
        </p:nvSpPr>
        <p:spPr>
          <a:xfrm>
            <a:off x="2209800" y="3276600"/>
            <a:ext cx="3457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really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7896" name="文本框 37895"/>
          <p:cNvSpPr txBox="1"/>
          <p:nvPr/>
        </p:nvSpPr>
        <p:spPr>
          <a:xfrm>
            <a:off x="3048000" y="3810000"/>
            <a:ext cx="3457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foreign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7897" name="文本框 37896"/>
          <p:cNvSpPr txBox="1"/>
          <p:nvPr/>
        </p:nvSpPr>
        <p:spPr>
          <a:xfrm>
            <a:off x="376238" y="5026025"/>
            <a:ext cx="3457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questions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7898" name="文本框 37897"/>
          <p:cNvSpPr txBox="1"/>
          <p:nvPr/>
        </p:nvSpPr>
        <p:spPr>
          <a:xfrm>
            <a:off x="1295400" y="5486400"/>
            <a:ext cx="3457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discuss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899" name="文本框 37898"/>
          <p:cNvSpPr txBox="1"/>
          <p:nvPr/>
        </p:nvSpPr>
        <p:spPr>
          <a:xfrm>
            <a:off x="2120900" y="5921375"/>
            <a:ext cx="3457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able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ldLvl="0"/>
      <p:bldP spid="37894" grpId="0" bldLvl="0"/>
      <p:bldP spid="37895" grpId="0" bldLvl="0"/>
      <p:bldP spid="37896" grpId="0" bldLvl="0"/>
      <p:bldP spid="37897" grpId="0" bldLvl="0"/>
      <p:bldP spid="37898" grpId="0" bldLvl="0"/>
      <p:bldP spid="37899" grpId="0" bldLvl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文本框 38913"/>
          <p:cNvSpPr txBox="1"/>
          <p:nvPr/>
        </p:nvSpPr>
        <p:spPr>
          <a:xfrm>
            <a:off x="0" y="457200"/>
            <a:ext cx="9067800" cy="52117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8. People must work hard to ________ (提高) their lives.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9. Running every morning is good for our _________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(身体的)health.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10. My parents often make ________ (promise) to me.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11. James studied hared at the _________(begin) of the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new term.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12. —Do you know the ___________(mean) of the word.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 —Sorry, I don't know.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13. Some people write down their plans for the _______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(come) year.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14. He's going to tidy his room when he _______(get) 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sym typeface="Arial" panose="020B0604020202020204" pitchFamily="34" charset="0"/>
              </a:rPr>
              <a:t>      back from school.</a:t>
            </a:r>
            <a:endParaRPr lang="zh-CN" altLang="en-US" sz="280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915" name="文本框 38914"/>
          <p:cNvSpPr txBox="1"/>
          <p:nvPr/>
        </p:nvSpPr>
        <p:spPr>
          <a:xfrm>
            <a:off x="4648200" y="381000"/>
            <a:ext cx="3457575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improve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6" name="文本框 38915"/>
          <p:cNvSpPr txBox="1"/>
          <p:nvPr/>
        </p:nvSpPr>
        <p:spPr>
          <a:xfrm>
            <a:off x="6781800" y="838200"/>
            <a:ext cx="1862138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physical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7" name="文本框 38916"/>
          <p:cNvSpPr txBox="1"/>
          <p:nvPr/>
        </p:nvSpPr>
        <p:spPr>
          <a:xfrm>
            <a:off x="4419600" y="1752600"/>
            <a:ext cx="1963738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promises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8" name="文本框 38917"/>
          <p:cNvSpPr txBox="1"/>
          <p:nvPr/>
        </p:nvSpPr>
        <p:spPr>
          <a:xfrm>
            <a:off x="5105400" y="2133600"/>
            <a:ext cx="1905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beginning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9" name="文本框 38918"/>
          <p:cNvSpPr txBox="1"/>
          <p:nvPr/>
        </p:nvSpPr>
        <p:spPr>
          <a:xfrm>
            <a:off x="3886200" y="2971800"/>
            <a:ext cx="2073275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meaning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920" name="文本框 38919"/>
          <p:cNvSpPr txBox="1"/>
          <p:nvPr/>
        </p:nvSpPr>
        <p:spPr>
          <a:xfrm>
            <a:off x="7543800" y="3886200"/>
            <a:ext cx="17145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coming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21" name="文本框 38920"/>
          <p:cNvSpPr txBox="1"/>
          <p:nvPr/>
        </p:nvSpPr>
        <p:spPr>
          <a:xfrm>
            <a:off x="6477000" y="4724400"/>
            <a:ext cx="15367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gets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ldLvl="0"/>
      <p:bldP spid="38916" grpId="0" bldLvl="0"/>
      <p:bldP spid="38917" grpId="0" bldLvl="0"/>
      <p:bldP spid="38918" grpId="0" bldLvl="0"/>
      <p:bldP spid="38919" grpId="0" bldLvl="0"/>
      <p:bldP spid="38920" grpId="0" bldLvl="0"/>
      <p:bldP spid="38921" grpId="0" bldLvl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矩形 39937"/>
          <p:cNvSpPr/>
          <p:nvPr/>
        </p:nvSpPr>
        <p:spPr>
          <a:xfrm>
            <a:off x="1836738" y="2060575"/>
            <a:ext cx="6335712" cy="1846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99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>
                        <a:alpha val="100000"/>
                      </a:srgbClr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8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  <a:endParaRPr lang="zh-CN" altLang="en-US" sz="3600">
              <a:ln w="9525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>
                      <a:alpha val="100000"/>
                    </a:srgbClr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8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593725"/>
            <a:ext cx="8229600" cy="1143000"/>
          </a:xfrm>
          <a:ln/>
        </p:spPr>
        <p:txBody>
          <a:bodyPr vert="horz" wrap="square" anchor="ctr"/>
          <a:p>
            <a:br>
              <a:rPr lang="en-US" altLang="zh-CN" sz="4000" dirty="0"/>
            </a:br>
            <a:endParaRPr lang="en-US" altLang="zh-CN" sz="4000" dirty="0"/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381000" y="928688"/>
            <a:ext cx="8840788" cy="5624512"/>
          </a:xfrm>
          <a:ln/>
        </p:spPr>
        <p:txBody>
          <a:bodyPr vert="horz" wrap="square" anchor="t"/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II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．把下列各句译成英语。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1.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我叔叔今晚要来。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My uncle ______ _______ _______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．他没有打算住那座小屋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He ____ _______ _______ ______ in the small house.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3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．我们要读这本书。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We ______ __________ _____ ______  this book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4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</a:t>
            </a:r>
            <a:r>
              <a:rPr lang="zh-CN" altLang="en-US" sz="2800" b="1" dirty="0">
                <a:latin typeface="Times New Roman" panose="02020603050405020304" pitchFamily="2" charset="0"/>
              </a:rPr>
              <a:t>——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你爸爸要去钓鱼吗？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     </a:t>
            </a:r>
            <a:r>
              <a:rPr lang="zh-CN" altLang="en-US" sz="2800" b="1" dirty="0">
                <a:latin typeface="Times New Roman" panose="02020603050405020304" pitchFamily="2" charset="0"/>
              </a:rPr>
              <a:t>——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不，他要去游泳。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__________ your father __________ __________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？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pPr>
              <a:lnSpc>
                <a:spcPts val="2900"/>
              </a:lnSpc>
              <a:buNone/>
            </a:pPr>
            <a:r>
              <a:rPr lang="en-US" altLang="zh-CN" sz="28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No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，</a:t>
            </a:r>
            <a:r>
              <a:rPr lang="en-US" altLang="zh-CN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he is __________ __________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．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en-US" altLang="zh-CN" sz="2800" dirty="0"/>
          </a:p>
        </p:txBody>
      </p:sp>
      <p:sp>
        <p:nvSpPr>
          <p:cNvPr id="10244" name="TextBox 5"/>
          <p:cNvSpPr txBox="1"/>
          <p:nvPr/>
        </p:nvSpPr>
        <p:spPr>
          <a:xfrm>
            <a:off x="2209800" y="1843088"/>
            <a:ext cx="5638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will       come   tonight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0245" name="TextBox 5"/>
          <p:cNvSpPr txBox="1"/>
          <p:nvPr/>
        </p:nvSpPr>
        <p:spPr>
          <a:xfrm>
            <a:off x="914400" y="2681288"/>
            <a:ext cx="4876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isn’t   going        to          live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0246" name="TextBox 5"/>
          <p:cNvSpPr txBox="1"/>
          <p:nvPr/>
        </p:nvSpPr>
        <p:spPr>
          <a:xfrm>
            <a:off x="1066800" y="3595688"/>
            <a:ext cx="5181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are         going            to       read   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0247" name="TextBox 5"/>
          <p:cNvSpPr txBox="1"/>
          <p:nvPr/>
        </p:nvSpPr>
        <p:spPr>
          <a:xfrm>
            <a:off x="1295400" y="4967288"/>
            <a:ext cx="7010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Is                                     going           fishing    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0248" name="TextBox 5"/>
          <p:cNvSpPr txBox="1"/>
          <p:nvPr/>
        </p:nvSpPr>
        <p:spPr>
          <a:xfrm>
            <a:off x="2667000" y="5424488"/>
            <a:ext cx="4724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going         swimming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矩形 11265"/>
          <p:cNvSpPr/>
          <p:nvPr/>
        </p:nvSpPr>
        <p:spPr>
          <a:xfrm>
            <a:off x="2400300" y="3168650"/>
            <a:ext cx="4343400" cy="869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CHECK THE WORKSHEET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0" y="-71437"/>
            <a:ext cx="8839200" cy="52070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【预习闯关一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】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1a: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新年决心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学习弹钢琴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  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组建足球队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   </a:t>
            </a:r>
            <a:r>
              <a:rPr lang="zh-CN" altLang="en-US" sz="2800" b="1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endParaRPr lang="zh-CN" altLang="en-US" sz="2800" b="1" dirty="0">
              <a:latin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获得好成绩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吃更健康的食物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   </a:t>
            </a:r>
            <a:endParaRPr lang="zh-CN" altLang="en-US" sz="2800" b="1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得到许多训练</a:t>
            </a:r>
            <a:r>
              <a:rPr lang="zh-CN" altLang="en-US" sz="2800" b="1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1447800" y="1371600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New Year's Resolution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1905000" y="19812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learn to play the piano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1828800" y="26670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the soccer team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294" name="文本框 12293"/>
          <p:cNvSpPr txBox="1"/>
          <p:nvPr/>
        </p:nvSpPr>
        <p:spPr>
          <a:xfrm>
            <a:off x="1976438" y="3255963"/>
            <a:ext cx="45720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good grades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295" name="文本框 12294"/>
          <p:cNvSpPr txBox="1"/>
          <p:nvPr/>
        </p:nvSpPr>
        <p:spPr>
          <a:xfrm>
            <a:off x="2700338" y="3857625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eat healthier food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296" name="文本框 12295"/>
          <p:cNvSpPr txBox="1"/>
          <p:nvPr/>
        </p:nvSpPr>
        <p:spPr>
          <a:xfrm>
            <a:off x="2259013" y="4545013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lots of exercise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ldLvl="0"/>
      <p:bldP spid="12292" grpId="0" bldLvl="0"/>
      <p:bldP spid="12293" grpId="0" bldLvl="0"/>
      <p:bldP spid="12294" grpId="0" bldLvl="0"/>
      <p:bldP spid="12295" grpId="0" bldLvl="0"/>
      <p:bldP spid="12296" grpId="0" bldLvl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13313"/>
          <p:cNvSpPr txBox="1"/>
          <p:nvPr/>
        </p:nvSpPr>
        <p:spPr>
          <a:xfrm>
            <a:off x="228600" y="533400"/>
            <a:ext cx="8915400" cy="5851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1b: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上吉他课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 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听起来有趣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  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学习另一门外语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     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But foreign languages are not for me. ___________________________________________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1c: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听起来像一个好计划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__________________________   </a:t>
            </a:r>
            <a:endParaRPr lang="en-US" altLang="zh-CN" sz="280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得到更多训练</a:t>
            </a:r>
            <a:r>
              <a:rPr lang="en-US" altLang="zh-CN" sz="280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</a:t>
            </a:r>
            <a:endParaRPr lang="en-US" altLang="zh-CN" sz="2800"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13315" name="文本框 13314"/>
          <p:cNvSpPr txBox="1"/>
          <p:nvPr/>
        </p:nvSpPr>
        <p:spPr>
          <a:xfrm>
            <a:off x="1828800" y="1295400"/>
            <a:ext cx="45720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take guitar lessons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2246313" y="1908175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sounds interesting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7" name="文本框 13316"/>
          <p:cNvSpPr txBox="1"/>
          <p:nvPr/>
        </p:nvSpPr>
        <p:spPr>
          <a:xfrm>
            <a:off x="2908300" y="25828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learn another foreign language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417513" y="38957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但是外语不适合我。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9" name="文本框 13318"/>
          <p:cNvSpPr txBox="1"/>
          <p:nvPr/>
        </p:nvSpPr>
        <p:spPr>
          <a:xfrm>
            <a:off x="3733800" y="5181600"/>
            <a:ext cx="5092700" cy="5191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sounds like a good plan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20" name="文本框 13319"/>
          <p:cNvSpPr txBox="1"/>
          <p:nvPr/>
        </p:nvSpPr>
        <p:spPr>
          <a:xfrm>
            <a:off x="2576513" y="579755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a lot of exercise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/>
      <p:bldP spid="13316" grpId="0" bldLvl="0"/>
      <p:bldP spid="13317" grpId="0" bldLvl="0"/>
      <p:bldP spid="13318" grpId="0" bldLvl="0"/>
      <p:bldP spid="13319" grpId="0" bldLvl="0"/>
      <p:bldP spid="13320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76200" y="0"/>
            <a:ext cx="9067800" cy="66595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【预习闯关二</a:t>
            </a:r>
            <a:r>
              <a:rPr lang="zh-CN" altLang="en-US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】</a:t>
            </a:r>
            <a:endParaRPr lang="zh-CN" altLang="en-US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第一段：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一种承诺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大多数时间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许下承诺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整理房间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   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从学校回来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最普通的一种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新年伊始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 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改善我们的生活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_______________________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写下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   </a:t>
            </a:r>
            <a:endParaRPr lang="en-US" altLang="zh-CN" sz="2800" b="1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来年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/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下一年</a:t>
            </a:r>
            <a:r>
              <a:rPr lang="en-US" altLang="zh-CN" sz="2800" b="1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___________________   </a:t>
            </a:r>
            <a:endParaRPr lang="en-US" altLang="zh-CN" sz="2800" b="1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1676400" y="10668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a kind of promise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0" name="文本框 14339"/>
          <p:cNvSpPr txBox="1"/>
          <p:nvPr/>
        </p:nvSpPr>
        <p:spPr>
          <a:xfrm>
            <a:off x="2057400" y="15240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most of the time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1676400" y="20574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make promises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1603375" y="26162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tidy my room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1911350" y="3070225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get back form school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4" name="文本框 14343"/>
          <p:cNvSpPr txBox="1"/>
          <p:nvPr/>
        </p:nvSpPr>
        <p:spPr>
          <a:xfrm>
            <a:off x="2327275" y="363378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</a:rPr>
              <a:t>the most common kind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5" name="文本框 14344"/>
          <p:cNvSpPr txBox="1"/>
          <p:nvPr/>
        </p:nvSpPr>
        <p:spPr>
          <a:xfrm>
            <a:off x="1566863" y="4076700"/>
            <a:ext cx="61595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at the beginning of New Year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2" charset="0"/>
              <a:sym typeface="Arial" panose="020B0604020202020204" pitchFamily="34" charset="0"/>
            </a:endParaRPr>
          </a:p>
        </p:txBody>
      </p:sp>
      <p:sp>
        <p:nvSpPr>
          <p:cNvPr id="14346" name="文本框 14345"/>
          <p:cNvSpPr txBox="1"/>
          <p:nvPr/>
        </p:nvSpPr>
        <p:spPr>
          <a:xfrm>
            <a:off x="2744788" y="4640263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improve our lives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7" name="文本框 14346"/>
          <p:cNvSpPr txBox="1"/>
          <p:nvPr/>
        </p:nvSpPr>
        <p:spPr>
          <a:xfrm>
            <a:off x="904875" y="510698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write down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8" name="文本框 14347"/>
          <p:cNvSpPr txBox="1"/>
          <p:nvPr/>
        </p:nvSpPr>
        <p:spPr>
          <a:xfrm>
            <a:off x="2155825" y="5659438"/>
            <a:ext cx="6159500" cy="51911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the coming year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ldLvl="0"/>
      <p:bldP spid="14340" grpId="0" bldLvl="0"/>
      <p:bldP spid="14341" grpId="0" bldLvl="0"/>
      <p:bldP spid="14342" grpId="0" bldLvl="0"/>
      <p:bldP spid="14343" grpId="0" bldLvl="0"/>
      <p:bldP spid="14344" grpId="0" bldLvl="0"/>
      <p:bldP spid="14345" grpId="0" bldLvl="0"/>
      <p:bldP spid="14346" grpId="0" bldLvl="0"/>
      <p:bldP spid="14347" grpId="0" bldLvl="0"/>
      <p:bldP spid="14348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77788" y="838200"/>
            <a:ext cx="9066212" cy="3673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1. However, promises you make to yourself are resolutions,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and the most common kind is New Year’s resolutions.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   _________________________________________________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2. Some people write down their resolutions and plans for the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 </a:t>
            </a: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coming year. </a:t>
            </a:r>
            <a:endParaRPr lang="zh-CN" altLang="en-US" sz="2800" dirty="0">
              <a:latin typeface="Times New Roman" panose="02020603050405020304" pitchFamily="2" charset="0"/>
              <a:cs typeface="Times New Roman" panose="02020603050405020304" pitchFamily="2" charset="0"/>
              <a:sym typeface="Times New Roman" panose="02020603050405020304" pitchFamily="2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Times New Roman" panose="02020603050405020304" pitchFamily="2" charset="0"/>
                <a:cs typeface="Times New Roman" panose="02020603050405020304" pitchFamily="2" charset="0"/>
                <a:sym typeface="Times New Roman" panose="02020603050405020304" pitchFamily="2" charset="0"/>
              </a:rPr>
              <a:t> _________________________________________________</a:t>
            </a:r>
            <a:endParaRPr lang="zh-CN" altLang="en-US" sz="2800" dirty="0">
              <a:latin typeface="Times New Roman" panose="02020603050405020304" pitchFamily="2" charset="0"/>
              <a:ea typeface="Times New Roman" panose="02020603050405020304" pitchFamily="2" charset="0"/>
              <a:sym typeface="Times New Roman" panose="02020603050405020304" pitchFamily="2" charset="0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228600" y="1905000"/>
            <a:ext cx="8839200" cy="9445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仍而，你对你自己的承诺就是决心，而最平常的一种就是新年决心。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381000" y="3886200"/>
            <a:ext cx="8839200" cy="5175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Calibri" panose="020F0502020204030204" pitchFamily="2" charset="0"/>
                <a:sym typeface="Arial" panose="020B0604020202020204" pitchFamily="34" charset="0"/>
              </a:rPr>
              <a:t>一些人写下他们的决心并为来年做计划。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ldLvl="0"/>
      <p:bldP spid="15364" grpId="0" bldLvl="0"/>
    </p:bld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默认设计模板_3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默认设计模板_4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10955</Words>
  <Application>WPS 演示</Application>
  <PresentationFormat>全屏显示(4:3)</PresentationFormat>
  <Paragraphs>593</Paragraphs>
  <Slides>33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33</vt:i4>
      </vt:variant>
    </vt:vector>
  </HeadingPairs>
  <TitlesOfParts>
    <vt:vector size="55" baseType="lpstr">
      <vt:lpstr>Arial</vt:lpstr>
      <vt:lpstr>宋体</vt:lpstr>
      <vt:lpstr>Wingdings</vt:lpstr>
      <vt:lpstr>Calibri</vt:lpstr>
      <vt:lpstr>Verdana</vt:lpstr>
      <vt:lpstr>Times New Roman</vt:lpstr>
      <vt:lpstr>MS UI Gothic</vt:lpstr>
      <vt:lpstr>Meiryo</vt:lpstr>
      <vt:lpstr>黑体</vt:lpstr>
      <vt:lpstr>楷体_GB2312</vt:lpstr>
      <vt:lpstr>新宋体</vt:lpstr>
      <vt:lpstr>Latha</vt:lpstr>
      <vt:lpstr>微软雅黑</vt:lpstr>
      <vt:lpstr>Arial Unicode MS</vt:lpstr>
      <vt:lpstr>1_默认设计模板</vt:lpstr>
      <vt:lpstr>默认设计模板</vt:lpstr>
      <vt:lpstr>1_默认设计模板_2</vt:lpstr>
      <vt:lpstr>1_默认设计模板_3</vt:lpstr>
      <vt:lpstr>1_默认设计模板_4</vt:lpstr>
      <vt:lpstr>PBrush</vt:lpstr>
      <vt:lpstr>PBrush</vt:lpstr>
      <vt:lpstr>PBrush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海派甜心</cp:lastModifiedBy>
  <cp:revision>44</cp:revision>
  <dcterms:created xsi:type="dcterms:W3CDTF">2013-10-21T23:40:29Z</dcterms:created>
  <dcterms:modified xsi:type="dcterms:W3CDTF">2021-05-02T02:16:48Z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2052-11.1.0.10132</vt:lpwstr>
  </property>
</Properties>
</file>