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4" r:id="rId3"/>
    <p:sldId id="270" r:id="rId4"/>
    <p:sldId id="273" r:id="rId5"/>
    <p:sldId id="267" r:id="rId6"/>
    <p:sldId id="271" r:id="rId7"/>
    <p:sldId id="272" r:id="rId8"/>
    <p:sldId id="256" r:id="rId9"/>
    <p:sldId id="275" r:id="rId10"/>
    <p:sldId id="269" r:id="rId11"/>
    <p:sldId id="257" r:id="rId12"/>
    <p:sldId id="258" r:id="rId13"/>
    <p:sldId id="261" r:id="rId14"/>
    <p:sldId id="260" r:id="rId15"/>
    <p:sldId id="259" r:id="rId16"/>
    <p:sldId id="262" r:id="rId17"/>
    <p:sldId id="263" r:id="rId18"/>
    <p:sldId id="264" r:id="rId19"/>
    <p:sldId id="268" r:id="rId20"/>
    <p:sldId id="265" r:id="rId21"/>
    <p:sldId id="276" r:id="rId22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00"/>
    <a:srgbClr val="FF5050"/>
    <a:srgbClr val="33CC33"/>
    <a:srgbClr val="D60093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fld id="{BB962C8B-B14F-4D97-AF65-F5344CB8AC3E}" type="datetime1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6.png"/><Relationship Id="rId6" Type="http://schemas.openxmlformats.org/officeDocument/2006/relationships/image" Target="../media/image5.GIF"/><Relationship Id="rId5" Type="http://schemas.openxmlformats.org/officeDocument/2006/relationships/hyperlink" Target="../../../../happy%20birthday.swf" TargetMode="External"/><Relationship Id="rId4" Type="http://schemas.openxmlformats.org/officeDocument/2006/relationships/image" Target="../media/image4.GIF"/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1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3.jpeg"/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4" name="Picture 2" descr="FR_016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-69502" t="-12936" r="-69502" b="-12936"/>
          <a:stretch>
            <a:fillRect/>
          </a:stretch>
        </p:blipFill>
        <p:spPr>
          <a:xfrm>
            <a:off x="-1600200" y="685800"/>
            <a:ext cx="124206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5" name="Picture 3" descr="line0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32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6" name="Picture 4" descr="line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27788"/>
            <a:ext cx="9144000" cy="4302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7" name="Picture 5" descr="RX_0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313" y="3213100"/>
            <a:ext cx="1362075" cy="1600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8" name="Picture 6" descr="RX_018">
            <a:hlinkClick r:id="rId5" action="ppaction://hlinkfile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5200" y="1676400"/>
            <a:ext cx="914400" cy="1371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9" name="WordArt 7"/>
          <p:cNvSpPr>
            <a:spLocks noTextEdit="1"/>
          </p:cNvSpPr>
          <p:nvPr/>
        </p:nvSpPr>
        <p:spPr>
          <a:xfrm>
            <a:off x="1258888" y="476250"/>
            <a:ext cx="6121400" cy="850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66FF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Comic Sans MS" panose="030F0702030302020204" pitchFamily="2" charset="0"/>
                <a:ea typeface="Comic Sans MS" panose="030F0702030302020204" pitchFamily="2" charset="0"/>
              </a:rPr>
              <a:t>Welcome to our class!</a:t>
            </a:r>
            <a:endParaRPr lang="zh-CN" altLang="en-US" sz="3600" b="1"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  <a:solidFill>
                <a:srgbClr val="3366FF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Comic Sans MS" panose="030F0702030302020204" pitchFamily="2" charset="0"/>
              <a:ea typeface="Comic Sans MS" panose="030F0702030302020204" pitchFamily="2" charset="0"/>
            </a:endParaRPr>
          </a:p>
        </p:txBody>
      </p:sp>
      <p:pic>
        <p:nvPicPr>
          <p:cNvPr id="3080" name="WordArt 9"/>
          <p:cNvPicPr/>
          <p:nvPr/>
        </p:nvPicPr>
        <p:blipFill>
          <a:blip r:embed="rId7"/>
          <a:stretch>
            <a:fillRect/>
          </a:stretch>
        </p:blipFill>
        <p:spPr>
          <a:xfrm>
            <a:off x="2249488" y="2120900"/>
            <a:ext cx="4237037" cy="2139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1" name="灯片编号占位符 10"/>
          <p:cNvSpPr txBox="1">
            <a:spLocks noGrp="1"/>
          </p:cNvSpPr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r"/>
            <a:fld id="{9A0DB2DC-4C9A-4742-B13C-FB6460FD3503}" type="slidenum">
              <a:rPr lang="zh-CN" altLang="en-US" sz="1400">
                <a:latin typeface="Times New Roman" panose="02020603050405020304" pitchFamily="2" charset="0"/>
              </a:rPr>
            </a:fld>
            <a:endParaRPr lang="zh-CN" altLang="en-US" sz="1400">
              <a:latin typeface="Times New Roman" panose="02020603050405020304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Oval 7"/>
          <p:cNvSpPr/>
          <p:nvPr/>
        </p:nvSpPr>
        <p:spPr>
          <a:xfrm>
            <a:off x="0" y="500063"/>
            <a:ext cx="755650" cy="720725"/>
          </a:xfrm>
          <a:prstGeom prst="ellipse">
            <a:avLst/>
          </a:prstGeom>
          <a:solidFill>
            <a:srgbClr val="33CC33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sz="2400">
              <a:latin typeface="Times New Roman" panose="02020603050405020304" pitchFamily="2" charset="0"/>
            </a:endParaRPr>
          </a:p>
        </p:txBody>
      </p:sp>
      <p:pic>
        <p:nvPicPr>
          <p:cNvPr id="12291" name="Picture 4" descr="p2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68538" y="3236913"/>
            <a:ext cx="4248150" cy="30495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2" name="Text Box 5"/>
          <p:cNvSpPr txBox="1"/>
          <p:nvPr/>
        </p:nvSpPr>
        <p:spPr>
          <a:xfrm>
            <a:off x="0" y="587375"/>
            <a:ext cx="914400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>
                <a:latin typeface="Arial Black" panose="020B0A04020102020204" pitchFamily="2" charset="0"/>
              </a:rPr>
              <a:t>2a Listen. Can Vince play tennis with Andy</a:t>
            </a:r>
            <a:r>
              <a:rPr lang="zh-CN" altLang="en-US" sz="3600">
                <a:latin typeface="Arial Black" panose="020B0A04020102020204" pitchFamily="2" charset="0"/>
              </a:rPr>
              <a:t>？</a:t>
            </a:r>
            <a:r>
              <a:rPr lang="en-US" altLang="zh-CN" sz="3600">
                <a:latin typeface="Arial Black" panose="020B0A04020102020204" pitchFamily="2" charset="0"/>
              </a:rPr>
              <a:t>Circle Yes or No. </a:t>
            </a:r>
            <a:endParaRPr lang="en-US" altLang="zh-CN" sz="3600">
              <a:latin typeface="Arial Black" panose="020B0A04020102020204" pitchFamily="2" charset="0"/>
            </a:endParaRPr>
          </a:p>
        </p:txBody>
      </p:sp>
      <p:sp>
        <p:nvSpPr>
          <p:cNvPr id="12293" name="Text Box 6"/>
          <p:cNvSpPr txBox="1"/>
          <p:nvPr/>
        </p:nvSpPr>
        <p:spPr>
          <a:xfrm>
            <a:off x="2195513" y="2012950"/>
            <a:ext cx="4321175" cy="701675"/>
          </a:xfrm>
          <a:prstGeom prst="rect">
            <a:avLst/>
          </a:prstGeom>
          <a:solidFill>
            <a:srgbClr val="FF99CC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>
                <a:latin typeface="Arial Black" panose="020B0A04020102020204" pitchFamily="2" charset="0"/>
              </a:rPr>
              <a:t> Yes           No</a:t>
            </a:r>
            <a:endParaRPr lang="en-US" altLang="zh-CN" sz="4000">
              <a:latin typeface="Arial Black" panose="020B0A04020102020204" pitchFamily="2" charset="0"/>
            </a:endParaRPr>
          </a:p>
        </p:txBody>
      </p:sp>
      <p:sp>
        <p:nvSpPr>
          <p:cNvPr id="12294" name="Oval 8"/>
          <p:cNvSpPr/>
          <p:nvPr/>
        </p:nvSpPr>
        <p:spPr>
          <a:xfrm>
            <a:off x="5292725" y="1939925"/>
            <a:ext cx="792163" cy="792163"/>
          </a:xfrm>
          <a:prstGeom prst="ellipse">
            <a:avLst/>
          </a:prstGeom>
          <a:noFill/>
          <a:ln w="412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sz="2400">
              <a:latin typeface="Times New Roman" panose="02020603050405020304" pitchFamily="2" charset="0"/>
            </a:endParaRPr>
          </a:p>
        </p:txBody>
      </p:sp>
      <p:sp>
        <p:nvSpPr>
          <p:cNvPr id="12295" name="灯片编号占位符 8"/>
          <p:cNvSpPr txBox="1">
            <a:spLocks noGrp="1"/>
          </p:cNvSpPr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r"/>
            <a:fld id="{9A0DB2DC-4C9A-4742-B13C-FB6460FD3503}" type="slidenum">
              <a:rPr lang="zh-CN" altLang="en-US" sz="1400">
                <a:latin typeface="Times New Roman" panose="02020603050405020304" pitchFamily="2" charset="0"/>
              </a:rPr>
            </a:fld>
            <a:endParaRPr lang="zh-CN" altLang="en-US" sz="1400">
              <a:latin typeface="Times New Roman" panose="02020603050405020304" pitchFamily="2" charset="0"/>
            </a:endParaRPr>
          </a:p>
        </p:txBody>
      </p:sp>
      <p:sp>
        <p:nvSpPr>
          <p:cNvPr id="12296" name="页脚占位符 9"/>
          <p:cNvSpPr txBox="1">
            <a:spLocks noGrp="1"/>
          </p:cNvSpPr>
          <p:nvPr/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ctr"/>
            <a:r>
              <a:rPr lang="zh-CN" altLang="en-US" sz="1400">
                <a:latin typeface="Times New Roman" panose="02020603050405020304" pitchFamily="2" charset="0"/>
              </a:rPr>
              <a:t>中国英语教师网</a:t>
            </a:r>
            <a:endParaRPr lang="zh-CN" altLang="en-US" sz="1400"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Oval 2"/>
          <p:cNvSpPr/>
          <p:nvPr/>
        </p:nvSpPr>
        <p:spPr>
          <a:xfrm>
            <a:off x="0" y="260350"/>
            <a:ext cx="755650" cy="720725"/>
          </a:xfrm>
          <a:prstGeom prst="ellipse">
            <a:avLst/>
          </a:prstGeom>
          <a:solidFill>
            <a:srgbClr val="33CC33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sz="2400">
              <a:latin typeface="Times New Roman" panose="02020603050405020304" pitchFamily="2" charset="0"/>
            </a:endParaRPr>
          </a:p>
        </p:txBody>
      </p:sp>
      <p:sp>
        <p:nvSpPr>
          <p:cNvPr id="13315" name="Text Box 4"/>
          <p:cNvSpPr txBox="1"/>
          <p:nvPr/>
        </p:nvSpPr>
        <p:spPr>
          <a:xfrm>
            <a:off x="0" y="228600"/>
            <a:ext cx="9144000" cy="1739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>
                <a:latin typeface="Arial Black" panose="020B0A04020102020204" pitchFamily="2" charset="0"/>
              </a:rPr>
              <a:t>2bListen again. Look at the chart. Match Vince’s activities with the days.</a:t>
            </a:r>
            <a:endParaRPr lang="en-US" altLang="zh-CN" sz="3600">
              <a:latin typeface="Arial Black" panose="020B0A04020102020204" pitchFamily="2" charset="0"/>
            </a:endParaRPr>
          </a:p>
        </p:txBody>
      </p:sp>
      <p:graphicFrame>
        <p:nvGraphicFramePr>
          <p:cNvPr id="13316" name="内容占位符 13315"/>
          <p:cNvGraphicFramePr/>
          <p:nvPr>
            <p:ph idx="1"/>
          </p:nvPr>
        </p:nvGraphicFramePr>
        <p:xfrm>
          <a:off x="228600" y="1789113"/>
          <a:ext cx="8675688" cy="5068887"/>
        </p:xfrm>
        <a:graphic>
          <a:graphicData uri="http://schemas.openxmlformats.org/drawingml/2006/table">
            <a:tbl>
              <a:tblPr/>
              <a:tblGrid>
                <a:gridCol w="5105400"/>
                <a:gridCol w="3570288"/>
              </a:tblGrid>
              <a:tr h="6731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 b="1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Vince’s activities</a:t>
                      </a:r>
                      <a:endParaRPr lang="zh-CN" altLang="en-US" sz="3600" b="1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 b="1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Days </a:t>
                      </a:r>
                      <a:endParaRPr lang="zh-CN" altLang="en-US" sz="3600" b="1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13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 b="1"/>
                        <a:t>____Play soccer</a:t>
                      </a:r>
                      <a:endParaRPr lang="zh-CN" altLang="en-US" sz="3600" b="1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 b="1"/>
                        <a:t> </a:t>
                      </a:r>
                      <a:r>
                        <a:rPr lang="en-US" altLang="zh-CN" sz="3600" b="1"/>
                        <a:t>a. today</a:t>
                      </a:r>
                      <a:endParaRPr lang="en-US" altLang="zh-CN" sz="3600" b="1"/>
                    </a:p>
                    <a:p>
                      <a:pPr marL="0" lvl="0" indent="0">
                        <a:buNone/>
                      </a:pPr>
                      <a:r>
                        <a:rPr lang="en-US" altLang="zh-CN" sz="3600" b="1"/>
                        <a:t> b. tomorrow</a:t>
                      </a:r>
                      <a:endParaRPr lang="en-US" altLang="zh-CN" sz="3600" b="1"/>
                    </a:p>
                    <a:p>
                      <a:pPr marL="0" lvl="0" indent="0">
                        <a:buNone/>
                      </a:pPr>
                      <a:r>
                        <a:rPr lang="en-US" altLang="zh-CN" sz="3600" b="1"/>
                        <a:t> c. the day after </a:t>
                      </a:r>
                      <a:endParaRPr lang="en-US" altLang="zh-CN" sz="3600" b="1"/>
                    </a:p>
                    <a:p>
                      <a:pPr marL="0" lvl="0" indent="0">
                        <a:buNone/>
                      </a:pPr>
                      <a:r>
                        <a:rPr lang="en-US" altLang="zh-CN" sz="3600" b="1"/>
                        <a:t>    tomorrow</a:t>
                      </a:r>
                      <a:endParaRPr lang="zh-CN" altLang="en-US" sz="3600" b="1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 b="1"/>
                        <a:t>____Go to the doctor</a:t>
                      </a:r>
                      <a:endParaRPr lang="zh-CN" altLang="en-US" sz="3600" b="1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6731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 b="1"/>
                        <a:t>____Study for a test</a:t>
                      </a:r>
                      <a:endParaRPr lang="zh-CN" altLang="en-US" sz="3600" b="1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1189037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 b="1"/>
                        <a:t>____ Have a piano lesson</a:t>
                      </a:r>
                      <a:endParaRPr lang="zh-CN" altLang="en-US" sz="3600" b="1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1189038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 b="1"/>
                        <a:t>____ Babysit his sister </a:t>
                      </a:r>
                      <a:endParaRPr lang="zh-CN" altLang="en-US" sz="3600" b="1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335" name="Text Box 49"/>
          <p:cNvSpPr txBox="1"/>
          <p:nvPr/>
        </p:nvSpPr>
        <p:spPr>
          <a:xfrm>
            <a:off x="406400" y="2411413"/>
            <a:ext cx="485775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4000" b="1">
                <a:solidFill>
                  <a:srgbClr val="FF3300"/>
                </a:solidFill>
                <a:latin typeface="Comic Sans MS" panose="030F0702030302020204" pitchFamily="2" charset="0"/>
              </a:rPr>
              <a:t>b</a:t>
            </a:r>
            <a:endParaRPr lang="en-US" altLang="zh-CN" sz="4000" b="1">
              <a:solidFill>
                <a:srgbClr val="FF3300"/>
              </a:solidFill>
              <a:latin typeface="Comic Sans MS" panose="030F0702030302020204" pitchFamily="2" charset="0"/>
            </a:endParaRPr>
          </a:p>
        </p:txBody>
      </p:sp>
      <p:sp>
        <p:nvSpPr>
          <p:cNvPr id="13336" name="Text Box 54"/>
          <p:cNvSpPr txBox="1"/>
          <p:nvPr/>
        </p:nvSpPr>
        <p:spPr>
          <a:xfrm>
            <a:off x="444500" y="3084513"/>
            <a:ext cx="466725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4000" b="1">
                <a:solidFill>
                  <a:srgbClr val="FF3300"/>
                </a:solidFill>
                <a:latin typeface="Comic Sans MS" panose="030F0702030302020204" pitchFamily="2" charset="0"/>
              </a:rPr>
              <a:t>a</a:t>
            </a:r>
            <a:endParaRPr lang="en-US" altLang="zh-CN" sz="4000" b="1">
              <a:solidFill>
                <a:srgbClr val="FF3300"/>
              </a:solidFill>
              <a:latin typeface="Comic Sans MS" panose="030F0702030302020204" pitchFamily="2" charset="0"/>
            </a:endParaRPr>
          </a:p>
        </p:txBody>
      </p:sp>
      <p:sp>
        <p:nvSpPr>
          <p:cNvPr id="13337" name="Text Box 55"/>
          <p:cNvSpPr txBox="1"/>
          <p:nvPr/>
        </p:nvSpPr>
        <p:spPr>
          <a:xfrm>
            <a:off x="444500" y="3679825"/>
            <a:ext cx="466725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4000" b="1">
                <a:solidFill>
                  <a:srgbClr val="FF3300"/>
                </a:solidFill>
                <a:latin typeface="Comic Sans MS" panose="030F0702030302020204" pitchFamily="2" charset="0"/>
              </a:rPr>
              <a:t>a</a:t>
            </a:r>
            <a:endParaRPr lang="en-US" altLang="zh-CN" sz="4000" b="1">
              <a:solidFill>
                <a:srgbClr val="FF3300"/>
              </a:solidFill>
              <a:latin typeface="Comic Sans MS" panose="030F0702030302020204" pitchFamily="2" charset="0"/>
            </a:endParaRPr>
          </a:p>
        </p:txBody>
      </p:sp>
      <p:sp>
        <p:nvSpPr>
          <p:cNvPr id="13338" name="Text Box 56"/>
          <p:cNvSpPr txBox="1"/>
          <p:nvPr/>
        </p:nvSpPr>
        <p:spPr>
          <a:xfrm>
            <a:off x="496888" y="4471988"/>
            <a:ext cx="485775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4000" b="1">
                <a:solidFill>
                  <a:srgbClr val="FF3300"/>
                </a:solidFill>
                <a:latin typeface="Comic Sans MS" panose="030F0702030302020204" pitchFamily="2" charset="0"/>
              </a:rPr>
              <a:t>b</a:t>
            </a:r>
            <a:endParaRPr lang="en-US" altLang="zh-CN" sz="4000" b="1">
              <a:solidFill>
                <a:srgbClr val="FF3300"/>
              </a:solidFill>
              <a:latin typeface="Comic Sans MS" panose="030F0702030302020204" pitchFamily="2" charset="0"/>
            </a:endParaRPr>
          </a:p>
        </p:txBody>
      </p:sp>
      <p:sp>
        <p:nvSpPr>
          <p:cNvPr id="13339" name="Text Box 57"/>
          <p:cNvSpPr txBox="1"/>
          <p:nvPr/>
        </p:nvSpPr>
        <p:spPr>
          <a:xfrm>
            <a:off x="468313" y="5595938"/>
            <a:ext cx="444500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4000" b="1">
                <a:solidFill>
                  <a:srgbClr val="FF3300"/>
                </a:solidFill>
                <a:latin typeface="Comic Sans MS" panose="030F0702030302020204" pitchFamily="2" charset="0"/>
              </a:rPr>
              <a:t>c</a:t>
            </a:r>
            <a:endParaRPr lang="en-US" altLang="zh-CN" sz="4000" b="1">
              <a:solidFill>
                <a:srgbClr val="FF3300"/>
              </a:solidFill>
              <a:latin typeface="Comic Sans MS" panose="030F0702030302020204" pitchFamily="2" charset="0"/>
            </a:endParaRPr>
          </a:p>
        </p:txBody>
      </p:sp>
      <p:sp>
        <p:nvSpPr>
          <p:cNvPr id="13340" name="灯片编号占位符 29"/>
          <p:cNvSpPr txBox="1">
            <a:spLocks noGrp="1"/>
          </p:cNvSpPr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r"/>
            <a:fld id="{9A0DB2DC-4C9A-4742-B13C-FB6460FD3503}" type="slidenum">
              <a:rPr lang="zh-CN" altLang="en-US" sz="1400">
                <a:latin typeface="Times New Roman" panose="02020603050405020304" pitchFamily="2" charset="0"/>
              </a:rPr>
            </a:fld>
            <a:endParaRPr lang="zh-CN" altLang="en-US" sz="1400"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6" grpId="0"/>
      <p:bldP spid="13337" grpId="0"/>
      <p:bldP spid="13338" grpId="0"/>
      <p:bldP spid="133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338" name="Picture 2" descr="FR_06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39" name="Text Box 19"/>
          <p:cNvSpPr txBox="1"/>
          <p:nvPr/>
        </p:nvSpPr>
        <p:spPr>
          <a:xfrm>
            <a:off x="685800" y="1447800"/>
            <a:ext cx="7508875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solidFill>
                  <a:srgbClr val="2626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omic Sans MS" panose="030F0702030302020204" pitchFamily="2" charset="0"/>
              </a:rPr>
              <a:t>A: Hi, Vince, can you …with me?</a:t>
            </a:r>
            <a:endParaRPr lang="en-US" altLang="zh-CN" sz="3600" b="1">
              <a:solidFill>
                <a:srgbClr val="262699"/>
              </a:solidFill>
              <a:effectLst>
                <a:outerShdw blurRad="38100" dist="38100" dir="2700000">
                  <a:srgbClr val="C0C0C0"/>
                </a:outerShdw>
              </a:effectLst>
              <a:latin typeface="Comic Sans MS" panose="030F0702030302020204" pitchFamily="2" charset="0"/>
            </a:endParaRPr>
          </a:p>
        </p:txBody>
      </p:sp>
      <p:sp>
        <p:nvSpPr>
          <p:cNvPr id="14340" name="Text Box 20"/>
          <p:cNvSpPr txBox="1"/>
          <p:nvPr/>
        </p:nvSpPr>
        <p:spPr>
          <a:xfrm>
            <a:off x="704850" y="4457700"/>
            <a:ext cx="7251700" cy="11906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solidFill>
                  <a:srgbClr val="2626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omic Sans MS" panose="030F0702030302020204" pitchFamily="2" charset="0"/>
              </a:rPr>
              <a:t>B: Sorry, I can’t. I </a:t>
            </a:r>
            <a:r>
              <a:rPr lang="en-US" altLang="zh-CN" sz="3600" b="1">
                <a:solidFill>
                  <a:srgbClr val="D60093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omic Sans MS" panose="030F0702030302020204" pitchFamily="2" charset="0"/>
              </a:rPr>
              <a:t>have to…</a:t>
            </a:r>
            <a:endParaRPr lang="en-US" altLang="zh-CN" sz="3600" b="1">
              <a:solidFill>
                <a:srgbClr val="D60093"/>
              </a:solidFill>
              <a:effectLst>
                <a:outerShdw blurRad="38100" dist="38100" dir="2700000">
                  <a:srgbClr val="C0C0C0"/>
                </a:outerShdw>
              </a:effectLst>
              <a:latin typeface="Comic Sans MS" panose="030F0702030302020204" pitchFamily="2" charset="0"/>
            </a:endParaRPr>
          </a:p>
          <a:p>
            <a:r>
              <a:rPr lang="en-US" altLang="zh-CN" sz="3600" b="1">
                <a:solidFill>
                  <a:srgbClr val="2626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omic Sans MS" panose="030F0702030302020204" pitchFamily="2" charset="0"/>
              </a:rPr>
              <a:t>                    /I’</a:t>
            </a:r>
            <a:r>
              <a:rPr lang="en-US" altLang="zh-CN" sz="3600" b="1">
                <a:solidFill>
                  <a:srgbClr val="D60093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omic Sans MS" panose="030F0702030302020204" pitchFamily="2" charset="0"/>
              </a:rPr>
              <a:t>m</a:t>
            </a:r>
            <a:r>
              <a:rPr lang="en-US" altLang="zh-CN" sz="3600" b="1">
                <a:solidFill>
                  <a:srgbClr val="2626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omic Sans MS" panose="030F0702030302020204" pitchFamily="2" charset="0"/>
              </a:rPr>
              <a:t> </a:t>
            </a:r>
            <a:r>
              <a:rPr lang="en-US" altLang="zh-CN" sz="3600" b="1">
                <a:solidFill>
                  <a:srgbClr val="D60093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omic Sans MS" panose="030F0702030302020204" pitchFamily="2" charset="0"/>
              </a:rPr>
              <a:t>(doing)….</a:t>
            </a:r>
            <a:endParaRPr lang="en-US" altLang="zh-CN" sz="3600" b="1">
              <a:solidFill>
                <a:srgbClr val="D60093"/>
              </a:solidFill>
              <a:effectLst>
                <a:outerShdw blurRad="38100" dist="38100" dir="2700000">
                  <a:srgbClr val="C0C0C0"/>
                </a:outerShdw>
              </a:effectLst>
              <a:latin typeface="Comic Sans MS" panose="030F0702030302020204" pitchFamily="2" charset="0"/>
            </a:endParaRPr>
          </a:p>
        </p:txBody>
      </p:sp>
      <p:sp>
        <p:nvSpPr>
          <p:cNvPr id="14341" name="Text Box 21"/>
          <p:cNvSpPr txBox="1"/>
          <p:nvPr/>
        </p:nvSpPr>
        <p:spPr>
          <a:xfrm>
            <a:off x="704850" y="2441575"/>
            <a:ext cx="345440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solidFill>
                  <a:srgbClr val="2626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omic Sans MS" panose="030F0702030302020204" pitchFamily="2" charset="0"/>
              </a:rPr>
              <a:t>B: When is it?</a:t>
            </a:r>
            <a:endParaRPr lang="en-US" altLang="zh-CN" sz="3600" b="1">
              <a:solidFill>
                <a:srgbClr val="262699"/>
              </a:solidFill>
              <a:effectLst>
                <a:outerShdw blurRad="38100" dist="38100" dir="2700000">
                  <a:srgbClr val="C0C0C0"/>
                </a:outerShdw>
              </a:effectLst>
              <a:latin typeface="Comic Sans MS" panose="030F0702030302020204" pitchFamily="2" charset="0"/>
            </a:endParaRPr>
          </a:p>
        </p:txBody>
      </p:sp>
      <p:sp>
        <p:nvSpPr>
          <p:cNvPr id="14342" name="Text Box 22"/>
          <p:cNvSpPr txBox="1"/>
          <p:nvPr/>
        </p:nvSpPr>
        <p:spPr>
          <a:xfrm>
            <a:off x="704850" y="3449638"/>
            <a:ext cx="40195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>
                <a:solidFill>
                  <a:srgbClr val="2626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omic Sans MS" panose="030F0702030302020204" pitchFamily="2" charset="0"/>
              </a:rPr>
              <a:t>A: It’s...   </a:t>
            </a:r>
            <a:endParaRPr lang="en-US" altLang="zh-CN" sz="3600" b="1">
              <a:solidFill>
                <a:srgbClr val="262699"/>
              </a:solidFill>
              <a:effectLst>
                <a:outerShdw blurRad="38100" dist="38100" dir="2700000">
                  <a:srgbClr val="C0C0C0"/>
                </a:outerShdw>
              </a:effectLst>
              <a:latin typeface="Comic Sans MS" panose="030F0702030302020204" pitchFamily="2" charset="0"/>
            </a:endParaRPr>
          </a:p>
        </p:txBody>
      </p:sp>
      <p:sp>
        <p:nvSpPr>
          <p:cNvPr id="14343" name="文本框 14342"/>
          <p:cNvSpPr txBox="1"/>
          <p:nvPr/>
        </p:nvSpPr>
        <p:spPr>
          <a:xfrm>
            <a:off x="838200" y="762000"/>
            <a:ext cx="29718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>
                <a:latin typeface="Arial" panose="020B0604020202020204" pitchFamily="34" charset="0"/>
              </a:rPr>
              <a:t>Pairwork </a:t>
            </a:r>
            <a:endParaRPr lang="en-US" altLang="zh-CN" sz="40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5362" name="内容占位符 15361"/>
          <p:cNvGraphicFramePr/>
          <p:nvPr>
            <p:ph idx="1"/>
          </p:nvPr>
        </p:nvGraphicFramePr>
        <p:xfrm>
          <a:off x="457200" y="1676400"/>
          <a:ext cx="8077200" cy="4505325"/>
        </p:xfrm>
        <a:graphic>
          <a:graphicData uri="http://schemas.openxmlformats.org/drawingml/2006/table">
            <a:tbl>
              <a:tblPr/>
              <a:tblGrid>
                <a:gridCol w="3617913"/>
                <a:gridCol w="4459287"/>
              </a:tblGrid>
              <a:tr h="1290638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rgbClr val="3333CC"/>
                          </a:solidFill>
                          <a:latin typeface="Arial Black" panose="020B0A04020102020204" pitchFamily="2" charset="0"/>
                        </a:rPr>
                        <a:t>today</a:t>
                      </a:r>
                      <a:endParaRPr lang="zh-CN" altLang="en-US" sz="3600">
                        <a:solidFill>
                          <a:srgbClr val="3333CC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latin typeface="Arial Black" panose="020B0A04020102020204" pitchFamily="2" charset="0"/>
                        </a:rPr>
                        <a:t> </a:t>
                      </a:r>
                      <a:endParaRPr lang="zh-CN" altLang="en-US" sz="3600"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4962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rgbClr val="D60093"/>
                          </a:solidFill>
                          <a:latin typeface="Arial Black" panose="020B0A04020102020204" pitchFamily="2" charset="0"/>
                        </a:rPr>
                        <a:t>tomorrow</a:t>
                      </a:r>
                      <a:endParaRPr lang="zh-CN" altLang="en-US" sz="3600">
                        <a:solidFill>
                          <a:srgbClr val="D60093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 b="1">
                          <a:latin typeface="Arial Narrow" panose="020B0606020202030204" pitchFamily="2" charset="0"/>
                        </a:rPr>
                        <a:t> </a:t>
                      </a:r>
                      <a:endParaRPr lang="zh-CN" altLang="en-US" sz="36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972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 </a:t>
                      </a:r>
                      <a:r>
                        <a:rPr lang="en-US" altLang="zh-CN" sz="3600">
                          <a:solidFill>
                            <a:srgbClr val="33CC33"/>
                          </a:solidFill>
                          <a:latin typeface="Arial Black" panose="020B0A04020102020204" pitchFamily="2" charset="0"/>
                        </a:rPr>
                        <a:t>the day after tomorrow</a:t>
                      </a:r>
                      <a:endParaRPr lang="zh-CN" altLang="en-US" sz="3600">
                        <a:solidFill>
                          <a:srgbClr val="33CC33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 b="1">
                          <a:latin typeface="Arial Narrow" panose="020B0606020202030204" pitchFamily="2" charset="0"/>
                        </a:rPr>
                        <a:t> </a:t>
                      </a:r>
                      <a:endParaRPr lang="zh-CN" altLang="en-US" sz="36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76" name="Text Box 64"/>
          <p:cNvSpPr txBox="1"/>
          <p:nvPr/>
        </p:nvSpPr>
        <p:spPr>
          <a:xfrm>
            <a:off x="2133600" y="685800"/>
            <a:ext cx="4808538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4000">
                <a:solidFill>
                  <a:schemeClr val="accent2"/>
                </a:solidFill>
                <a:latin typeface="Arial Black" panose="020B0A04020102020204" pitchFamily="2" charset="0"/>
              </a:rPr>
              <a:t>Vince’s calendar</a:t>
            </a:r>
            <a:endParaRPr lang="en-US" altLang="zh-CN" sz="4000">
              <a:solidFill>
                <a:schemeClr val="accent2"/>
              </a:solidFill>
              <a:latin typeface="Arial Black" panose="020B0A04020102020204" pitchFamily="2" charset="0"/>
            </a:endParaRPr>
          </a:p>
        </p:txBody>
      </p:sp>
      <p:sp>
        <p:nvSpPr>
          <p:cNvPr id="15377" name="文本框 15376"/>
          <p:cNvSpPr txBox="1"/>
          <p:nvPr/>
        </p:nvSpPr>
        <p:spPr>
          <a:xfrm>
            <a:off x="4419600" y="1752600"/>
            <a:ext cx="4267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3333CC"/>
                </a:solidFill>
                <a:latin typeface="Arial" panose="020B0604020202020204" pitchFamily="34" charset="0"/>
              </a:rPr>
              <a:t> go to the doctor</a:t>
            </a:r>
            <a:endParaRPr lang="en-US" altLang="zh-CN" sz="3600" b="1">
              <a:solidFill>
                <a:srgbClr val="3333CC"/>
              </a:solidFill>
              <a:latin typeface="Arial" panose="020B0604020202020204" pitchFamily="34" charset="0"/>
            </a:endParaRPr>
          </a:p>
        </p:txBody>
      </p:sp>
      <p:sp>
        <p:nvSpPr>
          <p:cNvPr id="15378" name="文本框 15377"/>
          <p:cNvSpPr txBox="1"/>
          <p:nvPr/>
        </p:nvSpPr>
        <p:spPr>
          <a:xfrm>
            <a:off x="4495800" y="2362200"/>
            <a:ext cx="3886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3333CC"/>
                </a:solidFill>
                <a:latin typeface="Arial" panose="020B0604020202020204" pitchFamily="34" charset="0"/>
              </a:rPr>
              <a:t> study for a test</a:t>
            </a:r>
            <a:endParaRPr lang="en-US" altLang="zh-CN" sz="3600" b="1">
              <a:solidFill>
                <a:srgbClr val="3333CC"/>
              </a:solidFill>
              <a:latin typeface="Arial" panose="020B0604020202020204" pitchFamily="34" charset="0"/>
            </a:endParaRPr>
          </a:p>
        </p:txBody>
      </p:sp>
      <p:sp>
        <p:nvSpPr>
          <p:cNvPr id="15379" name="文本框 15378"/>
          <p:cNvSpPr txBox="1"/>
          <p:nvPr/>
        </p:nvSpPr>
        <p:spPr>
          <a:xfrm>
            <a:off x="4191000" y="3200400"/>
            <a:ext cx="3429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D60093"/>
                </a:solidFill>
                <a:latin typeface="Arial" panose="020B0604020202020204" pitchFamily="34" charset="0"/>
              </a:rPr>
              <a:t> play soccer</a:t>
            </a:r>
            <a:endParaRPr lang="en-US" altLang="zh-CN" sz="3600" b="1">
              <a:solidFill>
                <a:srgbClr val="D60093"/>
              </a:solidFill>
              <a:latin typeface="Arial" panose="020B0604020202020204" pitchFamily="34" charset="0"/>
            </a:endParaRPr>
          </a:p>
        </p:txBody>
      </p:sp>
      <p:sp>
        <p:nvSpPr>
          <p:cNvPr id="15380" name="文本框 15379"/>
          <p:cNvSpPr txBox="1"/>
          <p:nvPr/>
        </p:nvSpPr>
        <p:spPr>
          <a:xfrm>
            <a:off x="3962400" y="3886200"/>
            <a:ext cx="4953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D60093"/>
                </a:solidFill>
                <a:latin typeface="Arial" panose="020B0604020202020204" pitchFamily="34" charset="0"/>
              </a:rPr>
              <a:t> have a piano lesson</a:t>
            </a:r>
            <a:endParaRPr lang="en-US" altLang="zh-CN" sz="3600" b="1">
              <a:solidFill>
                <a:srgbClr val="D60093"/>
              </a:solidFill>
              <a:latin typeface="Arial" panose="020B0604020202020204" pitchFamily="34" charset="0"/>
            </a:endParaRPr>
          </a:p>
        </p:txBody>
      </p:sp>
      <p:sp>
        <p:nvSpPr>
          <p:cNvPr id="15381" name="文本框 15380"/>
          <p:cNvSpPr txBox="1"/>
          <p:nvPr/>
        </p:nvSpPr>
        <p:spPr>
          <a:xfrm>
            <a:off x="4191000" y="5029200"/>
            <a:ext cx="4343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33CC33"/>
                </a:solidFill>
                <a:latin typeface="Arial" panose="020B0604020202020204" pitchFamily="34" charset="0"/>
              </a:rPr>
              <a:t> babysit his sister</a:t>
            </a:r>
            <a:endParaRPr lang="en-US" altLang="zh-CN" sz="3600" b="1">
              <a:solidFill>
                <a:srgbClr val="33CC33"/>
              </a:solidFill>
              <a:latin typeface="Arial" panose="020B0604020202020204" pitchFamily="34" charset="0"/>
            </a:endParaRPr>
          </a:p>
        </p:txBody>
      </p:sp>
      <p:sp>
        <p:nvSpPr>
          <p:cNvPr id="15382" name="文本框 15381"/>
          <p:cNvSpPr txBox="1"/>
          <p:nvPr/>
        </p:nvSpPr>
        <p:spPr>
          <a:xfrm>
            <a:off x="152400" y="152400"/>
            <a:ext cx="2895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3333CC"/>
                </a:solidFill>
                <a:latin typeface="Arial" panose="020B0604020202020204" pitchFamily="34" charset="0"/>
              </a:rPr>
              <a:t>Retell </a:t>
            </a:r>
            <a:endParaRPr lang="en-US" altLang="zh-CN" sz="3600" b="1">
              <a:solidFill>
                <a:srgbClr val="3333CC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7" grpId="0"/>
      <p:bldP spid="15378" grpId="0"/>
      <p:bldP spid="15379" grpId="0"/>
      <p:bldP spid="15380" grpId="0"/>
      <p:bldP spid="1538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文本框 16385"/>
          <p:cNvSpPr txBox="1"/>
          <p:nvPr/>
        </p:nvSpPr>
        <p:spPr>
          <a:xfrm>
            <a:off x="304800" y="1219200"/>
            <a:ext cx="8686800" cy="33877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latin typeface="Arial" panose="020B0604020202020204" pitchFamily="34" charset="0"/>
              </a:rPr>
              <a:t>  Vince ______play tennis with Andy. He _______ go to the doctor and study for a test today. ________, he ___________ soccer. After that, he has a piano________. And he is ________ to babysit his sister _____________.</a:t>
            </a:r>
            <a:endParaRPr lang="en-US" altLang="zh-CN" sz="3600" b="1">
              <a:latin typeface="Arial" panose="020B0604020202020204" pitchFamily="34" charset="0"/>
            </a:endParaRPr>
          </a:p>
        </p:txBody>
      </p:sp>
      <p:sp>
        <p:nvSpPr>
          <p:cNvPr id="16387" name="矩形 16386"/>
          <p:cNvSpPr/>
          <p:nvPr/>
        </p:nvSpPr>
        <p:spPr>
          <a:xfrm>
            <a:off x="2209800" y="1219200"/>
            <a:ext cx="113030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FF5050"/>
                </a:solidFill>
                <a:latin typeface="Arial" panose="020B0604020202020204" pitchFamily="34" charset="0"/>
              </a:rPr>
              <a:t>can’t</a:t>
            </a:r>
            <a:endParaRPr lang="en-US" altLang="zh-CN" sz="3200" b="1">
              <a:solidFill>
                <a:srgbClr val="FF5050"/>
              </a:solidFill>
              <a:latin typeface="Arial" panose="020B0604020202020204" pitchFamily="34" charset="0"/>
            </a:endParaRPr>
          </a:p>
        </p:txBody>
      </p:sp>
      <p:sp>
        <p:nvSpPr>
          <p:cNvPr id="16388" name="矩形 16387"/>
          <p:cNvSpPr/>
          <p:nvPr/>
        </p:nvSpPr>
        <p:spPr>
          <a:xfrm>
            <a:off x="1295400" y="1725613"/>
            <a:ext cx="13779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FF5050"/>
                </a:solidFill>
                <a:latin typeface="Arial" panose="020B0604020202020204" pitchFamily="34" charset="0"/>
              </a:rPr>
              <a:t>has to</a:t>
            </a:r>
            <a:endParaRPr lang="en-US" altLang="zh-CN" sz="3200" b="1">
              <a:solidFill>
                <a:srgbClr val="FF5050"/>
              </a:solidFill>
              <a:latin typeface="Arial" panose="020B0604020202020204" pitchFamily="34" charset="0"/>
            </a:endParaRPr>
          </a:p>
        </p:txBody>
      </p:sp>
      <p:sp>
        <p:nvSpPr>
          <p:cNvPr id="16389" name="矩形 16388"/>
          <p:cNvSpPr/>
          <p:nvPr/>
        </p:nvSpPr>
        <p:spPr>
          <a:xfrm>
            <a:off x="3886200" y="2286000"/>
            <a:ext cx="2170113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FF5050"/>
                </a:solidFill>
                <a:latin typeface="Arial" panose="020B0604020202020204" pitchFamily="34" charset="0"/>
              </a:rPr>
              <a:t>Tomorrow</a:t>
            </a:r>
            <a:endParaRPr lang="en-US" altLang="zh-CN" sz="3200" b="1">
              <a:solidFill>
                <a:srgbClr val="FF5050"/>
              </a:solidFill>
              <a:latin typeface="Arial" panose="020B0604020202020204" pitchFamily="34" charset="0"/>
            </a:endParaRPr>
          </a:p>
        </p:txBody>
      </p:sp>
      <p:sp>
        <p:nvSpPr>
          <p:cNvPr id="16390" name="矩形 16389"/>
          <p:cNvSpPr/>
          <p:nvPr/>
        </p:nvSpPr>
        <p:spPr>
          <a:xfrm>
            <a:off x="762000" y="2792413"/>
            <a:ext cx="2054225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FF5050"/>
                </a:solidFill>
                <a:latin typeface="Arial" panose="020B0604020202020204" pitchFamily="34" charset="0"/>
              </a:rPr>
              <a:t>is playing</a:t>
            </a:r>
            <a:endParaRPr lang="en-US" altLang="zh-CN" sz="3200" b="1">
              <a:solidFill>
                <a:srgbClr val="FF5050"/>
              </a:solidFill>
              <a:latin typeface="Arial" panose="020B0604020202020204" pitchFamily="34" charset="0"/>
            </a:endParaRPr>
          </a:p>
        </p:txBody>
      </p:sp>
      <p:sp>
        <p:nvSpPr>
          <p:cNvPr id="16391" name="矩形 16390"/>
          <p:cNvSpPr/>
          <p:nvPr/>
        </p:nvSpPr>
        <p:spPr>
          <a:xfrm>
            <a:off x="2286000" y="3402013"/>
            <a:ext cx="15811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latin typeface="Arial" panose="020B0604020202020204" pitchFamily="34" charset="0"/>
              </a:rPr>
              <a:t> </a:t>
            </a:r>
            <a:r>
              <a:rPr lang="en-US" altLang="zh-CN" sz="3200" b="1">
                <a:solidFill>
                  <a:srgbClr val="FF5050"/>
                </a:solidFill>
                <a:latin typeface="Arial" panose="020B0604020202020204" pitchFamily="34" charset="0"/>
              </a:rPr>
              <a:t>lesson</a:t>
            </a:r>
            <a:endParaRPr lang="en-US" altLang="zh-CN" sz="3200" b="1">
              <a:solidFill>
                <a:srgbClr val="FF5050"/>
              </a:solidFill>
              <a:latin typeface="Arial" panose="020B0604020202020204" pitchFamily="34" charset="0"/>
            </a:endParaRPr>
          </a:p>
        </p:txBody>
      </p:sp>
      <p:sp>
        <p:nvSpPr>
          <p:cNvPr id="16392" name="矩形 16391"/>
          <p:cNvSpPr/>
          <p:nvPr/>
        </p:nvSpPr>
        <p:spPr>
          <a:xfrm>
            <a:off x="6858000" y="3429000"/>
            <a:ext cx="1287463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FF5050"/>
                </a:solidFill>
                <a:latin typeface="Arial" panose="020B0604020202020204" pitchFamily="34" charset="0"/>
              </a:rPr>
              <a:t>going</a:t>
            </a:r>
            <a:endParaRPr lang="en-US" altLang="zh-CN" sz="3200" b="1">
              <a:solidFill>
                <a:srgbClr val="FF5050"/>
              </a:solidFill>
              <a:latin typeface="Arial" panose="020B0604020202020204" pitchFamily="34" charset="0"/>
            </a:endParaRPr>
          </a:p>
        </p:txBody>
      </p:sp>
      <p:sp>
        <p:nvSpPr>
          <p:cNvPr id="16393" name="矩形 16392"/>
          <p:cNvSpPr/>
          <p:nvPr/>
        </p:nvSpPr>
        <p:spPr>
          <a:xfrm>
            <a:off x="4562475" y="3962400"/>
            <a:ext cx="458152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FF5050"/>
                </a:solidFill>
                <a:latin typeface="Arial" panose="020B0604020202020204" pitchFamily="34" charset="0"/>
              </a:rPr>
              <a:t>the day after tomorrow</a:t>
            </a:r>
            <a:endParaRPr lang="en-US" altLang="zh-CN" sz="3200" b="1">
              <a:solidFill>
                <a:srgbClr val="FF5050"/>
              </a:solidFill>
              <a:latin typeface="Arial" panose="020B0604020202020204" pitchFamily="34" charset="0"/>
            </a:endParaRPr>
          </a:p>
        </p:txBody>
      </p:sp>
      <p:sp>
        <p:nvSpPr>
          <p:cNvPr id="16394" name="文本框 16393"/>
          <p:cNvSpPr txBox="1"/>
          <p:nvPr/>
        </p:nvSpPr>
        <p:spPr>
          <a:xfrm>
            <a:off x="304800" y="4648200"/>
            <a:ext cx="7162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latin typeface="Arial" panose="020B0604020202020204" pitchFamily="34" charset="0"/>
              </a:rPr>
              <a:t>He is really ______ this week.</a:t>
            </a:r>
            <a:endParaRPr lang="en-US" altLang="zh-CN" sz="3600" b="1">
              <a:latin typeface="Arial" panose="020B0604020202020204" pitchFamily="34" charset="0"/>
            </a:endParaRPr>
          </a:p>
        </p:txBody>
      </p:sp>
      <p:sp>
        <p:nvSpPr>
          <p:cNvPr id="16395" name="矩形 16394"/>
          <p:cNvSpPr/>
          <p:nvPr/>
        </p:nvSpPr>
        <p:spPr>
          <a:xfrm>
            <a:off x="3048000" y="4648200"/>
            <a:ext cx="1600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solidFill>
                  <a:srgbClr val="FF5050"/>
                </a:solidFill>
                <a:latin typeface="Arial" panose="020B0604020202020204" pitchFamily="34" charset="0"/>
              </a:rPr>
              <a:t>busy</a:t>
            </a:r>
            <a:endParaRPr lang="en-US" altLang="zh-CN" sz="3200" b="1">
              <a:solidFill>
                <a:srgbClr val="FF505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8" grpId="0"/>
      <p:bldP spid="16389" grpId="0"/>
      <p:bldP spid="16390" grpId="0"/>
      <p:bldP spid="16391" grpId="0"/>
      <p:bldP spid="16392" grpId="0"/>
      <p:bldP spid="16393" grpId="0"/>
      <p:bldP spid="1639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7410" name="内容占位符 17409"/>
          <p:cNvGraphicFramePr/>
          <p:nvPr>
            <p:ph idx="1"/>
          </p:nvPr>
        </p:nvGraphicFramePr>
        <p:xfrm>
          <a:off x="0" y="561975"/>
          <a:ext cx="6913563" cy="6296025"/>
        </p:xfrm>
        <a:graphic>
          <a:graphicData uri="http://schemas.openxmlformats.org/drawingml/2006/table">
            <a:tbl>
              <a:tblPr/>
              <a:tblGrid>
                <a:gridCol w="3097213"/>
                <a:gridCol w="3816350"/>
              </a:tblGrid>
              <a:tr h="78422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Sunday </a:t>
                      </a:r>
                      <a:endParaRPr lang="zh-CN" altLang="en-US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latin typeface="Arial Black" panose="020B0A04020102020204" pitchFamily="2" charset="0"/>
                        </a:rPr>
                        <a:t> </a:t>
                      </a:r>
                      <a:endParaRPr lang="zh-CN" altLang="en-US" sz="3600"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Monday</a:t>
                      </a:r>
                      <a:endParaRPr lang="zh-CN" altLang="en-US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 b="1">
                          <a:latin typeface="Arial Narrow" panose="020B0606020202030204" pitchFamily="2" charset="0"/>
                        </a:rPr>
                        <a:t> </a:t>
                      </a:r>
                      <a:r>
                        <a:rPr lang="en-US" altLang="zh-CN" sz="3600" b="1">
                          <a:latin typeface="Arial Narrow" panose="020B0606020202030204" pitchFamily="2" charset="0"/>
                        </a:rPr>
                        <a:t>visit my friend</a:t>
                      </a:r>
                      <a:endParaRPr lang="zh-CN" altLang="en-US" sz="36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Tuesday</a:t>
                      </a:r>
                      <a:endParaRPr lang="zh-CN" altLang="en-US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 b="1">
                          <a:latin typeface="Arial Narrow" panose="020B0606020202030204" pitchFamily="2" charset="0"/>
                        </a:rPr>
                        <a:t> </a:t>
                      </a:r>
                      <a:r>
                        <a:rPr lang="en-US" altLang="zh-CN" sz="3600" b="1">
                          <a:latin typeface="Arial Narrow" panose="020B0606020202030204" pitchFamily="2" charset="0"/>
                        </a:rPr>
                        <a:t>go to the movies</a:t>
                      </a:r>
                      <a:endParaRPr lang="zh-CN" altLang="en-US" sz="36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Wednesday </a:t>
                      </a:r>
                      <a:endParaRPr lang="zh-CN" altLang="en-US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 b="1">
                          <a:latin typeface="Arial Narrow" panose="020B0606020202030204" pitchFamily="2" charset="0"/>
                        </a:rPr>
                        <a:t> </a:t>
                      </a:r>
                      <a:endParaRPr lang="zh-CN" altLang="en-US" sz="36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9037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Thursday</a:t>
                      </a:r>
                      <a:endParaRPr lang="zh-CN" altLang="en-US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 b="1">
                          <a:latin typeface="Arial Narrow" panose="020B0606020202030204" pitchFamily="2" charset="0"/>
                        </a:rPr>
                        <a:t> </a:t>
                      </a:r>
                      <a:r>
                        <a:rPr lang="en-US" altLang="zh-CN" sz="3600" b="1">
                          <a:latin typeface="Arial Narrow" panose="020B0606020202030204" pitchFamily="2" charset="0"/>
                        </a:rPr>
                        <a:t>have tennis </a:t>
                      </a:r>
                      <a:r>
                        <a:rPr lang="en-US" altLang="zh-CN" sz="3600" b="1">
                          <a:solidFill>
                            <a:srgbClr val="FF3300"/>
                          </a:solidFill>
                          <a:latin typeface="Arial Narrow" panose="020B0606020202030204" pitchFamily="2" charset="0"/>
                        </a:rPr>
                        <a:t>training</a:t>
                      </a:r>
                      <a:r>
                        <a:rPr lang="en-US" altLang="zh-CN" sz="3600" b="1">
                          <a:latin typeface="Arial Narrow" panose="020B0606020202030204" pitchFamily="2" charset="0"/>
                        </a:rPr>
                        <a:t> </a:t>
                      </a:r>
                      <a:endParaRPr lang="zh-CN" altLang="en-US" sz="36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Friday </a:t>
                      </a:r>
                      <a:endParaRPr lang="zh-CN" altLang="en-US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 b="1">
                          <a:latin typeface="Arial Narrow" panose="020B0606020202030204" pitchFamily="2" charset="0"/>
                        </a:rPr>
                        <a:t> go to the dentist</a:t>
                      </a:r>
                      <a:endParaRPr lang="zh-CN" altLang="en-US" sz="36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9037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Saturday </a:t>
                      </a:r>
                      <a:endParaRPr lang="zh-CN" altLang="en-US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 b="1">
                          <a:latin typeface="Arial Narrow" panose="020B0606020202030204" pitchFamily="2" charset="0"/>
                        </a:rPr>
                        <a:t> </a:t>
                      </a:r>
                      <a:r>
                        <a:rPr lang="en-US" altLang="zh-CN" sz="3600" b="1">
                          <a:latin typeface="Arial Narrow" panose="020B0606020202030204" pitchFamily="2" charset="0"/>
                        </a:rPr>
                        <a:t>have a </a:t>
                      </a:r>
                      <a:r>
                        <a:rPr lang="en-US" altLang="zh-CN" sz="3600" b="1">
                          <a:solidFill>
                            <a:srgbClr val="FF3300"/>
                          </a:solidFill>
                          <a:latin typeface="Arial Narrow" panose="020B0606020202030204" pitchFamily="2" charset="0"/>
                        </a:rPr>
                        <a:t>chemistry</a:t>
                      </a:r>
                      <a:r>
                        <a:rPr lang="en-US" altLang="zh-CN" sz="3600" b="1">
                          <a:latin typeface="Arial Narrow" panose="020B0606020202030204" pitchFamily="2" charset="0"/>
                        </a:rPr>
                        <a:t> class</a:t>
                      </a:r>
                      <a:endParaRPr lang="zh-CN" altLang="en-US" sz="36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7436" name="Group 60"/>
          <p:cNvGrpSpPr/>
          <p:nvPr/>
        </p:nvGrpSpPr>
        <p:grpSpPr>
          <a:xfrm>
            <a:off x="6215063" y="2060575"/>
            <a:ext cx="2928937" cy="2857500"/>
            <a:chOff x="0" y="0"/>
            <a:chExt cx="1845" cy="1800"/>
          </a:xfrm>
        </p:grpSpPr>
        <p:sp>
          <p:nvSpPr>
            <p:cNvPr id="17437" name="AutoShape 58"/>
            <p:cNvSpPr/>
            <p:nvPr/>
          </p:nvSpPr>
          <p:spPr>
            <a:xfrm>
              <a:off x="0" y="136"/>
              <a:ext cx="1769" cy="1179"/>
            </a:xfrm>
            <a:prstGeom prst="wedgeEllipseCallout">
              <a:avLst>
                <a:gd name="adj1" fmla="val -43750"/>
                <a:gd name="adj2" fmla="val 70000"/>
              </a:avLst>
            </a:pr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pPr algn="ctr"/>
              <a:endParaRPr sz="2400">
                <a:latin typeface="Times New Roman" panose="02020603050405020304" pitchFamily="2" charset="0"/>
              </a:endParaRPr>
            </a:p>
          </p:txBody>
        </p:sp>
        <p:pic>
          <p:nvPicPr>
            <p:cNvPr id="17438" name="Picture 59" descr="Tennis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5" y="0"/>
              <a:ext cx="1800" cy="1800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17439" name="Group 65"/>
          <p:cNvGrpSpPr/>
          <p:nvPr/>
        </p:nvGrpSpPr>
        <p:grpSpPr>
          <a:xfrm>
            <a:off x="6767513" y="3644900"/>
            <a:ext cx="2190750" cy="2376488"/>
            <a:chOff x="0" y="0"/>
            <a:chExt cx="1380" cy="1497"/>
          </a:xfrm>
        </p:grpSpPr>
        <p:sp>
          <p:nvSpPr>
            <p:cNvPr id="17440" name="AutoShape 62"/>
            <p:cNvSpPr/>
            <p:nvPr/>
          </p:nvSpPr>
          <p:spPr>
            <a:xfrm>
              <a:off x="114" y="862"/>
              <a:ext cx="1134" cy="635"/>
            </a:xfrm>
            <a:prstGeom prst="wedgeEllipseCallout">
              <a:avLst>
                <a:gd name="adj1" fmla="val -81042"/>
                <a:gd name="adj2" fmla="val 53620"/>
              </a:avLst>
            </a:pr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pPr algn="ctr"/>
              <a:endParaRPr sz="2400">
                <a:latin typeface="Times New Roman" panose="02020603050405020304" pitchFamily="2" charset="0"/>
              </a:endParaRPr>
            </a:p>
          </p:txBody>
        </p:sp>
        <p:pic>
          <p:nvPicPr>
            <p:cNvPr id="17441" name="Picture 61" descr="RM_0399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51FA1C"/>
                </a:clrFrom>
                <a:clrTo>
                  <a:srgbClr val="51FA1C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0" y="0"/>
              <a:ext cx="1380" cy="13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7442" name="Text Box 64"/>
          <p:cNvSpPr txBox="1"/>
          <p:nvPr/>
        </p:nvSpPr>
        <p:spPr>
          <a:xfrm>
            <a:off x="1600200" y="0"/>
            <a:ext cx="3567113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4000">
                <a:solidFill>
                  <a:schemeClr val="accent2"/>
                </a:solidFill>
                <a:latin typeface="Arial Black" panose="020B0A04020102020204" pitchFamily="2" charset="0"/>
              </a:rPr>
              <a:t>My calendar</a:t>
            </a:r>
            <a:endParaRPr lang="en-US" altLang="zh-CN" sz="4000">
              <a:solidFill>
                <a:schemeClr val="accent2"/>
              </a:solidFill>
              <a:latin typeface="Arial Black" panose="020B0A04020102020204" pitchFamily="2" charset="0"/>
            </a:endParaRPr>
          </a:p>
        </p:txBody>
      </p:sp>
      <p:sp>
        <p:nvSpPr>
          <p:cNvPr id="17443" name="灯片编号占位符 36"/>
          <p:cNvSpPr txBox="1">
            <a:spLocks noGrp="1"/>
          </p:cNvSpPr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r"/>
            <a:fld id="{9A0DB2DC-4C9A-4742-B13C-FB6460FD3503}" type="slidenum">
              <a:rPr lang="zh-CN" altLang="en-US" sz="1400">
                <a:latin typeface="Times New Roman" panose="02020603050405020304" pitchFamily="2" charset="0"/>
              </a:rPr>
            </a:fld>
            <a:endParaRPr lang="zh-CN" altLang="en-US" sz="1400">
              <a:latin typeface="Times New Roman" panose="02020603050405020304" pitchFamily="2" charset="0"/>
            </a:endParaRPr>
          </a:p>
        </p:txBody>
      </p:sp>
      <p:sp>
        <p:nvSpPr>
          <p:cNvPr id="17444" name="文本框 17443"/>
          <p:cNvSpPr txBox="1"/>
          <p:nvPr/>
        </p:nvSpPr>
        <p:spPr>
          <a:xfrm>
            <a:off x="3505200" y="685800"/>
            <a:ext cx="1752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3333CC"/>
                </a:solidFill>
                <a:latin typeface="Arial Narrow" panose="020B0606020202030204" pitchFamily="2" charset="0"/>
              </a:rPr>
              <a:t>free</a:t>
            </a:r>
            <a:endParaRPr lang="en-US" altLang="zh-CN" sz="3600" b="1">
              <a:solidFill>
                <a:srgbClr val="3333CC"/>
              </a:solidFill>
              <a:latin typeface="Arial Narrow" panose="020B0606020202030204" pitchFamily="2" charset="0"/>
            </a:endParaRPr>
          </a:p>
        </p:txBody>
      </p:sp>
      <p:sp>
        <p:nvSpPr>
          <p:cNvPr id="17445" name="文本框 17444"/>
          <p:cNvSpPr txBox="1"/>
          <p:nvPr/>
        </p:nvSpPr>
        <p:spPr>
          <a:xfrm>
            <a:off x="3048000" y="2895600"/>
            <a:ext cx="3733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3333CC"/>
                </a:solidFill>
                <a:latin typeface="Arial Narrow" panose="020B0606020202030204" pitchFamily="2" charset="0"/>
              </a:rPr>
              <a:t> have nothing to do</a:t>
            </a:r>
            <a:r>
              <a:rPr lang="en-US" altLang="zh-CN">
                <a:solidFill>
                  <a:srgbClr val="3333CC"/>
                </a:solidFill>
                <a:latin typeface="Arial" panose="020B0604020202020204" pitchFamily="34" charset="0"/>
              </a:rPr>
              <a:t> </a:t>
            </a:r>
            <a:endParaRPr lang="en-US" altLang="zh-CN">
              <a:solidFill>
                <a:srgbClr val="3333CC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4" grpId="0"/>
      <p:bldP spid="174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8434" name="Group 108"/>
          <p:cNvGrpSpPr/>
          <p:nvPr/>
        </p:nvGrpSpPr>
        <p:grpSpPr>
          <a:xfrm>
            <a:off x="0" y="692150"/>
            <a:ext cx="9144000" cy="2162175"/>
            <a:chOff x="0" y="0"/>
            <a:chExt cx="5760" cy="1362"/>
          </a:xfrm>
        </p:grpSpPr>
        <p:sp>
          <p:nvSpPr>
            <p:cNvPr id="18435" name="Oval 94"/>
            <p:cNvSpPr/>
            <p:nvPr/>
          </p:nvSpPr>
          <p:spPr>
            <a:xfrm>
              <a:off x="0" y="0"/>
              <a:ext cx="476" cy="454"/>
            </a:xfrm>
            <a:prstGeom prst="ellipse">
              <a:avLst/>
            </a:prstGeom>
            <a:solidFill>
              <a:srgbClr val="33CC33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endParaRPr sz="2400">
                <a:latin typeface="Times New Roman" panose="02020603050405020304" pitchFamily="2" charset="0"/>
              </a:endParaRPr>
            </a:p>
          </p:txBody>
        </p:sp>
        <p:sp>
          <p:nvSpPr>
            <p:cNvPr id="18436" name="Text Box 92"/>
            <p:cNvSpPr txBox="1"/>
            <p:nvPr/>
          </p:nvSpPr>
          <p:spPr>
            <a:xfrm>
              <a:off x="0" y="0"/>
              <a:ext cx="5760" cy="7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3600">
                  <a:latin typeface="Arial Black" panose="020B0A04020102020204" pitchFamily="2" charset="0"/>
                </a:rPr>
                <a:t>3a 1. Read as quickly as you can.</a:t>
              </a:r>
              <a:endParaRPr lang="en-US" altLang="zh-CN" sz="3600">
                <a:latin typeface="Arial Black" panose="020B0A04020102020204" pitchFamily="2" charset="0"/>
              </a:endParaRPr>
            </a:p>
            <a:p>
              <a:r>
                <a:rPr lang="en-US" altLang="zh-CN" sz="3600">
                  <a:latin typeface="Arial Black" panose="020B0A04020102020204" pitchFamily="2" charset="0"/>
                </a:rPr>
                <a:t>   </a:t>
              </a:r>
              <a:r>
                <a:rPr lang="en-US" altLang="zh-CN" sz="3600">
                  <a:solidFill>
                    <a:srgbClr val="3333CC"/>
                  </a:solidFill>
                  <a:latin typeface="Arial Black" panose="020B0A04020102020204" pitchFamily="2" charset="0"/>
                </a:rPr>
                <a:t>Can Sonia visit Henry this week? </a:t>
              </a:r>
              <a:endParaRPr lang="en-US" altLang="zh-CN" sz="3600">
                <a:solidFill>
                  <a:srgbClr val="3333CC"/>
                </a:solidFill>
                <a:latin typeface="Arial Black" panose="020B0A04020102020204" pitchFamily="2" charset="0"/>
              </a:endParaRPr>
            </a:p>
          </p:txBody>
        </p:sp>
        <p:sp>
          <p:nvSpPr>
            <p:cNvPr id="18437" name="Text Box 93"/>
            <p:cNvSpPr txBox="1"/>
            <p:nvPr/>
          </p:nvSpPr>
          <p:spPr>
            <a:xfrm>
              <a:off x="1111" y="958"/>
              <a:ext cx="2722" cy="404"/>
            </a:xfrm>
            <a:prstGeom prst="rect">
              <a:avLst/>
            </a:prstGeom>
            <a:solidFill>
              <a:srgbClr val="FF99CC"/>
            </a:soli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>
                  <a:latin typeface="Arial Black" panose="020B0A04020102020204" pitchFamily="2" charset="0"/>
                </a:rPr>
                <a:t> Yes           No</a:t>
              </a:r>
              <a:endParaRPr lang="en-US" altLang="zh-CN" sz="3600">
                <a:latin typeface="Arial Black" panose="020B0A04020102020204" pitchFamily="2" charset="0"/>
              </a:endParaRPr>
            </a:p>
          </p:txBody>
        </p:sp>
      </p:grpSp>
      <p:sp>
        <p:nvSpPr>
          <p:cNvPr id="18438" name="Oval 105"/>
          <p:cNvSpPr/>
          <p:nvPr/>
        </p:nvSpPr>
        <p:spPr>
          <a:xfrm>
            <a:off x="4572000" y="2133600"/>
            <a:ext cx="792163" cy="792163"/>
          </a:xfrm>
          <a:prstGeom prst="ellipse">
            <a:avLst/>
          </a:prstGeom>
          <a:noFill/>
          <a:ln w="412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sz="2400">
              <a:latin typeface="Times New Roman" panose="02020603050405020304" pitchFamily="2" charset="0"/>
            </a:endParaRPr>
          </a:p>
        </p:txBody>
      </p:sp>
      <p:pic>
        <p:nvPicPr>
          <p:cNvPr id="18439" name="Picture 107" descr="surf the Internet"/>
          <p:cNvPicPr>
            <a:picLocks noChangeAspect="1"/>
          </p:cNvPicPr>
          <p:nvPr/>
        </p:nvPicPr>
        <p:blipFill>
          <a:blip r:embed="rId1">
            <a:clrChange>
              <a:clrFrom>
                <a:srgbClr val="F8F8F6"/>
              </a:clrFrom>
              <a:clrTo>
                <a:srgbClr val="F8F8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63713" y="2997200"/>
            <a:ext cx="4691062" cy="3149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40" name="灯片编号占位符 9"/>
          <p:cNvSpPr txBox="1">
            <a:spLocks noGrp="1"/>
          </p:cNvSpPr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r"/>
            <a:fld id="{9A0DB2DC-4C9A-4742-B13C-FB6460FD3503}" type="slidenum">
              <a:rPr lang="zh-CN" altLang="en-US" sz="1400">
                <a:latin typeface="Times New Roman" panose="02020603050405020304" pitchFamily="2" charset="0"/>
              </a:rPr>
            </a:fld>
            <a:endParaRPr lang="zh-CN" altLang="en-US" sz="1400"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文本框 19457"/>
          <p:cNvSpPr txBox="1"/>
          <p:nvPr/>
        </p:nvSpPr>
        <p:spPr>
          <a:xfrm>
            <a:off x="457200" y="533400"/>
            <a:ext cx="8686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3333CC"/>
                </a:solidFill>
                <a:latin typeface="Arial" panose="020B0604020202020204" pitchFamily="34" charset="0"/>
              </a:rPr>
              <a:t>Read again and finish the following tasks.</a:t>
            </a:r>
            <a:endParaRPr lang="en-US" altLang="zh-CN" sz="3200" b="1">
              <a:solidFill>
                <a:srgbClr val="3333CC"/>
              </a:solidFill>
              <a:latin typeface="Arial" panose="020B0604020202020204" pitchFamily="34" charset="0"/>
            </a:endParaRPr>
          </a:p>
        </p:txBody>
      </p:sp>
      <p:sp>
        <p:nvSpPr>
          <p:cNvPr id="19459" name="文本框 19458"/>
          <p:cNvSpPr txBox="1"/>
          <p:nvPr/>
        </p:nvSpPr>
        <p:spPr>
          <a:xfrm>
            <a:off x="457200" y="1447800"/>
            <a:ext cx="614838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1. </a:t>
            </a:r>
            <a:r>
              <a:rPr lang="zh-CN" altLang="en-US" sz="3200" b="1" u="sng" dirty="0">
                <a:latin typeface="Arial" panose="020B0604020202020204" pitchFamily="34" charset="0"/>
              </a:rPr>
              <a:t>Underline</a:t>
            </a:r>
            <a:r>
              <a:rPr lang="zh-CN" altLang="en-US" sz="3200" b="1" dirty="0">
                <a:latin typeface="Arial" panose="020B0604020202020204" pitchFamily="34" charset="0"/>
              </a:rPr>
              <a:t> the times.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19460" name="文本框 19459"/>
          <p:cNvSpPr txBox="1"/>
          <p:nvPr/>
        </p:nvSpPr>
        <p:spPr>
          <a:xfrm>
            <a:off x="457200" y="2514600"/>
            <a:ext cx="5643563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2. What day is it tomorrow?</a:t>
            </a:r>
            <a:endParaRPr lang="en-US" altLang="zh-CN" sz="32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    What day is it today?</a:t>
            </a:r>
            <a:endParaRPr lang="en-US" altLang="zh-CN" sz="3200" b="1">
              <a:latin typeface="Arial" panose="020B0604020202020204" pitchFamily="34" charset="0"/>
            </a:endParaRPr>
          </a:p>
        </p:txBody>
      </p:sp>
      <p:pic>
        <p:nvPicPr>
          <p:cNvPr id="19461" name="Picture 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88175" y="4702175"/>
            <a:ext cx="2155825" cy="21558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Oval 2"/>
          <p:cNvSpPr/>
          <p:nvPr/>
        </p:nvSpPr>
        <p:spPr>
          <a:xfrm>
            <a:off x="0" y="0"/>
            <a:ext cx="755650" cy="720725"/>
          </a:xfrm>
          <a:prstGeom prst="ellipse">
            <a:avLst/>
          </a:prstGeom>
          <a:solidFill>
            <a:srgbClr val="33CC33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sz="2400">
              <a:latin typeface="Times New Roman" panose="02020603050405020304" pitchFamily="2" charset="0"/>
            </a:endParaRPr>
          </a:p>
        </p:txBody>
      </p:sp>
      <p:graphicFrame>
        <p:nvGraphicFramePr>
          <p:cNvPr id="20483" name="内容占位符 20482"/>
          <p:cNvGraphicFramePr/>
          <p:nvPr>
            <p:ph idx="1"/>
          </p:nvPr>
        </p:nvGraphicFramePr>
        <p:xfrm>
          <a:off x="685800" y="836613"/>
          <a:ext cx="8002588" cy="5513387"/>
        </p:xfrm>
        <a:graphic>
          <a:graphicData uri="http://schemas.openxmlformats.org/drawingml/2006/table">
            <a:tbl>
              <a:tblPr/>
              <a:tblGrid>
                <a:gridCol w="3584575"/>
                <a:gridCol w="4418013"/>
              </a:tblGrid>
              <a:tr h="68262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Sunday </a:t>
                      </a:r>
                      <a:endParaRPr lang="zh-CN" altLang="en-US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latin typeface="Arial Black" panose="020B0A04020102020204" pitchFamily="2" charset="0"/>
                        </a:rPr>
                        <a:t> </a:t>
                      </a:r>
                      <a:endParaRPr lang="zh-CN" altLang="en-US" sz="3600"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62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Monday</a:t>
                      </a:r>
                      <a:endParaRPr lang="zh-CN" altLang="en-US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6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857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Tuesday</a:t>
                      </a:r>
                      <a:endParaRPr lang="en-US" altLang="zh-CN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(tomorrow)</a:t>
                      </a:r>
                      <a:endParaRPr lang="zh-CN" altLang="en-US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 b="1">
                          <a:latin typeface="Arial Narrow" panose="020B0606020202030204" pitchFamily="2" charset="0"/>
                        </a:rPr>
                        <a:t>  </a:t>
                      </a:r>
                      <a:endParaRPr lang="en-US" altLang="zh-CN" sz="3600" b="1">
                        <a:latin typeface="Arial Narrow" panose="020B0606020202030204" pitchFamily="2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sz="3600" b="1">
                          <a:latin typeface="Arial Narrow" panose="020B0606020202030204" pitchFamily="2" charset="0"/>
                        </a:rPr>
                        <a:t>        </a:t>
                      </a:r>
                      <a:r>
                        <a:rPr lang="en-US" altLang="zh-CN" sz="3200" b="1">
                          <a:solidFill>
                            <a:srgbClr val="FF3300"/>
                          </a:solidFill>
                          <a:latin typeface="Arial Narrow" panose="020B0606020202030204" pitchFamily="2" charset="0"/>
                        </a:rPr>
                        <a:t>go to the dentist</a:t>
                      </a:r>
                      <a:endParaRPr lang="zh-CN" altLang="en-US" sz="3200" b="1">
                        <a:solidFill>
                          <a:srgbClr val="FF3300"/>
                        </a:solidFill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62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Wednesday </a:t>
                      </a:r>
                      <a:endParaRPr lang="zh-CN" altLang="en-US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 b="1">
                          <a:latin typeface="Arial Narrow" panose="020B0606020202030204" pitchFamily="2" charset="0"/>
                        </a:rPr>
                        <a:t> </a:t>
                      </a:r>
                      <a:endParaRPr lang="zh-CN" altLang="en-US" sz="36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Thursday</a:t>
                      </a:r>
                      <a:endParaRPr lang="zh-CN" altLang="en-US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 b="1">
                          <a:latin typeface="Arial Narrow" panose="020B0606020202030204" pitchFamily="2" charset="0"/>
                        </a:rPr>
                        <a:t> </a:t>
                      </a:r>
                      <a:endParaRPr lang="zh-CN" altLang="en-US" sz="36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Friday </a:t>
                      </a:r>
                      <a:endParaRPr lang="zh-CN" altLang="en-US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 b="1">
                          <a:latin typeface="Arial Narrow" panose="020B0606020202030204" pitchFamily="2" charset="0"/>
                        </a:rPr>
                        <a:t> </a:t>
                      </a:r>
                      <a:endParaRPr lang="zh-CN" altLang="en-US" sz="3600" b="1">
                        <a:solidFill>
                          <a:srgbClr val="FF3300"/>
                        </a:solidFill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Saturday </a:t>
                      </a:r>
                      <a:endParaRPr lang="zh-CN" altLang="en-US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 b="1">
                          <a:latin typeface="Arial Narrow" panose="020B0606020202030204" pitchFamily="2" charset="0"/>
                        </a:rPr>
                        <a:t> </a:t>
                      </a:r>
                      <a:endParaRPr lang="zh-CN" altLang="en-US" sz="36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09" name="Text Box 29"/>
          <p:cNvSpPr txBox="1"/>
          <p:nvPr/>
        </p:nvSpPr>
        <p:spPr>
          <a:xfrm>
            <a:off x="0" y="0"/>
            <a:ext cx="9144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>
                <a:latin typeface="Arial Black" panose="020B0A04020102020204" pitchFamily="2" charset="0"/>
              </a:rPr>
              <a:t>3a</a:t>
            </a:r>
            <a:endParaRPr lang="en-US" altLang="zh-CN" sz="3600">
              <a:latin typeface="Arial Black" panose="020B0A04020102020204" pitchFamily="2" charset="0"/>
            </a:endParaRPr>
          </a:p>
        </p:txBody>
      </p:sp>
      <p:sp>
        <p:nvSpPr>
          <p:cNvPr id="20510" name="Text Box 31"/>
          <p:cNvSpPr txBox="1"/>
          <p:nvPr/>
        </p:nvSpPr>
        <p:spPr>
          <a:xfrm>
            <a:off x="4284663" y="1460500"/>
            <a:ext cx="4392612" cy="8255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85000"/>
              </a:lnSpc>
            </a:pPr>
            <a:r>
              <a:rPr lang="en-US" altLang="zh-CN" sz="2800" b="1">
                <a:solidFill>
                  <a:srgbClr val="FF3300"/>
                </a:solidFill>
                <a:latin typeface="Arial Narrow" panose="020B0606020202030204" pitchFamily="2" charset="0"/>
              </a:rPr>
              <a:t> go to my cousin’s birthday party</a:t>
            </a:r>
            <a:endParaRPr lang="en-US" altLang="zh-CN" sz="2800" b="1">
              <a:solidFill>
                <a:srgbClr val="FF3300"/>
              </a:solidFill>
              <a:latin typeface="Arial Narrow" panose="020B0606020202030204" pitchFamily="2" charset="0"/>
            </a:endParaRPr>
          </a:p>
        </p:txBody>
      </p:sp>
      <p:sp>
        <p:nvSpPr>
          <p:cNvPr id="20511" name="Text Box 32"/>
          <p:cNvSpPr txBox="1"/>
          <p:nvPr/>
        </p:nvSpPr>
        <p:spPr>
          <a:xfrm>
            <a:off x="4284663" y="3633788"/>
            <a:ext cx="3454400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b="1">
                <a:solidFill>
                  <a:srgbClr val="FF3300"/>
                </a:solidFill>
                <a:latin typeface="Arial Narrow" panose="020B0606020202030204" pitchFamily="2" charset="0"/>
              </a:rPr>
              <a:t> have tennis training</a:t>
            </a:r>
            <a:endParaRPr lang="en-US" altLang="zh-CN" sz="3200" b="1">
              <a:solidFill>
                <a:srgbClr val="FF3300"/>
              </a:solidFill>
              <a:latin typeface="Arial Narrow" panose="020B0606020202030204" pitchFamily="2" charset="0"/>
            </a:endParaRPr>
          </a:p>
        </p:txBody>
      </p:sp>
      <p:sp>
        <p:nvSpPr>
          <p:cNvPr id="20512" name="Text Box 33"/>
          <p:cNvSpPr txBox="1"/>
          <p:nvPr/>
        </p:nvSpPr>
        <p:spPr>
          <a:xfrm>
            <a:off x="4114800" y="4267200"/>
            <a:ext cx="4675188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b="1">
                <a:solidFill>
                  <a:srgbClr val="FF3300"/>
                </a:solidFill>
                <a:latin typeface="Arial Narrow" panose="020B0606020202030204" pitchFamily="2" charset="0"/>
              </a:rPr>
              <a:t> study for my chemistry test</a:t>
            </a:r>
            <a:endParaRPr lang="en-US" altLang="zh-CN" sz="3200" b="1">
              <a:solidFill>
                <a:srgbClr val="FF3300"/>
              </a:solidFill>
              <a:latin typeface="Arial Narrow" panose="020B0606020202030204" pitchFamily="2" charset="0"/>
            </a:endParaRPr>
          </a:p>
        </p:txBody>
      </p:sp>
      <p:sp>
        <p:nvSpPr>
          <p:cNvPr id="20513" name="Text Box 34"/>
          <p:cNvSpPr txBox="1"/>
          <p:nvPr/>
        </p:nvSpPr>
        <p:spPr>
          <a:xfrm>
            <a:off x="4257675" y="4857750"/>
            <a:ext cx="4171950" cy="8255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85000"/>
              </a:lnSpc>
            </a:pPr>
            <a:r>
              <a:rPr lang="en-US" altLang="zh-CN" sz="2800" b="1">
                <a:solidFill>
                  <a:srgbClr val="FF3300"/>
                </a:solidFill>
                <a:latin typeface="Arial Narrow" panose="020B0606020202030204" pitchFamily="2" charset="0"/>
              </a:rPr>
              <a:t> go to the movies with some friends</a:t>
            </a:r>
            <a:endParaRPr lang="en-US" altLang="zh-CN" sz="2800" b="1">
              <a:solidFill>
                <a:srgbClr val="FF3300"/>
              </a:solidFill>
              <a:latin typeface="Arial Narrow" panose="020B0606020202030204" pitchFamily="2" charset="0"/>
            </a:endParaRPr>
          </a:p>
        </p:txBody>
      </p:sp>
      <p:sp>
        <p:nvSpPr>
          <p:cNvPr id="20514" name="Text Box 35"/>
          <p:cNvSpPr txBox="1"/>
          <p:nvPr/>
        </p:nvSpPr>
        <p:spPr>
          <a:xfrm>
            <a:off x="827088" y="0"/>
            <a:ext cx="7640637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latin typeface="Arial Narrow" panose="020B0606020202030204" pitchFamily="2" charset="0"/>
              </a:rPr>
              <a:t>2. Read again, complete Sonia’s calendar.</a:t>
            </a:r>
            <a:endParaRPr lang="en-US" altLang="zh-CN" sz="3600" b="1">
              <a:latin typeface="Arial Narrow" panose="020B0606020202030204" pitchFamily="2" charset="0"/>
            </a:endParaRPr>
          </a:p>
        </p:txBody>
      </p:sp>
      <p:sp>
        <p:nvSpPr>
          <p:cNvPr id="20515" name="灯片编号占位符 36"/>
          <p:cNvSpPr txBox="1">
            <a:spLocks noGrp="1"/>
          </p:cNvSpPr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r"/>
            <a:fld id="{9A0DB2DC-4C9A-4742-B13C-FB6460FD3503}" type="slidenum">
              <a:rPr lang="zh-CN" altLang="en-US" sz="1400">
                <a:latin typeface="Times New Roman" panose="02020603050405020304" pitchFamily="2" charset="0"/>
              </a:rPr>
            </a:fld>
            <a:endParaRPr lang="zh-CN" altLang="en-US" sz="1400"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0" grpId="0"/>
      <p:bldP spid="20511" grpId="0"/>
      <p:bldP spid="20512" grpId="0"/>
      <p:bldP spid="205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文本框 21505"/>
          <p:cNvSpPr txBox="1"/>
          <p:nvPr/>
        </p:nvSpPr>
        <p:spPr>
          <a:xfrm>
            <a:off x="152400" y="152400"/>
            <a:ext cx="2895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3333CC"/>
                </a:solidFill>
                <a:latin typeface="Arial" panose="020B0604020202020204" pitchFamily="34" charset="0"/>
              </a:rPr>
              <a:t>Retell </a:t>
            </a:r>
            <a:endParaRPr lang="en-US" altLang="zh-CN" sz="3600" b="1">
              <a:solidFill>
                <a:srgbClr val="3333CC"/>
              </a:solidFill>
              <a:latin typeface="Arial" panose="020B0604020202020204" pitchFamily="34" charset="0"/>
            </a:endParaRPr>
          </a:p>
        </p:txBody>
      </p:sp>
      <p:sp>
        <p:nvSpPr>
          <p:cNvPr id="21507" name="文本框 21506"/>
          <p:cNvSpPr txBox="1"/>
          <p:nvPr/>
        </p:nvSpPr>
        <p:spPr>
          <a:xfrm>
            <a:off x="381000" y="914400"/>
            <a:ext cx="8610600" cy="54530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  Sonia ______ visit Henry this week. She is really _____. ____ Monday evening, she is __________ to her cousin’s birthday party. And on Tuesday, she has to go to the ________. The day after __________ she has tennis _________ with the school team. She ________ study for her _________ test on Thursday. On Friday evening, she is going to the movies _____ some friends. So she ________ Henry to come the movies with her. </a:t>
            </a:r>
            <a:endParaRPr lang="en-US" altLang="zh-CN" sz="3200" b="1">
              <a:latin typeface="Arial" panose="020B0604020202020204" pitchFamily="34" charset="0"/>
            </a:endParaRPr>
          </a:p>
        </p:txBody>
      </p:sp>
      <p:sp>
        <p:nvSpPr>
          <p:cNvPr id="21508" name="矩形 21507"/>
          <p:cNvSpPr/>
          <p:nvPr/>
        </p:nvSpPr>
        <p:spPr>
          <a:xfrm>
            <a:off x="2057400" y="838200"/>
            <a:ext cx="113030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can’t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09" name="矩形 21508"/>
          <p:cNvSpPr/>
          <p:nvPr/>
        </p:nvSpPr>
        <p:spPr>
          <a:xfrm>
            <a:off x="1524000" y="1371600"/>
            <a:ext cx="113030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busy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10" name="矩形 21509"/>
          <p:cNvSpPr/>
          <p:nvPr/>
        </p:nvSpPr>
        <p:spPr>
          <a:xfrm>
            <a:off x="2971800" y="1371600"/>
            <a:ext cx="747713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On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11" name="矩形 21510"/>
          <p:cNvSpPr/>
          <p:nvPr/>
        </p:nvSpPr>
        <p:spPr>
          <a:xfrm>
            <a:off x="914400" y="1884363"/>
            <a:ext cx="1287463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going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12" name="矩形 21511"/>
          <p:cNvSpPr/>
          <p:nvPr/>
        </p:nvSpPr>
        <p:spPr>
          <a:xfrm>
            <a:off x="762000" y="2798763"/>
            <a:ext cx="1512888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dentist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13" name="矩形 21512"/>
          <p:cNvSpPr/>
          <p:nvPr/>
        </p:nvSpPr>
        <p:spPr>
          <a:xfrm>
            <a:off x="5257800" y="2819400"/>
            <a:ext cx="228282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 tomorrow 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14" name="矩形 21513"/>
          <p:cNvSpPr/>
          <p:nvPr/>
        </p:nvSpPr>
        <p:spPr>
          <a:xfrm>
            <a:off x="2819400" y="3352800"/>
            <a:ext cx="1671638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training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15" name="矩形 21514"/>
          <p:cNvSpPr/>
          <p:nvPr/>
        </p:nvSpPr>
        <p:spPr>
          <a:xfrm>
            <a:off x="1371600" y="3810000"/>
            <a:ext cx="13779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has to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16" name="矩形 21515"/>
          <p:cNvSpPr/>
          <p:nvPr/>
        </p:nvSpPr>
        <p:spPr>
          <a:xfrm>
            <a:off x="5867400" y="3810000"/>
            <a:ext cx="21018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chemistry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17" name="矩形 21516"/>
          <p:cNvSpPr/>
          <p:nvPr/>
        </p:nvSpPr>
        <p:spPr>
          <a:xfrm>
            <a:off x="4495800" y="4800600"/>
            <a:ext cx="995363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with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18" name="矩形 21517"/>
          <p:cNvSpPr/>
          <p:nvPr/>
        </p:nvSpPr>
        <p:spPr>
          <a:xfrm>
            <a:off x="2057400" y="5257800"/>
            <a:ext cx="1468438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invites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pSp>
        <p:nvGrpSpPr>
          <p:cNvPr id="21519" name="Group 65"/>
          <p:cNvGrpSpPr/>
          <p:nvPr/>
        </p:nvGrpSpPr>
        <p:grpSpPr>
          <a:xfrm>
            <a:off x="7620000" y="0"/>
            <a:ext cx="1109663" cy="990600"/>
            <a:chOff x="0" y="0"/>
            <a:chExt cx="1380" cy="1497"/>
          </a:xfrm>
        </p:grpSpPr>
        <p:sp>
          <p:nvSpPr>
            <p:cNvPr id="21520" name="AutoShape 62"/>
            <p:cNvSpPr/>
            <p:nvPr/>
          </p:nvSpPr>
          <p:spPr>
            <a:xfrm>
              <a:off x="114" y="862"/>
              <a:ext cx="1134" cy="635"/>
            </a:xfrm>
            <a:prstGeom prst="wedgeEllipseCallout">
              <a:avLst>
                <a:gd name="adj1" fmla="val -81042"/>
                <a:gd name="adj2" fmla="val 53620"/>
              </a:avLst>
            </a:pr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pPr algn="ctr"/>
              <a:endParaRPr sz="2400">
                <a:latin typeface="Times New Roman" panose="02020603050405020304" pitchFamily="2" charset="0"/>
              </a:endParaRPr>
            </a:p>
          </p:txBody>
        </p:sp>
        <p:pic>
          <p:nvPicPr>
            <p:cNvPr id="21521" name="Picture 61" descr="RM_0399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51FA1C"/>
                </a:clrFrom>
                <a:clrTo>
                  <a:srgbClr val="51FA1C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0" y="0"/>
              <a:ext cx="1380" cy="1380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08" grpId="0"/>
      <p:bldP spid="21509" grpId="0"/>
      <p:bldP spid="21510" grpId="0"/>
      <p:bldP spid="21511" grpId="0"/>
      <p:bldP spid="21512" grpId="0"/>
      <p:bldP spid="21513" grpId="0"/>
      <p:bldP spid="21514" grpId="0"/>
      <p:bldP spid="21515" grpId="0"/>
      <p:bldP spid="21516" grpId="0"/>
      <p:bldP spid="21517" grpId="0"/>
      <p:bldP spid="215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ext Box 3"/>
          <p:cNvSpPr txBox="1"/>
          <p:nvPr/>
        </p:nvSpPr>
        <p:spPr>
          <a:xfrm>
            <a:off x="468313" y="1125538"/>
            <a:ext cx="7977187" cy="19224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latin typeface="Arial" panose="020B0604020202020204" pitchFamily="34" charset="0"/>
              </a:rPr>
              <a:t>Can you come to my party? </a:t>
            </a:r>
            <a:endParaRPr lang="en-US" altLang="zh-CN" sz="3600" b="1">
              <a:latin typeface="Arial" panose="020B0604020202020204" pitchFamily="34" charset="0"/>
            </a:endParaRPr>
          </a:p>
          <a:p>
            <a:r>
              <a:rPr lang="en-US" altLang="zh-CN" sz="2800" b="1">
                <a:latin typeface="Arial" panose="020B0604020202020204" pitchFamily="34" charset="0"/>
              </a:rPr>
              <a:t> can </a:t>
            </a:r>
            <a:r>
              <a:rPr lang="zh-CN" altLang="en-US" sz="2800" b="1">
                <a:latin typeface="Arial" panose="020B0604020202020204" pitchFamily="34" charset="0"/>
              </a:rPr>
              <a:t>情态动词</a:t>
            </a:r>
            <a:r>
              <a:rPr lang="en-US" altLang="zh-CN" sz="2800" b="1">
                <a:latin typeface="Arial" panose="020B0604020202020204" pitchFamily="34" charset="0"/>
              </a:rPr>
              <a:t>, </a:t>
            </a:r>
            <a:r>
              <a:rPr lang="zh-CN" altLang="en-US" sz="2800" b="1">
                <a:latin typeface="Arial" panose="020B0604020202020204" pitchFamily="34" charset="0"/>
              </a:rPr>
              <a:t>这里用来提出邀请，意思是“能”。</a:t>
            </a:r>
            <a:endParaRPr lang="zh-CN" altLang="en-US" sz="2800" b="1">
              <a:latin typeface="Arial" panose="020B0604020202020204" pitchFamily="34" charset="0"/>
            </a:endParaRPr>
          </a:p>
          <a:p>
            <a:r>
              <a:rPr lang="zh-CN" altLang="en-US" sz="2800" b="1">
                <a:latin typeface="Arial" panose="020B0604020202020204" pitchFamily="34" charset="0"/>
              </a:rPr>
              <a:t>情态动词，</a:t>
            </a:r>
            <a:r>
              <a:rPr lang="zh-CN" altLang="en-US" sz="2800" b="1">
                <a:solidFill>
                  <a:srgbClr val="FF33CC"/>
                </a:solidFill>
                <a:latin typeface="Arial" panose="020B0604020202020204" pitchFamily="34" charset="0"/>
              </a:rPr>
              <a:t>后面跟动词原形</a:t>
            </a:r>
            <a:r>
              <a:rPr lang="zh-CN" altLang="en-US" sz="2800" b="1">
                <a:latin typeface="Arial" panose="020B0604020202020204" pitchFamily="34" charset="0"/>
              </a:rPr>
              <a:t>。主语是第三人称单</a:t>
            </a:r>
            <a:endParaRPr lang="zh-CN" altLang="en-US" sz="2800" b="1">
              <a:latin typeface="Arial" panose="020B0604020202020204" pitchFamily="34" charset="0"/>
            </a:endParaRPr>
          </a:p>
          <a:p>
            <a:r>
              <a:rPr lang="zh-CN" altLang="en-US" sz="2800" b="1">
                <a:latin typeface="Arial" panose="020B0604020202020204" pitchFamily="34" charset="0"/>
              </a:rPr>
              <a:t>数也如此。</a:t>
            </a:r>
            <a:endParaRPr lang="zh-CN" altLang="en-US" sz="2800" b="1">
              <a:latin typeface="Arial" panose="020B0604020202020204" pitchFamily="34" charset="0"/>
            </a:endParaRPr>
          </a:p>
        </p:txBody>
      </p:sp>
      <p:sp>
        <p:nvSpPr>
          <p:cNvPr id="4099" name="Text Box 4"/>
          <p:cNvSpPr txBox="1"/>
          <p:nvPr/>
        </p:nvSpPr>
        <p:spPr>
          <a:xfrm>
            <a:off x="323850" y="3141663"/>
            <a:ext cx="8086725" cy="16764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600" dirty="0">
                <a:latin typeface="Arial" panose="020B0604020202020204" pitchFamily="34" charset="0"/>
              </a:rPr>
              <a:t>I have to go to a doctor.</a:t>
            </a:r>
            <a:endParaRPr lang="zh-CN" altLang="en-US" sz="3600" dirty="0">
              <a:latin typeface="Arial" panose="020B0604020202020204" pitchFamily="34" charset="0"/>
            </a:endParaRPr>
          </a:p>
          <a:p>
            <a:r>
              <a:rPr lang="zh-CN" altLang="en-US" sz="3600" dirty="0">
                <a:latin typeface="Arial" panose="020B0604020202020204" pitchFamily="34" charset="0"/>
              </a:rPr>
              <a:t> </a:t>
            </a:r>
            <a:r>
              <a:rPr lang="zh-CN" altLang="en-US" sz="3200" dirty="0">
                <a:solidFill>
                  <a:srgbClr val="3333CC"/>
                </a:solidFill>
                <a:latin typeface="Arial" panose="020B0604020202020204" pitchFamily="34" charset="0"/>
              </a:rPr>
              <a:t>have to </a:t>
            </a:r>
            <a:r>
              <a:rPr lang="zh-CN" altLang="en-US" sz="2800" dirty="0">
                <a:solidFill>
                  <a:srgbClr val="3333CC"/>
                </a:solidFill>
                <a:latin typeface="Arial" panose="020B0604020202020204" pitchFamily="34" charset="0"/>
              </a:rPr>
              <a:t>“必须，不得不”</a:t>
            </a:r>
            <a:r>
              <a:rPr lang="zh-CN" altLang="en-US" sz="3200" dirty="0">
                <a:solidFill>
                  <a:srgbClr val="3333CC"/>
                </a:solidFill>
                <a:latin typeface="Arial" panose="020B0604020202020204" pitchFamily="34" charset="0"/>
              </a:rPr>
              <a:t>，</a:t>
            </a:r>
            <a:r>
              <a:rPr lang="zh-CN" altLang="en-US" sz="2800" dirty="0">
                <a:solidFill>
                  <a:srgbClr val="3333CC"/>
                </a:solidFill>
                <a:latin typeface="Arial" panose="020B0604020202020204" pitchFamily="34" charset="0"/>
              </a:rPr>
              <a:t>着重于客观因素所致。</a:t>
            </a:r>
            <a:endParaRPr lang="zh-CN" altLang="en-US" sz="2800" dirty="0">
              <a:solidFill>
                <a:srgbClr val="3333CC"/>
              </a:solidFill>
              <a:latin typeface="Arial" panose="020B0604020202020204" pitchFamily="34" charset="0"/>
            </a:endParaRPr>
          </a:p>
          <a:p>
            <a:r>
              <a:rPr lang="zh-CN" altLang="en-US" sz="2800" dirty="0">
                <a:solidFill>
                  <a:srgbClr val="3333CC"/>
                </a:solidFill>
                <a:latin typeface="Arial" panose="020B0604020202020204" pitchFamily="34" charset="0"/>
              </a:rPr>
              <a:t>否定为:</a:t>
            </a:r>
            <a:r>
              <a:rPr lang="zh-CN" altLang="en-US" sz="3200" dirty="0">
                <a:solidFill>
                  <a:srgbClr val="3333CC"/>
                </a:solidFill>
                <a:latin typeface="Arial" panose="020B0604020202020204" pitchFamily="34" charset="0"/>
              </a:rPr>
              <a:t>do not have to。</a:t>
            </a:r>
            <a:endParaRPr lang="zh-CN" altLang="en-US" sz="3200" dirty="0">
              <a:solidFill>
                <a:srgbClr val="3333CC"/>
              </a:solidFill>
              <a:latin typeface="Arial" panose="020B0604020202020204" pitchFamily="34" charset="0"/>
            </a:endParaRPr>
          </a:p>
        </p:txBody>
      </p:sp>
      <p:sp>
        <p:nvSpPr>
          <p:cNvPr id="4100" name="Text Box 5"/>
          <p:cNvSpPr txBox="1"/>
          <p:nvPr/>
        </p:nvSpPr>
        <p:spPr>
          <a:xfrm>
            <a:off x="179388" y="-100012"/>
            <a:ext cx="1863725" cy="10985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6600" b="1">
                <a:solidFill>
                  <a:srgbClr val="CC00CC"/>
                </a:solidFill>
                <a:latin typeface="Freestyle Script" panose="030804020302050B0404" pitchFamily="2" charset="0"/>
              </a:rPr>
              <a:t>Revision</a:t>
            </a:r>
            <a:endParaRPr lang="en-US" altLang="zh-CN" sz="6600" b="1">
              <a:solidFill>
                <a:srgbClr val="CC00CC"/>
              </a:solidFill>
              <a:latin typeface="Freestyle Script" panose="030804020302050B0404" pitchFamily="2" charset="0"/>
            </a:endParaRPr>
          </a:p>
        </p:txBody>
      </p:sp>
      <p:sp>
        <p:nvSpPr>
          <p:cNvPr id="4101" name="灯片编号占位符 6"/>
          <p:cNvSpPr txBox="1">
            <a:spLocks noGrp="1"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r"/>
            <a:fld id="{9A0DB2DC-4C9A-4742-B13C-FB6460FD3503}" type="slidenum">
              <a:rPr lang="zh-CN" altLang="en-US" sz="1400">
                <a:latin typeface="Arial" panose="020B0604020202020204" pitchFamily="34" charset="0"/>
              </a:rPr>
            </a:fld>
            <a:endParaRPr lang="zh-CN" altLang="en-US" sz="1400">
              <a:latin typeface="Arial" panose="020B0604020202020204" pitchFamily="34" charset="0"/>
            </a:endParaRPr>
          </a:p>
        </p:txBody>
      </p:sp>
      <p:sp>
        <p:nvSpPr>
          <p:cNvPr id="4102" name="文本框 4101"/>
          <p:cNvSpPr txBox="1"/>
          <p:nvPr/>
        </p:nvSpPr>
        <p:spPr>
          <a:xfrm>
            <a:off x="533400" y="5029200"/>
            <a:ext cx="3392488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第三人称时用has to,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4103" name="文本框 4102"/>
          <p:cNvSpPr txBox="1"/>
          <p:nvPr/>
        </p:nvSpPr>
        <p:spPr>
          <a:xfrm>
            <a:off x="3810000" y="5029200"/>
            <a:ext cx="4365625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否定形式为doesn’t have to。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/>
      <p:bldP spid="4102" grpId="0"/>
      <p:bldP spid="410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2530" name="内容占位符 22529"/>
          <p:cNvGraphicFramePr/>
          <p:nvPr>
            <p:ph idx="1"/>
          </p:nvPr>
        </p:nvGraphicFramePr>
        <p:xfrm>
          <a:off x="533400" y="914400"/>
          <a:ext cx="6913563" cy="5486400"/>
        </p:xfrm>
        <a:graphic>
          <a:graphicData uri="http://schemas.openxmlformats.org/drawingml/2006/table">
            <a:tbl>
              <a:tblPr/>
              <a:tblGrid>
                <a:gridCol w="3097213"/>
                <a:gridCol w="3816350"/>
              </a:tblGrid>
              <a:tr h="78422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Sunday </a:t>
                      </a:r>
                      <a:endParaRPr lang="zh-CN" altLang="en-US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latin typeface="Arial Black" panose="020B0A04020102020204" pitchFamily="2" charset="0"/>
                        </a:rPr>
                        <a:t> </a:t>
                      </a:r>
                      <a:endParaRPr lang="zh-CN" altLang="en-US" sz="3600"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Monday</a:t>
                      </a:r>
                      <a:endParaRPr lang="zh-CN" altLang="en-US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6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Tuesday</a:t>
                      </a:r>
                      <a:endParaRPr lang="zh-CN" altLang="en-US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6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Wednesday </a:t>
                      </a:r>
                      <a:endParaRPr lang="zh-CN" altLang="en-US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6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Thursday</a:t>
                      </a:r>
                      <a:endParaRPr lang="zh-CN" altLang="en-US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6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7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Friday </a:t>
                      </a:r>
                      <a:endParaRPr lang="zh-CN" altLang="en-US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6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600">
                          <a:solidFill>
                            <a:schemeClr val="accent2"/>
                          </a:solidFill>
                          <a:latin typeface="Arial Black" panose="020B0A04020102020204" pitchFamily="2" charset="0"/>
                        </a:rPr>
                        <a:t>Saturday </a:t>
                      </a:r>
                      <a:endParaRPr lang="zh-CN" altLang="en-US" sz="3600">
                        <a:solidFill>
                          <a:schemeClr val="accent2"/>
                        </a:solidFill>
                        <a:latin typeface="Arial Black" panose="020B0A0402010202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6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56" name="Text Box 64"/>
          <p:cNvSpPr txBox="1"/>
          <p:nvPr/>
        </p:nvSpPr>
        <p:spPr>
          <a:xfrm>
            <a:off x="2514600" y="152400"/>
            <a:ext cx="3567113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4000">
                <a:solidFill>
                  <a:schemeClr val="accent2"/>
                </a:solidFill>
                <a:latin typeface="Arial Black" panose="020B0A04020102020204" pitchFamily="2" charset="0"/>
              </a:rPr>
              <a:t>My calendar</a:t>
            </a:r>
            <a:endParaRPr lang="en-US" altLang="zh-CN" sz="4000">
              <a:solidFill>
                <a:schemeClr val="accent2"/>
              </a:solidFill>
              <a:latin typeface="Arial Black" panose="020B0A04020102020204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512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4213" y="333375"/>
            <a:ext cx="7772400" cy="5867400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图片 6145" descr="~V~8X$K7S@UG2Y5`I[RRYM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219200"/>
            <a:ext cx="9144000" cy="5638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7" name="文本框 6146"/>
          <p:cNvSpPr txBox="1"/>
          <p:nvPr/>
        </p:nvSpPr>
        <p:spPr>
          <a:xfrm>
            <a:off x="2667000" y="381000"/>
            <a:ext cx="31242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400" b="1">
                <a:latin typeface="Arial" panose="020B0604020202020204" pitchFamily="34" charset="0"/>
              </a:rPr>
              <a:t>Calendar </a:t>
            </a:r>
            <a:endParaRPr lang="en-US" altLang="zh-CN" sz="44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Picture 2" descr="FR_06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1" name="Text Box 3"/>
          <p:cNvSpPr txBox="1"/>
          <p:nvPr/>
        </p:nvSpPr>
        <p:spPr>
          <a:xfrm>
            <a:off x="1042988" y="1127125"/>
            <a:ext cx="8128000" cy="4968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000" b="1">
                <a:solidFill>
                  <a:schemeClr val="accent2"/>
                </a:solidFill>
                <a:latin typeface="Times New Roman" panose="02020603050405020304" pitchFamily="2" charset="0"/>
              </a:rPr>
              <a:t>What day is it today?</a:t>
            </a:r>
            <a:endParaRPr lang="en-US" altLang="zh-CN" sz="4000" b="1">
              <a:solidFill>
                <a:schemeClr val="accent2"/>
              </a:solidFill>
              <a:latin typeface="Times New Roman" panose="02020603050405020304" pitchFamily="2" charset="0"/>
            </a:endParaRPr>
          </a:p>
          <a:p>
            <a:r>
              <a:rPr lang="en-US" altLang="zh-CN" sz="4000" b="1">
                <a:solidFill>
                  <a:schemeClr val="accent2"/>
                </a:solidFill>
                <a:latin typeface="Times New Roman" panose="02020603050405020304" pitchFamily="2" charset="0"/>
              </a:rPr>
              <a:t>It’s Tuesday.</a:t>
            </a:r>
            <a:r>
              <a:rPr lang="en-US" altLang="zh-CN" sz="2400" b="1">
                <a:latin typeface="Times New Roman" panose="02020603050405020304" pitchFamily="2" charset="0"/>
              </a:rPr>
              <a:t> </a:t>
            </a:r>
            <a:endParaRPr lang="en-US" altLang="zh-CN" sz="2400" b="1">
              <a:latin typeface="Times New Roman" panose="02020603050405020304" pitchFamily="2" charset="0"/>
            </a:endParaRPr>
          </a:p>
          <a:p>
            <a:r>
              <a:rPr lang="en-US" altLang="zh-CN" sz="4000">
                <a:solidFill>
                  <a:schemeClr val="accent2"/>
                </a:solidFill>
                <a:latin typeface="Times New Roman" panose="02020603050405020304" pitchFamily="2" charset="0"/>
              </a:rPr>
              <a:t>What day </a:t>
            </a:r>
            <a:r>
              <a:rPr lang="en-US" altLang="zh-CN" sz="4000" b="1">
                <a:solidFill>
                  <a:srgbClr val="D60093"/>
                </a:solidFill>
                <a:latin typeface="Times New Roman" panose="02020603050405020304" pitchFamily="2" charset="0"/>
              </a:rPr>
              <a:t>was</a:t>
            </a:r>
            <a:r>
              <a:rPr lang="en-US" altLang="zh-CN" sz="4000">
                <a:solidFill>
                  <a:schemeClr val="accent2"/>
                </a:solidFill>
                <a:latin typeface="Times New Roman" panose="02020603050405020304" pitchFamily="2" charset="0"/>
              </a:rPr>
              <a:t> it </a:t>
            </a:r>
            <a:r>
              <a:rPr lang="en-US" altLang="zh-CN" sz="4000">
                <a:solidFill>
                  <a:srgbClr val="FF3300"/>
                </a:solidFill>
                <a:latin typeface="Times New Roman" panose="02020603050405020304" pitchFamily="2" charset="0"/>
              </a:rPr>
              <a:t>yesterday</a:t>
            </a:r>
            <a:r>
              <a:rPr lang="en-US" altLang="zh-CN" sz="4000">
                <a:solidFill>
                  <a:schemeClr val="accent2"/>
                </a:solidFill>
                <a:latin typeface="Times New Roman" panose="02020603050405020304" pitchFamily="2" charset="0"/>
              </a:rPr>
              <a:t>?</a:t>
            </a:r>
            <a:endParaRPr lang="en-US" altLang="zh-CN" sz="4000">
              <a:solidFill>
                <a:schemeClr val="accent2"/>
              </a:solidFill>
              <a:latin typeface="Times New Roman" panose="02020603050405020304" pitchFamily="2" charset="0"/>
            </a:endParaRPr>
          </a:p>
          <a:p>
            <a:r>
              <a:rPr lang="en-US" altLang="zh-CN" sz="4000">
                <a:solidFill>
                  <a:schemeClr val="accent2"/>
                </a:solidFill>
                <a:latin typeface="Times New Roman" panose="02020603050405020304" pitchFamily="2" charset="0"/>
              </a:rPr>
              <a:t>It </a:t>
            </a:r>
            <a:r>
              <a:rPr lang="en-US" altLang="zh-CN" sz="4000" b="1">
                <a:solidFill>
                  <a:srgbClr val="D60093"/>
                </a:solidFill>
                <a:latin typeface="Times New Roman" panose="02020603050405020304" pitchFamily="2" charset="0"/>
              </a:rPr>
              <a:t>was</a:t>
            </a:r>
            <a:r>
              <a:rPr lang="en-US" altLang="zh-CN" sz="4000">
                <a:solidFill>
                  <a:schemeClr val="accent2"/>
                </a:solidFill>
                <a:latin typeface="Times New Roman" panose="02020603050405020304" pitchFamily="2" charset="0"/>
              </a:rPr>
              <a:t> Monday.</a:t>
            </a:r>
            <a:endParaRPr lang="en-US" altLang="zh-CN" sz="4000">
              <a:solidFill>
                <a:schemeClr val="accent2"/>
              </a:solidFill>
              <a:latin typeface="Times New Roman" panose="02020603050405020304" pitchFamily="2" charset="0"/>
            </a:endParaRPr>
          </a:p>
          <a:p>
            <a:r>
              <a:rPr lang="en-US" altLang="zh-CN" sz="4000">
                <a:solidFill>
                  <a:schemeClr val="accent2"/>
                </a:solidFill>
                <a:latin typeface="Times New Roman" panose="02020603050405020304" pitchFamily="2" charset="0"/>
              </a:rPr>
              <a:t>What day is it </a:t>
            </a:r>
            <a:r>
              <a:rPr lang="en-US" altLang="zh-CN" sz="4000">
                <a:solidFill>
                  <a:srgbClr val="FF3300"/>
                </a:solidFill>
                <a:latin typeface="Times New Roman" panose="02020603050405020304" pitchFamily="2" charset="0"/>
              </a:rPr>
              <a:t>tomorrow</a:t>
            </a:r>
            <a:r>
              <a:rPr lang="en-US" altLang="zh-CN" sz="4000">
                <a:solidFill>
                  <a:schemeClr val="accent2"/>
                </a:solidFill>
                <a:latin typeface="Times New Roman" panose="02020603050405020304" pitchFamily="2" charset="0"/>
              </a:rPr>
              <a:t>?</a:t>
            </a:r>
            <a:endParaRPr lang="en-US" altLang="zh-CN" sz="4000">
              <a:solidFill>
                <a:schemeClr val="accent2"/>
              </a:solidFill>
              <a:latin typeface="Times New Roman" panose="02020603050405020304" pitchFamily="2" charset="0"/>
            </a:endParaRPr>
          </a:p>
          <a:p>
            <a:r>
              <a:rPr lang="en-US" altLang="zh-CN" sz="4000">
                <a:solidFill>
                  <a:schemeClr val="accent2"/>
                </a:solidFill>
                <a:latin typeface="Times New Roman" panose="02020603050405020304" pitchFamily="2" charset="0"/>
              </a:rPr>
              <a:t>It’s Wednesday.</a:t>
            </a:r>
            <a:endParaRPr lang="en-US" altLang="zh-CN" sz="4000">
              <a:solidFill>
                <a:schemeClr val="accent2"/>
              </a:solidFill>
              <a:latin typeface="Times New Roman" panose="02020603050405020304" pitchFamily="2" charset="0"/>
            </a:endParaRPr>
          </a:p>
          <a:p>
            <a:r>
              <a:rPr lang="en-US" altLang="zh-CN" sz="4000">
                <a:solidFill>
                  <a:schemeClr val="accent2"/>
                </a:solidFill>
                <a:latin typeface="Times New Roman" panose="02020603050405020304" pitchFamily="2" charset="0"/>
              </a:rPr>
              <a:t>What day is it </a:t>
            </a:r>
            <a:r>
              <a:rPr lang="en-US" altLang="zh-CN" sz="4000">
                <a:solidFill>
                  <a:srgbClr val="FF3300"/>
                </a:solidFill>
                <a:latin typeface="Times New Roman" panose="02020603050405020304" pitchFamily="2" charset="0"/>
              </a:rPr>
              <a:t>the day after tomorrow</a:t>
            </a:r>
            <a:r>
              <a:rPr lang="en-US" altLang="zh-CN" sz="4000">
                <a:solidFill>
                  <a:schemeClr val="accent2"/>
                </a:solidFill>
                <a:latin typeface="Times New Roman" panose="02020603050405020304" pitchFamily="2" charset="0"/>
              </a:rPr>
              <a:t>?</a:t>
            </a:r>
            <a:endParaRPr lang="en-US" altLang="zh-CN" sz="4000">
              <a:solidFill>
                <a:schemeClr val="accent2"/>
              </a:solidFill>
              <a:latin typeface="Times New Roman" panose="02020603050405020304" pitchFamily="2" charset="0"/>
            </a:endParaRPr>
          </a:p>
          <a:p>
            <a:r>
              <a:rPr lang="en-US" altLang="zh-CN" sz="4000">
                <a:solidFill>
                  <a:schemeClr val="accent2"/>
                </a:solidFill>
                <a:latin typeface="Times New Roman" panose="02020603050405020304" pitchFamily="2" charset="0"/>
              </a:rPr>
              <a:t>It’s Thursday.</a:t>
            </a:r>
            <a:endParaRPr lang="en-US" altLang="zh-CN" sz="4000">
              <a:solidFill>
                <a:schemeClr val="accent2"/>
              </a:solidFill>
              <a:latin typeface="Times New Roman" panose="02020603050405020304" pitchFamily="2" charset="0"/>
            </a:endParaRPr>
          </a:p>
        </p:txBody>
      </p:sp>
      <p:sp>
        <p:nvSpPr>
          <p:cNvPr id="7172" name="灯片编号占位符 4"/>
          <p:cNvSpPr txBox="1">
            <a:spLocks noGrp="1"/>
          </p:cNvSpPr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r"/>
            <a:fld id="{9A0DB2DC-4C9A-4742-B13C-FB6460FD3503}" type="slidenum">
              <a:rPr lang="zh-CN" altLang="en-US" sz="1400">
                <a:latin typeface="Times New Roman" panose="02020603050405020304" pitchFamily="2" charset="0"/>
              </a:rPr>
            </a:fld>
            <a:endParaRPr lang="zh-CN" altLang="en-US" sz="1400"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22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charRg st="22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37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charRg st="37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64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charRg st="64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79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charRg st="79" end="1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104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charRg st="104" end="1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120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charRg st="120" end="1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159" end="1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charRg st="159" end="1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Picture 2" descr="FR_06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5" name="Text Box 4"/>
          <p:cNvSpPr txBox="1"/>
          <p:nvPr/>
        </p:nvSpPr>
        <p:spPr>
          <a:xfrm>
            <a:off x="1016000" y="2165350"/>
            <a:ext cx="8128000" cy="4359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000">
                <a:solidFill>
                  <a:schemeClr val="accent2"/>
                </a:solidFill>
                <a:latin typeface="Times New Roman" panose="02020603050405020304" pitchFamily="2" charset="0"/>
              </a:rPr>
              <a:t>What </a:t>
            </a:r>
            <a:r>
              <a:rPr lang="en-US" altLang="zh-CN" sz="4000" b="1">
                <a:solidFill>
                  <a:srgbClr val="D60093"/>
                </a:solidFill>
                <a:latin typeface="Times New Roman" panose="02020603050405020304" pitchFamily="2" charset="0"/>
              </a:rPr>
              <a:t>was</a:t>
            </a:r>
            <a:r>
              <a:rPr lang="en-US" altLang="zh-CN" sz="4000">
                <a:solidFill>
                  <a:schemeClr val="accent2"/>
                </a:solidFill>
                <a:latin typeface="Times New Roman" panose="02020603050405020304" pitchFamily="2" charset="0"/>
              </a:rPr>
              <a:t> the date yesterday?</a:t>
            </a:r>
            <a:endParaRPr lang="en-US" altLang="zh-CN" sz="4000">
              <a:solidFill>
                <a:schemeClr val="accent2"/>
              </a:solidFill>
              <a:latin typeface="Times New Roman" panose="02020603050405020304" pitchFamily="2" charset="0"/>
            </a:endParaRPr>
          </a:p>
          <a:p>
            <a:r>
              <a:rPr lang="en-US" altLang="zh-CN" sz="4000">
                <a:solidFill>
                  <a:schemeClr val="accent2"/>
                </a:solidFill>
                <a:latin typeface="Times New Roman" panose="02020603050405020304" pitchFamily="2" charset="0"/>
              </a:rPr>
              <a:t>It </a:t>
            </a:r>
            <a:r>
              <a:rPr lang="en-US" altLang="zh-CN" sz="4000" b="1">
                <a:solidFill>
                  <a:srgbClr val="D60093"/>
                </a:solidFill>
                <a:latin typeface="Times New Roman" panose="02020603050405020304" pitchFamily="2" charset="0"/>
              </a:rPr>
              <a:t>was</a:t>
            </a:r>
            <a:r>
              <a:rPr lang="en-US" altLang="zh-CN" sz="4000">
                <a:solidFill>
                  <a:srgbClr val="D60093"/>
                </a:solidFill>
                <a:latin typeface="Times New Roman" panose="02020603050405020304" pitchFamily="2" charset="0"/>
              </a:rPr>
              <a:t> </a:t>
            </a:r>
            <a:r>
              <a:rPr lang="en-US" altLang="zh-CN" sz="4000">
                <a:solidFill>
                  <a:schemeClr val="accent2"/>
                </a:solidFill>
                <a:latin typeface="Times New Roman" panose="02020603050405020304" pitchFamily="2" charset="0"/>
              </a:rPr>
              <a:t>October the 22nd.</a:t>
            </a:r>
            <a:endParaRPr lang="en-US" altLang="zh-CN" sz="4000">
              <a:solidFill>
                <a:schemeClr val="accent2"/>
              </a:solidFill>
              <a:latin typeface="Times New Roman" panose="02020603050405020304" pitchFamily="2" charset="0"/>
            </a:endParaRPr>
          </a:p>
          <a:p>
            <a:r>
              <a:rPr lang="en-US" altLang="zh-CN" sz="4000">
                <a:solidFill>
                  <a:schemeClr val="accent2"/>
                </a:solidFill>
                <a:latin typeface="Times New Roman" panose="02020603050405020304" pitchFamily="2" charset="0"/>
              </a:rPr>
              <a:t>What’s the date tomorrow?</a:t>
            </a:r>
            <a:endParaRPr lang="en-US" altLang="zh-CN" sz="4000">
              <a:solidFill>
                <a:schemeClr val="accent2"/>
              </a:solidFill>
              <a:latin typeface="Times New Roman" panose="02020603050405020304" pitchFamily="2" charset="0"/>
            </a:endParaRPr>
          </a:p>
          <a:p>
            <a:r>
              <a:rPr lang="en-US" altLang="zh-CN" sz="4000">
                <a:solidFill>
                  <a:schemeClr val="accent2"/>
                </a:solidFill>
                <a:latin typeface="Times New Roman" panose="02020603050405020304" pitchFamily="2" charset="0"/>
              </a:rPr>
              <a:t>It’s October the 24th.</a:t>
            </a:r>
            <a:endParaRPr lang="en-US" altLang="zh-CN" sz="4000">
              <a:solidFill>
                <a:schemeClr val="accent2"/>
              </a:solidFill>
              <a:latin typeface="Times New Roman" panose="02020603050405020304" pitchFamily="2" charset="0"/>
            </a:endParaRPr>
          </a:p>
          <a:p>
            <a:r>
              <a:rPr lang="en-US" altLang="zh-CN" sz="4000">
                <a:solidFill>
                  <a:schemeClr val="accent2"/>
                </a:solidFill>
                <a:latin typeface="Times New Roman" panose="02020603050405020304" pitchFamily="2" charset="0"/>
              </a:rPr>
              <a:t>What’s the date the day after tomorrow?</a:t>
            </a:r>
            <a:endParaRPr lang="en-US" altLang="zh-CN" sz="4000">
              <a:solidFill>
                <a:schemeClr val="accent2"/>
              </a:solidFill>
              <a:latin typeface="Times New Roman" panose="02020603050405020304" pitchFamily="2" charset="0"/>
            </a:endParaRPr>
          </a:p>
          <a:p>
            <a:r>
              <a:rPr lang="en-US" altLang="zh-CN" sz="4000">
                <a:solidFill>
                  <a:schemeClr val="accent2"/>
                </a:solidFill>
                <a:latin typeface="Times New Roman" panose="02020603050405020304" pitchFamily="2" charset="0"/>
              </a:rPr>
              <a:t>It’s October the 25th.</a:t>
            </a:r>
            <a:endParaRPr lang="en-US" altLang="zh-CN" sz="4000">
              <a:solidFill>
                <a:schemeClr val="accent2"/>
              </a:solidFill>
              <a:latin typeface="Times New Roman" panose="02020603050405020304" pitchFamily="2" charset="0"/>
            </a:endParaRPr>
          </a:p>
        </p:txBody>
      </p:sp>
      <p:sp>
        <p:nvSpPr>
          <p:cNvPr id="8196" name="Text Box 5"/>
          <p:cNvSpPr txBox="1"/>
          <p:nvPr/>
        </p:nvSpPr>
        <p:spPr>
          <a:xfrm>
            <a:off x="1033463" y="965200"/>
            <a:ext cx="5226050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4000" b="1">
                <a:solidFill>
                  <a:schemeClr val="accent2"/>
                </a:solidFill>
                <a:latin typeface="Times New Roman" panose="02020603050405020304" pitchFamily="2" charset="0"/>
              </a:rPr>
              <a:t>What’s the date today?</a:t>
            </a:r>
            <a:endParaRPr lang="en-US" altLang="zh-CN" sz="4000" b="1">
              <a:solidFill>
                <a:schemeClr val="accent2"/>
              </a:solidFill>
              <a:latin typeface="Times New Roman" panose="02020603050405020304" pitchFamily="2" charset="0"/>
            </a:endParaRPr>
          </a:p>
        </p:txBody>
      </p:sp>
      <p:sp>
        <p:nvSpPr>
          <p:cNvPr id="8197" name="灯片编号占位符 6"/>
          <p:cNvSpPr txBox="1">
            <a:spLocks noGrp="1"/>
          </p:cNvSpPr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r"/>
            <a:fld id="{9A0DB2DC-4C9A-4742-B13C-FB6460FD3503}" type="slidenum">
              <a:rPr lang="zh-CN" altLang="en-US" sz="1400">
                <a:latin typeface="Times New Roman" panose="02020603050405020304" pitchFamily="2" charset="0"/>
              </a:rPr>
            </a:fld>
            <a:endParaRPr lang="zh-CN" altLang="en-US" sz="1400">
              <a:latin typeface="Times New Roman" panose="02020603050405020304" pitchFamily="2" charset="0"/>
            </a:endParaRPr>
          </a:p>
        </p:txBody>
      </p:sp>
      <p:sp>
        <p:nvSpPr>
          <p:cNvPr id="8198" name="矩形 8197"/>
          <p:cNvSpPr/>
          <p:nvPr/>
        </p:nvSpPr>
        <p:spPr>
          <a:xfrm>
            <a:off x="1116013" y="1557338"/>
            <a:ext cx="5761037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000" b="1">
                <a:solidFill>
                  <a:schemeClr val="accent2"/>
                </a:solidFill>
                <a:latin typeface="Times New Roman" panose="02020603050405020304" pitchFamily="2" charset="0"/>
              </a:rPr>
              <a:t>It’s October the 23rd.</a:t>
            </a:r>
            <a:endParaRPr lang="en-US" altLang="zh-CN" sz="4000" b="1">
              <a:solidFill>
                <a:schemeClr val="accent2"/>
              </a:solidFill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29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charRg st="29" end="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54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charRg st="54" end="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80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charRg st="80" end="1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103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charRg st="103" end="1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143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charRg st="143" end="1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Picture 2" descr="FR_06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19" name="Text Box 4"/>
          <p:cNvSpPr txBox="1"/>
          <p:nvPr/>
        </p:nvSpPr>
        <p:spPr>
          <a:xfrm>
            <a:off x="538163" y="2584450"/>
            <a:ext cx="8820150" cy="33877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>
                <a:solidFill>
                  <a:schemeClr val="accent2"/>
                </a:solidFill>
                <a:latin typeface="Comic Sans MS" panose="030F0702030302020204" pitchFamily="2" charset="0"/>
              </a:rPr>
              <a:t>A: What </a:t>
            </a:r>
            <a:r>
              <a:rPr lang="en-US" altLang="zh-CN" sz="3600" b="1">
                <a:solidFill>
                  <a:srgbClr val="D60093"/>
                </a:solidFill>
                <a:latin typeface="Comic Sans MS" panose="030F0702030302020204" pitchFamily="2" charset="0"/>
              </a:rPr>
              <a:t>was</a:t>
            </a:r>
            <a:r>
              <a:rPr lang="en-US" altLang="zh-CN" sz="3600" b="1">
                <a:solidFill>
                  <a:schemeClr val="accent2"/>
                </a:solidFill>
                <a:latin typeface="Comic Sans MS" panose="030F0702030302020204" pitchFamily="2" charset="0"/>
              </a:rPr>
              <a:t> yesterday?</a:t>
            </a:r>
            <a:endParaRPr lang="en-US" altLang="zh-CN" sz="3600" b="1">
              <a:solidFill>
                <a:schemeClr val="accent2"/>
              </a:solidFill>
              <a:latin typeface="Comic Sans MS" panose="030F0702030302020204" pitchFamily="2" charset="0"/>
            </a:endParaRPr>
          </a:p>
          <a:p>
            <a:r>
              <a:rPr lang="en-US" altLang="zh-CN" sz="3600" b="1">
                <a:solidFill>
                  <a:schemeClr val="accent2"/>
                </a:solidFill>
                <a:latin typeface="Comic Sans MS" panose="030F0702030302020204" pitchFamily="2" charset="0"/>
              </a:rPr>
              <a:t>B: It </a:t>
            </a:r>
            <a:r>
              <a:rPr lang="en-US" altLang="zh-CN" sz="3600" b="1">
                <a:solidFill>
                  <a:srgbClr val="D60093"/>
                </a:solidFill>
                <a:latin typeface="Comic Sans MS" panose="030F0702030302020204" pitchFamily="2" charset="0"/>
              </a:rPr>
              <a:t>was</a:t>
            </a:r>
            <a:r>
              <a:rPr lang="en-US" altLang="zh-CN" sz="3600" b="1">
                <a:solidFill>
                  <a:schemeClr val="accent2"/>
                </a:solidFill>
                <a:latin typeface="Comic Sans MS" panose="030F0702030302020204" pitchFamily="2" charset="0"/>
              </a:rPr>
              <a:t>…</a:t>
            </a:r>
            <a:endParaRPr lang="en-US" altLang="zh-CN" sz="3600" b="1">
              <a:solidFill>
                <a:schemeClr val="accent2"/>
              </a:solidFill>
              <a:latin typeface="Comic Sans MS" panose="030F0702030302020204" pitchFamily="2" charset="0"/>
            </a:endParaRPr>
          </a:p>
          <a:p>
            <a:r>
              <a:rPr lang="en-US" altLang="zh-CN" sz="3600" b="1">
                <a:solidFill>
                  <a:schemeClr val="accent2"/>
                </a:solidFill>
                <a:latin typeface="Comic Sans MS" panose="030F0702030302020204" pitchFamily="2" charset="0"/>
              </a:rPr>
              <a:t>A: What’s tomorrow?</a:t>
            </a:r>
            <a:endParaRPr lang="en-US" altLang="zh-CN" sz="3600" b="1">
              <a:solidFill>
                <a:schemeClr val="accent2"/>
              </a:solidFill>
              <a:latin typeface="Comic Sans MS" panose="030F0702030302020204" pitchFamily="2" charset="0"/>
            </a:endParaRPr>
          </a:p>
          <a:p>
            <a:r>
              <a:rPr lang="en-US" altLang="zh-CN" sz="3600" b="1">
                <a:solidFill>
                  <a:schemeClr val="accent2"/>
                </a:solidFill>
                <a:latin typeface="Comic Sans MS" panose="030F0702030302020204" pitchFamily="2" charset="0"/>
              </a:rPr>
              <a:t>B: It’s… </a:t>
            </a:r>
            <a:endParaRPr lang="en-US" altLang="zh-CN" sz="3600" b="1">
              <a:solidFill>
                <a:schemeClr val="accent2"/>
              </a:solidFill>
              <a:latin typeface="Comic Sans MS" panose="030F0702030302020204" pitchFamily="2" charset="0"/>
            </a:endParaRPr>
          </a:p>
          <a:p>
            <a:r>
              <a:rPr lang="en-US" altLang="zh-CN" sz="3600" b="1">
                <a:solidFill>
                  <a:schemeClr val="accent2"/>
                </a:solidFill>
                <a:latin typeface="Comic Sans MS" panose="030F0702030302020204" pitchFamily="2" charset="0"/>
              </a:rPr>
              <a:t>A: What’s the day after tomorrow?</a:t>
            </a:r>
            <a:endParaRPr lang="en-US" altLang="zh-CN" sz="3600" b="1">
              <a:solidFill>
                <a:schemeClr val="accent2"/>
              </a:solidFill>
              <a:latin typeface="Comic Sans MS" panose="030F0702030302020204" pitchFamily="2" charset="0"/>
            </a:endParaRPr>
          </a:p>
          <a:p>
            <a:r>
              <a:rPr lang="en-US" altLang="zh-CN" sz="3600" b="1">
                <a:solidFill>
                  <a:schemeClr val="accent2"/>
                </a:solidFill>
                <a:latin typeface="Comic Sans MS" panose="030F0702030302020204" pitchFamily="2" charset="0"/>
              </a:rPr>
              <a:t>B: It’s…</a:t>
            </a:r>
            <a:endParaRPr lang="en-US" altLang="zh-CN" sz="3600" b="1">
              <a:solidFill>
                <a:schemeClr val="accent2"/>
              </a:solidFill>
              <a:latin typeface="Comic Sans MS" panose="030F0702030302020204" pitchFamily="2" charset="0"/>
            </a:endParaRPr>
          </a:p>
        </p:txBody>
      </p:sp>
      <p:sp>
        <p:nvSpPr>
          <p:cNvPr id="9220" name="Text Box 5"/>
          <p:cNvSpPr txBox="1"/>
          <p:nvPr/>
        </p:nvSpPr>
        <p:spPr>
          <a:xfrm>
            <a:off x="609600" y="1273175"/>
            <a:ext cx="6897688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>
                <a:solidFill>
                  <a:srgbClr val="FF3300"/>
                </a:solidFill>
                <a:latin typeface="Comic Sans MS" panose="030F0702030302020204" pitchFamily="2" charset="0"/>
              </a:rPr>
              <a:t>A: What’s today?</a:t>
            </a:r>
            <a:endParaRPr lang="en-US" altLang="zh-CN" sz="3600" b="1">
              <a:solidFill>
                <a:srgbClr val="FF3300"/>
              </a:solidFill>
              <a:latin typeface="Comic Sans MS" panose="030F0702030302020204" pitchFamily="2" charset="0"/>
            </a:endParaRPr>
          </a:p>
          <a:p>
            <a:r>
              <a:rPr lang="en-US" altLang="zh-CN" sz="3600" b="1">
                <a:solidFill>
                  <a:srgbClr val="FF3300"/>
                </a:solidFill>
                <a:latin typeface="Comic Sans MS" panose="030F0702030302020204" pitchFamily="2" charset="0"/>
              </a:rPr>
              <a:t>B: It’s Tuesday, the 23rd.</a:t>
            </a:r>
            <a:endParaRPr lang="en-US" altLang="zh-CN" sz="3600" b="1">
              <a:solidFill>
                <a:srgbClr val="FF3300"/>
              </a:solidFill>
              <a:latin typeface="Comic Sans MS" panose="030F0702030302020204" pitchFamily="2" charset="0"/>
            </a:endParaRPr>
          </a:p>
        </p:txBody>
      </p:sp>
      <p:sp>
        <p:nvSpPr>
          <p:cNvPr id="9221" name="灯片编号占位符 6"/>
          <p:cNvSpPr txBox="1">
            <a:spLocks noGrp="1"/>
          </p:cNvSpPr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r"/>
            <a:fld id="{9A0DB2DC-4C9A-4742-B13C-FB6460FD3503}" type="slidenum">
              <a:rPr lang="zh-CN" altLang="en-US" sz="1400">
                <a:latin typeface="Times New Roman" panose="02020603050405020304" pitchFamily="2" charset="0"/>
              </a:rPr>
            </a:fld>
            <a:endParaRPr lang="zh-CN" altLang="en-US" sz="1400"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23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charRg st="23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charRg st="23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34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charRg st="34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charRg st="34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54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charRg st="54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charRg st="54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64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charRg st="64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charRg st="64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98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charRg st="98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charRg st="98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2" name="图片 10241" descr="I2LT2Q157DDQ]B[0{XY%YU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1910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3" name="图片 10242" descr="_[{5WVCQ[OIW]{9QLJ@6HE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0"/>
            <a:ext cx="4495800" cy="34004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4" name="图片 10243" descr="NSBHS7E88WM6(L[0H${XOD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05200"/>
            <a:ext cx="4038600" cy="3152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图片 10244" descr="7%Y)9EIV25[CMJ%98JZ`BY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8200" y="3505200"/>
            <a:ext cx="4495800" cy="3352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1266" name="内容占位符 11265"/>
          <p:cNvGraphicFramePr/>
          <p:nvPr>
            <p:ph sz="half" idx="1"/>
          </p:nvPr>
        </p:nvGraphicFramePr>
        <p:xfrm>
          <a:off x="179388" y="1035050"/>
          <a:ext cx="8893175" cy="2674938"/>
        </p:xfrm>
        <a:graphic>
          <a:graphicData uri="http://schemas.openxmlformats.org/drawingml/2006/table">
            <a:tbl>
              <a:tblPr/>
              <a:tblGrid>
                <a:gridCol w="2224088"/>
                <a:gridCol w="2224087"/>
                <a:gridCol w="2220913"/>
                <a:gridCol w="2224087"/>
              </a:tblGrid>
              <a:tr h="1338263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latin typeface="Arial Narrow" panose="020B0606020202030204" pitchFamily="2" charset="0"/>
                        </a:rPr>
                        <a:t>Sunday </a:t>
                      </a:r>
                      <a:endParaRPr lang="en-US" altLang="zh-CN" sz="3200" b="1">
                        <a:latin typeface="Arial Narrow" panose="020B0606020202030204" pitchFamily="2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latin typeface="Arial Narrow" panose="020B0606020202030204" pitchFamily="2" charset="0"/>
                        </a:rPr>
                        <a:t> the______</a:t>
                      </a:r>
                      <a:endParaRPr lang="zh-CN" altLang="en-US" sz="32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latin typeface="Arial Narrow" panose="020B0606020202030204" pitchFamily="2" charset="0"/>
                        </a:rPr>
                        <a:t>Monday</a:t>
                      </a:r>
                      <a:endParaRPr lang="en-US" altLang="zh-CN" sz="3200" b="1">
                        <a:latin typeface="Arial Narrow" panose="020B0606020202030204" pitchFamily="2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latin typeface="Arial Narrow" panose="020B0606020202030204" pitchFamily="2" charset="0"/>
                        </a:rPr>
                        <a:t> the ______</a:t>
                      </a:r>
                      <a:endParaRPr lang="zh-CN" altLang="en-US" sz="32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latin typeface="Arial Narrow" panose="020B0606020202030204" pitchFamily="2" charset="0"/>
                        </a:rPr>
                        <a:t>Tuesday </a:t>
                      </a:r>
                      <a:endParaRPr lang="en-US" altLang="zh-CN" sz="3200" b="1">
                        <a:latin typeface="Arial Narrow" panose="020B0606020202030204" pitchFamily="2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latin typeface="Arial Narrow" panose="020B0606020202030204" pitchFamily="2" charset="0"/>
                        </a:rPr>
                        <a:t> the______</a:t>
                      </a:r>
                      <a:endParaRPr lang="zh-CN" altLang="en-US" sz="32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latin typeface="Arial Narrow" panose="020B0606020202030204" pitchFamily="2" charset="0"/>
                        </a:rPr>
                        <a:t>Wednesday </a:t>
                      </a:r>
                      <a:endParaRPr lang="en-US" altLang="zh-CN" sz="3200" b="1">
                        <a:latin typeface="Arial Narrow" panose="020B0606020202030204" pitchFamily="2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latin typeface="Arial Narrow" panose="020B0606020202030204" pitchFamily="2" charset="0"/>
                        </a:rPr>
                        <a:t> the______</a:t>
                      </a:r>
                      <a:endParaRPr lang="zh-CN" altLang="en-US" sz="32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667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283" name="内容占位符 11282"/>
          <p:cNvGraphicFramePr/>
          <p:nvPr>
            <p:ph sz="half" idx="1"/>
          </p:nvPr>
        </p:nvGraphicFramePr>
        <p:xfrm>
          <a:off x="1330325" y="3843338"/>
          <a:ext cx="6626225" cy="2663825"/>
        </p:xfrm>
        <a:graphic>
          <a:graphicData uri="http://schemas.openxmlformats.org/drawingml/2006/table">
            <a:tbl>
              <a:tblPr/>
              <a:tblGrid>
                <a:gridCol w="2208213"/>
                <a:gridCol w="2209800"/>
                <a:gridCol w="2208212"/>
              </a:tblGrid>
              <a:tr h="1331913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latin typeface="Arial Narrow" panose="020B0606020202030204" pitchFamily="2" charset="0"/>
                        </a:rPr>
                        <a:t>Thursday</a:t>
                      </a:r>
                      <a:endParaRPr lang="en-US" altLang="zh-CN" sz="3200" b="1">
                        <a:latin typeface="Arial Narrow" panose="020B0606020202030204" pitchFamily="2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latin typeface="Arial Narrow" panose="020B0606020202030204" pitchFamily="2" charset="0"/>
                        </a:rPr>
                        <a:t> the_____</a:t>
                      </a:r>
                      <a:endParaRPr lang="zh-CN" altLang="en-US" sz="32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latin typeface="Arial Narrow" panose="020B0606020202030204" pitchFamily="2" charset="0"/>
                        </a:rPr>
                        <a:t>Friday </a:t>
                      </a:r>
                      <a:endParaRPr lang="en-US" altLang="zh-CN" sz="3200" b="1">
                        <a:latin typeface="Arial Narrow" panose="020B0606020202030204" pitchFamily="2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latin typeface="Arial Narrow" panose="020B0606020202030204" pitchFamily="2" charset="0"/>
                        </a:rPr>
                        <a:t> the______</a:t>
                      </a:r>
                      <a:endParaRPr lang="zh-CN" altLang="en-US" sz="32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latin typeface="Arial Narrow" panose="020B0606020202030204" pitchFamily="2" charset="0"/>
                        </a:rPr>
                        <a:t>Saturday </a:t>
                      </a:r>
                      <a:endParaRPr lang="en-US" altLang="zh-CN" sz="3200" b="1">
                        <a:latin typeface="Arial Narrow" panose="020B0606020202030204" pitchFamily="2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latin typeface="Arial Narrow" panose="020B0606020202030204" pitchFamily="2" charset="0"/>
                        </a:rPr>
                        <a:t> the______</a:t>
                      </a:r>
                      <a:endParaRPr lang="zh-CN" altLang="en-US" sz="32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1912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>
                        <a:latin typeface="Arial Narrow" panose="020B0606020202030204" pitchFamily="2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97" name="Text Box 33"/>
          <p:cNvSpPr txBox="1"/>
          <p:nvPr/>
        </p:nvSpPr>
        <p:spPr>
          <a:xfrm>
            <a:off x="7648575" y="1549400"/>
            <a:ext cx="1058863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solidFill>
                  <a:srgbClr val="FF3300"/>
                </a:solidFill>
                <a:latin typeface="Arial Narrow" panose="020B0606020202030204" pitchFamily="2" charset="0"/>
              </a:rPr>
              <a:t>24th </a:t>
            </a:r>
            <a:endParaRPr lang="en-US" altLang="zh-CN" sz="3600" b="1">
              <a:solidFill>
                <a:srgbClr val="FF3300"/>
              </a:solidFill>
              <a:latin typeface="Arial Narrow" panose="020B0606020202030204" pitchFamily="2" charset="0"/>
            </a:endParaRPr>
          </a:p>
        </p:txBody>
      </p:sp>
      <p:sp>
        <p:nvSpPr>
          <p:cNvPr id="11298" name="Text Box 34"/>
          <p:cNvSpPr txBox="1"/>
          <p:nvPr/>
        </p:nvSpPr>
        <p:spPr>
          <a:xfrm>
            <a:off x="900113" y="1533525"/>
            <a:ext cx="1038225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solidFill>
                  <a:srgbClr val="FF3300"/>
                </a:solidFill>
                <a:latin typeface="Arial Narrow" panose="020B0606020202030204" pitchFamily="2" charset="0"/>
              </a:rPr>
              <a:t>21st </a:t>
            </a:r>
            <a:endParaRPr lang="en-US" altLang="zh-CN" sz="3600" b="1">
              <a:solidFill>
                <a:srgbClr val="FF3300"/>
              </a:solidFill>
              <a:latin typeface="Arial Narrow" panose="020B0606020202030204" pitchFamily="2" charset="0"/>
            </a:endParaRPr>
          </a:p>
        </p:txBody>
      </p:sp>
      <p:sp>
        <p:nvSpPr>
          <p:cNvPr id="11299" name="Text Box 35"/>
          <p:cNvSpPr txBox="1"/>
          <p:nvPr/>
        </p:nvSpPr>
        <p:spPr>
          <a:xfrm>
            <a:off x="3203575" y="1533525"/>
            <a:ext cx="1057275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solidFill>
                  <a:srgbClr val="FF3300"/>
                </a:solidFill>
                <a:latin typeface="Arial Narrow" panose="020B0606020202030204" pitchFamily="2" charset="0"/>
              </a:rPr>
              <a:t>22nd</a:t>
            </a:r>
            <a:endParaRPr lang="en-US" altLang="zh-CN" sz="3600" b="1">
              <a:solidFill>
                <a:srgbClr val="FF3300"/>
              </a:solidFill>
              <a:latin typeface="Arial Narrow" panose="020B0606020202030204" pitchFamily="2" charset="0"/>
            </a:endParaRPr>
          </a:p>
        </p:txBody>
      </p:sp>
      <p:sp>
        <p:nvSpPr>
          <p:cNvPr id="11300" name="Text Box 36"/>
          <p:cNvSpPr txBox="1"/>
          <p:nvPr/>
        </p:nvSpPr>
        <p:spPr>
          <a:xfrm>
            <a:off x="5364163" y="1557338"/>
            <a:ext cx="107950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solidFill>
                  <a:srgbClr val="FF3300"/>
                </a:solidFill>
                <a:latin typeface="Arial Narrow" panose="020B0606020202030204" pitchFamily="2" charset="0"/>
              </a:rPr>
              <a:t>23rd </a:t>
            </a:r>
            <a:endParaRPr lang="en-US" altLang="zh-CN" sz="3600" b="1">
              <a:solidFill>
                <a:srgbClr val="FF3300"/>
              </a:solidFill>
              <a:latin typeface="Arial Narrow" panose="020B0606020202030204" pitchFamily="2" charset="0"/>
            </a:endParaRPr>
          </a:p>
        </p:txBody>
      </p:sp>
      <p:sp>
        <p:nvSpPr>
          <p:cNvPr id="11301" name="Text Box 37"/>
          <p:cNvSpPr txBox="1"/>
          <p:nvPr/>
        </p:nvSpPr>
        <p:spPr>
          <a:xfrm>
            <a:off x="2051050" y="4348163"/>
            <a:ext cx="1058863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solidFill>
                  <a:srgbClr val="FF3300"/>
                </a:solidFill>
                <a:latin typeface="Arial Narrow" panose="020B0606020202030204" pitchFamily="2" charset="0"/>
              </a:rPr>
              <a:t>25th </a:t>
            </a:r>
            <a:endParaRPr lang="en-US" altLang="zh-CN" sz="3600" b="1">
              <a:solidFill>
                <a:srgbClr val="FF3300"/>
              </a:solidFill>
              <a:latin typeface="Arial Narrow" panose="020B0606020202030204" pitchFamily="2" charset="0"/>
            </a:endParaRPr>
          </a:p>
        </p:txBody>
      </p:sp>
      <p:sp>
        <p:nvSpPr>
          <p:cNvPr id="11302" name="Text Box 38"/>
          <p:cNvSpPr txBox="1"/>
          <p:nvPr/>
        </p:nvSpPr>
        <p:spPr>
          <a:xfrm>
            <a:off x="4356100" y="4341813"/>
            <a:ext cx="1058863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solidFill>
                  <a:srgbClr val="FF3300"/>
                </a:solidFill>
                <a:latin typeface="Arial Narrow" panose="020B0606020202030204" pitchFamily="2" charset="0"/>
              </a:rPr>
              <a:t>26th </a:t>
            </a:r>
            <a:endParaRPr lang="en-US" altLang="zh-CN" sz="3600" b="1">
              <a:solidFill>
                <a:srgbClr val="FF3300"/>
              </a:solidFill>
              <a:latin typeface="Arial Narrow" panose="020B0606020202030204" pitchFamily="2" charset="0"/>
            </a:endParaRPr>
          </a:p>
        </p:txBody>
      </p:sp>
      <p:sp>
        <p:nvSpPr>
          <p:cNvPr id="11303" name="Text Box 39"/>
          <p:cNvSpPr txBox="1"/>
          <p:nvPr/>
        </p:nvSpPr>
        <p:spPr>
          <a:xfrm>
            <a:off x="6516688" y="4348163"/>
            <a:ext cx="1058862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solidFill>
                  <a:srgbClr val="FF3300"/>
                </a:solidFill>
                <a:latin typeface="Arial Narrow" panose="020B0606020202030204" pitchFamily="2" charset="0"/>
              </a:rPr>
              <a:t>27th </a:t>
            </a:r>
            <a:endParaRPr lang="en-US" altLang="zh-CN" sz="3600" b="1">
              <a:solidFill>
                <a:srgbClr val="FF3300"/>
              </a:solidFill>
              <a:latin typeface="Arial Narrow" panose="020B0606020202030204" pitchFamily="2" charset="0"/>
            </a:endParaRPr>
          </a:p>
        </p:txBody>
      </p:sp>
      <p:sp>
        <p:nvSpPr>
          <p:cNvPr id="11304" name="Text Box 40"/>
          <p:cNvSpPr txBox="1"/>
          <p:nvPr/>
        </p:nvSpPr>
        <p:spPr>
          <a:xfrm>
            <a:off x="5219700" y="2420938"/>
            <a:ext cx="1287463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solidFill>
                  <a:srgbClr val="FF3300"/>
                </a:solidFill>
                <a:latin typeface="Arial Narrow" panose="020B0606020202030204" pitchFamily="2" charset="0"/>
              </a:rPr>
              <a:t>today </a:t>
            </a:r>
            <a:endParaRPr lang="en-US" altLang="zh-CN" sz="3600" b="1">
              <a:solidFill>
                <a:srgbClr val="FF3300"/>
              </a:solidFill>
              <a:latin typeface="Arial Narrow" panose="020B0606020202030204" pitchFamily="2" charset="0"/>
            </a:endParaRPr>
          </a:p>
        </p:txBody>
      </p:sp>
      <p:sp>
        <p:nvSpPr>
          <p:cNvPr id="11305" name="Text Box 41"/>
          <p:cNvSpPr txBox="1"/>
          <p:nvPr/>
        </p:nvSpPr>
        <p:spPr>
          <a:xfrm>
            <a:off x="2484438" y="2420938"/>
            <a:ext cx="2036762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solidFill>
                  <a:srgbClr val="FF3300"/>
                </a:solidFill>
                <a:latin typeface="Arial Narrow" panose="020B0606020202030204" pitchFamily="2" charset="0"/>
              </a:rPr>
              <a:t>yesterday </a:t>
            </a:r>
            <a:endParaRPr lang="en-US" altLang="zh-CN" sz="3600" b="1">
              <a:solidFill>
                <a:srgbClr val="FF3300"/>
              </a:solidFill>
              <a:latin typeface="Arial Narrow" panose="020B0606020202030204" pitchFamily="2" charset="0"/>
            </a:endParaRPr>
          </a:p>
        </p:txBody>
      </p:sp>
      <p:sp>
        <p:nvSpPr>
          <p:cNvPr id="11306" name="Text Box 42"/>
          <p:cNvSpPr txBox="1"/>
          <p:nvPr/>
        </p:nvSpPr>
        <p:spPr>
          <a:xfrm>
            <a:off x="6877050" y="2420938"/>
            <a:ext cx="2017713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solidFill>
                  <a:srgbClr val="FF3300"/>
                </a:solidFill>
                <a:latin typeface="Arial Narrow" panose="020B0606020202030204" pitchFamily="2" charset="0"/>
              </a:rPr>
              <a:t>tomorrow </a:t>
            </a:r>
            <a:endParaRPr lang="en-US" altLang="zh-CN" sz="3600" b="1">
              <a:solidFill>
                <a:srgbClr val="FF3300"/>
              </a:solidFill>
              <a:latin typeface="Arial Narrow" panose="020B0606020202030204" pitchFamily="2" charset="0"/>
            </a:endParaRPr>
          </a:p>
        </p:txBody>
      </p:sp>
      <p:sp>
        <p:nvSpPr>
          <p:cNvPr id="11307" name="Text Box 43"/>
          <p:cNvSpPr txBox="1"/>
          <p:nvPr/>
        </p:nvSpPr>
        <p:spPr>
          <a:xfrm>
            <a:off x="1258888" y="5013325"/>
            <a:ext cx="252095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>
                <a:solidFill>
                  <a:srgbClr val="FF3300"/>
                </a:solidFill>
                <a:latin typeface="Arial Narrow" panose="020B0606020202030204" pitchFamily="2" charset="0"/>
              </a:rPr>
              <a:t> the day after  tomorrow</a:t>
            </a:r>
            <a:endParaRPr lang="en-US" altLang="zh-CN" sz="3600" b="1">
              <a:solidFill>
                <a:srgbClr val="FF3300"/>
              </a:solidFill>
              <a:latin typeface="Arial Narrow" panose="020B0606020202030204" pitchFamily="2" charset="0"/>
            </a:endParaRPr>
          </a:p>
        </p:txBody>
      </p:sp>
      <p:sp>
        <p:nvSpPr>
          <p:cNvPr id="11308" name="Text Box 44"/>
          <p:cNvSpPr txBox="1"/>
          <p:nvPr/>
        </p:nvSpPr>
        <p:spPr>
          <a:xfrm>
            <a:off x="2555875" y="2906713"/>
            <a:ext cx="22288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solidFill>
                  <a:schemeClr val="accent2"/>
                </a:solidFill>
                <a:latin typeface="Comic Sans MS" panose="030F0702030302020204" pitchFamily="2" charset="0"/>
              </a:rPr>
              <a:t>weekday </a:t>
            </a:r>
            <a:endParaRPr lang="en-US" altLang="zh-CN" sz="3600" b="1">
              <a:solidFill>
                <a:schemeClr val="accent2"/>
              </a:solidFill>
              <a:latin typeface="Comic Sans MS" panose="030F0702030302020204" pitchFamily="2" charset="0"/>
            </a:endParaRPr>
          </a:p>
        </p:txBody>
      </p:sp>
      <p:sp>
        <p:nvSpPr>
          <p:cNvPr id="11309" name="Text Box 45"/>
          <p:cNvSpPr txBox="1"/>
          <p:nvPr/>
        </p:nvSpPr>
        <p:spPr>
          <a:xfrm>
            <a:off x="4716463" y="3051175"/>
            <a:ext cx="22288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solidFill>
                  <a:schemeClr val="accent2"/>
                </a:solidFill>
                <a:latin typeface="Comic Sans MS" panose="030F0702030302020204" pitchFamily="2" charset="0"/>
              </a:rPr>
              <a:t>weekday </a:t>
            </a:r>
            <a:endParaRPr lang="en-US" altLang="zh-CN" sz="3600" b="1">
              <a:solidFill>
                <a:schemeClr val="accent2"/>
              </a:solidFill>
              <a:latin typeface="Comic Sans MS" panose="030F0702030302020204" pitchFamily="2" charset="0"/>
            </a:endParaRPr>
          </a:p>
        </p:txBody>
      </p:sp>
      <p:sp>
        <p:nvSpPr>
          <p:cNvPr id="11310" name="Text Box 46"/>
          <p:cNvSpPr txBox="1"/>
          <p:nvPr/>
        </p:nvSpPr>
        <p:spPr>
          <a:xfrm>
            <a:off x="6915150" y="2978150"/>
            <a:ext cx="22288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solidFill>
                  <a:schemeClr val="accent2"/>
                </a:solidFill>
                <a:latin typeface="Comic Sans MS" panose="030F0702030302020204" pitchFamily="2" charset="0"/>
              </a:rPr>
              <a:t>weekday </a:t>
            </a:r>
            <a:endParaRPr lang="en-US" altLang="zh-CN" sz="3600" b="1">
              <a:solidFill>
                <a:schemeClr val="accent2"/>
              </a:solidFill>
              <a:latin typeface="Comic Sans MS" panose="030F0702030302020204" pitchFamily="2" charset="0"/>
            </a:endParaRPr>
          </a:p>
        </p:txBody>
      </p:sp>
      <p:sp>
        <p:nvSpPr>
          <p:cNvPr id="11311" name="Text Box 47"/>
          <p:cNvSpPr txBox="1"/>
          <p:nvPr/>
        </p:nvSpPr>
        <p:spPr>
          <a:xfrm>
            <a:off x="1403350" y="5930900"/>
            <a:ext cx="22288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solidFill>
                  <a:schemeClr val="accent2"/>
                </a:solidFill>
                <a:latin typeface="Comic Sans MS" panose="030F0702030302020204" pitchFamily="2" charset="0"/>
              </a:rPr>
              <a:t>weekday </a:t>
            </a:r>
            <a:endParaRPr lang="en-US" altLang="zh-CN" sz="3600" b="1">
              <a:solidFill>
                <a:schemeClr val="accent2"/>
              </a:solidFill>
              <a:latin typeface="Comic Sans MS" panose="030F0702030302020204" pitchFamily="2" charset="0"/>
            </a:endParaRPr>
          </a:p>
        </p:txBody>
      </p:sp>
      <p:sp>
        <p:nvSpPr>
          <p:cNvPr id="11312" name="Text Box 48"/>
          <p:cNvSpPr txBox="1"/>
          <p:nvPr/>
        </p:nvSpPr>
        <p:spPr>
          <a:xfrm>
            <a:off x="3635375" y="5876925"/>
            <a:ext cx="22288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solidFill>
                  <a:schemeClr val="accent2"/>
                </a:solidFill>
                <a:latin typeface="Comic Sans MS" panose="030F0702030302020204" pitchFamily="2" charset="0"/>
              </a:rPr>
              <a:t>weekday </a:t>
            </a:r>
            <a:endParaRPr lang="en-US" altLang="zh-CN" sz="3600" b="1">
              <a:solidFill>
                <a:schemeClr val="accent2"/>
              </a:solidFill>
              <a:latin typeface="Comic Sans MS" panose="030F0702030302020204" pitchFamily="2" charset="0"/>
            </a:endParaRPr>
          </a:p>
        </p:txBody>
      </p:sp>
      <p:sp>
        <p:nvSpPr>
          <p:cNvPr id="11313" name="Oval 49"/>
          <p:cNvSpPr/>
          <p:nvPr/>
        </p:nvSpPr>
        <p:spPr>
          <a:xfrm>
            <a:off x="0" y="269875"/>
            <a:ext cx="755650" cy="720725"/>
          </a:xfrm>
          <a:prstGeom prst="ellipse">
            <a:avLst/>
          </a:prstGeom>
          <a:solidFill>
            <a:srgbClr val="33CC33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sz="2400">
              <a:latin typeface="Times New Roman" panose="02020603050405020304" pitchFamily="2" charset="0"/>
            </a:endParaRPr>
          </a:p>
        </p:txBody>
      </p:sp>
      <p:sp>
        <p:nvSpPr>
          <p:cNvPr id="11314" name="Text Box 50"/>
          <p:cNvSpPr txBox="1"/>
          <p:nvPr/>
        </p:nvSpPr>
        <p:spPr>
          <a:xfrm>
            <a:off x="0" y="269875"/>
            <a:ext cx="9144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>
                <a:latin typeface="Arial Black" panose="020B0A04020102020204" pitchFamily="2" charset="0"/>
              </a:rPr>
              <a:t>1b </a:t>
            </a:r>
            <a:r>
              <a:rPr lang="en-US" altLang="zh-CN" sz="3600" b="1">
                <a:latin typeface="Arial Narrow" panose="020B0606020202030204" pitchFamily="2" charset="0"/>
              </a:rPr>
              <a:t>Write the words below the correct dates.</a:t>
            </a:r>
            <a:endParaRPr lang="en-US" altLang="zh-CN" sz="3600" b="1">
              <a:latin typeface="Arial Black" panose="020B0A04020102020204" pitchFamily="2" charset="0"/>
            </a:endParaRPr>
          </a:p>
        </p:txBody>
      </p:sp>
      <p:sp>
        <p:nvSpPr>
          <p:cNvPr id="11315" name="文本框 11314"/>
          <p:cNvSpPr txBox="1"/>
          <p:nvPr/>
        </p:nvSpPr>
        <p:spPr>
          <a:xfrm>
            <a:off x="250825" y="2852738"/>
            <a:ext cx="216058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99"/>
                </a:solidFill>
                <a:latin typeface="Comic Sans MS" panose="030F0702030302020204" pitchFamily="2" charset="0"/>
              </a:rPr>
              <a:t>weekend</a:t>
            </a:r>
            <a:endParaRPr lang="en-US" altLang="zh-CN" sz="3600" b="1">
              <a:solidFill>
                <a:srgbClr val="FF3399"/>
              </a:solidFill>
              <a:latin typeface="Comic Sans MS" panose="030F0702030302020204" pitchFamily="2" charset="0"/>
            </a:endParaRPr>
          </a:p>
        </p:txBody>
      </p:sp>
      <p:sp>
        <p:nvSpPr>
          <p:cNvPr id="11316" name="文本框 11315"/>
          <p:cNvSpPr txBox="1"/>
          <p:nvPr/>
        </p:nvSpPr>
        <p:spPr>
          <a:xfrm>
            <a:off x="5795963" y="5876925"/>
            <a:ext cx="216058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99"/>
                </a:solidFill>
                <a:latin typeface="Comic Sans MS" panose="030F0702030302020204" pitchFamily="2" charset="0"/>
              </a:rPr>
              <a:t>weekend</a:t>
            </a:r>
            <a:endParaRPr lang="en-US" altLang="zh-CN" sz="3600" b="1">
              <a:solidFill>
                <a:srgbClr val="FF3399"/>
              </a:solidFill>
              <a:latin typeface="Comic Sans MS" panose="030F07020303020202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4" grpId="0"/>
      <p:bldP spid="11305" grpId="0"/>
      <p:bldP spid="11306" grpId="0"/>
      <p:bldP spid="11307" grpId="0"/>
      <p:bldP spid="11308" grpId="0"/>
      <p:bldP spid="11309" grpId="0"/>
      <p:bldP spid="11310" grpId="0"/>
      <p:bldP spid="11311" grpId="0"/>
      <p:bldP spid="11312" grpId="0"/>
      <p:bldP spid="11315" grpId="0"/>
      <p:bldP spid="11316" grpId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3394</Words>
  <Application>WPS 演示</Application>
  <PresentationFormat>在屏幕上显示</PresentationFormat>
  <Paragraphs>372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3" baseType="lpstr">
      <vt:lpstr>Arial</vt:lpstr>
      <vt:lpstr>宋体</vt:lpstr>
      <vt:lpstr>Wingdings</vt:lpstr>
      <vt:lpstr>Times New Roman</vt:lpstr>
      <vt:lpstr>Freestyle Script</vt:lpstr>
      <vt:lpstr>Comic Sans MS</vt:lpstr>
      <vt:lpstr>Arial Narrow</vt:lpstr>
      <vt:lpstr>Arial Black</vt:lpstr>
      <vt:lpstr>Latha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海派甜心</cp:lastModifiedBy>
  <cp:revision>25</cp:revision>
  <dcterms:created xsi:type="dcterms:W3CDTF">2015-06-29T07:35:22Z</dcterms:created>
  <dcterms:modified xsi:type="dcterms:W3CDTF">2021-05-07T05:51:33Z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2052-11.1.0.10132</vt:lpwstr>
  </property>
</Properties>
</file>