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0" r:id="rId3"/>
    <p:sldId id="395" r:id="rId4"/>
    <p:sldId id="406" r:id="rId5"/>
    <p:sldId id="416" r:id="rId6"/>
    <p:sldId id="418" r:id="rId7"/>
    <p:sldId id="419" r:id="rId8"/>
    <p:sldId id="410" r:id="rId9"/>
    <p:sldId id="409" r:id="rId10"/>
    <p:sldId id="435" r:id="rId11"/>
    <p:sldId id="436" r:id="rId12"/>
    <p:sldId id="439" r:id="rId13"/>
    <p:sldId id="437" r:id="rId14"/>
    <p:sldId id="457" r:id="rId15"/>
    <p:sldId id="456" r:id="rId16"/>
    <p:sldId id="342" r:id="rId17"/>
    <p:sldId id="31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1209897">
            <a:off x="2258484" y="661881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4756151" y="65849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51"/>
          <p:cNvSpPr txBox="1">
            <a:spLocks noChangeArrowheads="1"/>
          </p:cNvSpPr>
          <p:nvPr/>
        </p:nvSpPr>
        <p:spPr bwMode="auto">
          <a:xfrm rot="208894">
            <a:off x="6508751" y="66145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34"/>
          <p:cNvSpPr txBox="1">
            <a:spLocks noChangeArrowheads="1"/>
          </p:cNvSpPr>
          <p:nvPr/>
        </p:nvSpPr>
        <p:spPr bwMode="auto">
          <a:xfrm rot="20632935">
            <a:off x="9160933" y="66061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71E2E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71E2E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0215" y="128270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  Could you please tell me where  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4800" b="1" spc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restrooms are?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矩形 1"/>
          <p:cNvSpPr/>
          <p:nvPr/>
        </p:nvSpPr>
        <p:spPr>
          <a:xfrm>
            <a:off x="1208617" y="1116754"/>
            <a:ext cx="98721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Where do you need to make polite requests?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200" y="2000673"/>
            <a:ext cx="10358967" cy="355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 a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foreign country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public places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like a bank, a post office, a library, a shopping mall, etc.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At school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At home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 especially when speaking to your elders.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talk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2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0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100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1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111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739" t="27352" r="49234" b="3090"/>
          <a:stretch>
            <a:fillRect/>
          </a:stretch>
        </p:blipFill>
        <p:spPr>
          <a:xfrm>
            <a:off x="3891280" y="1953260"/>
            <a:ext cx="2433955" cy="3385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0973" t="27789" b="2653"/>
          <a:stretch>
            <a:fillRect/>
          </a:stretch>
        </p:blipFill>
        <p:spPr>
          <a:xfrm>
            <a:off x="5368925" y="2108200"/>
            <a:ext cx="2255520" cy="3136265"/>
          </a:xfrm>
          <a:prstGeom prst="rect">
            <a:avLst/>
          </a:prstGeom>
        </p:spPr>
      </p:pic>
      <p:sp>
        <p:nvSpPr>
          <p:cNvPr id="5" name="自选图形 6"/>
          <p:cNvSpPr/>
          <p:nvPr/>
        </p:nvSpPr>
        <p:spPr>
          <a:xfrm>
            <a:off x="924560" y="1630045"/>
            <a:ext cx="3448050" cy="1338580"/>
          </a:xfrm>
          <a:prstGeom prst="wedgeRoundRectCallout">
            <a:avLst>
              <a:gd name="adj1" fmla="val 40309"/>
              <a:gd name="adj2" fmla="val 67597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zh-CN" sz="3730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  <a:sym typeface="+mn-ea"/>
              </a:rPr>
              <a:t>Sorry. I can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  <a:sym typeface="+mn-ea"/>
              </a:rPr>
              <a:t>’</a:t>
            </a:r>
            <a:r>
              <a:rPr lang="zh-CN" altLang="zh-CN" sz="3730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  <a:sym typeface="+mn-ea"/>
              </a:rPr>
              <a:t>t help you.</a:t>
            </a:r>
            <a:endParaRPr lang="zh-CN" altLang="zh-CN" sz="3730" b="1" dirty="0">
              <a:solidFill>
                <a:schemeClr val="tx1"/>
              </a:solidFill>
              <a:latin typeface="Times New Roman" panose="02020603050405020304" charset="0"/>
              <a:ea typeface="华文新魏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自选图形 5"/>
          <p:cNvSpPr/>
          <p:nvPr/>
        </p:nvSpPr>
        <p:spPr>
          <a:xfrm>
            <a:off x="7299325" y="1953260"/>
            <a:ext cx="3813810" cy="1236980"/>
          </a:xfrm>
          <a:prstGeom prst="wedgeRoundRectCallout">
            <a:avLst>
              <a:gd name="adj1" fmla="val -57056"/>
              <a:gd name="adj2" fmla="val 26523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zh-CN" sz="3730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  <a:sym typeface="+mn-ea"/>
              </a:rPr>
              <a:t>Hi! Where is the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  <a:sym typeface="+mn-ea"/>
              </a:rPr>
              <a:t>Chinatown</a:t>
            </a:r>
            <a:r>
              <a:rPr lang="zh-CN" altLang="zh-CN" sz="3730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  <a:sym typeface="+mn-ea"/>
              </a:rPr>
              <a:t>?</a:t>
            </a:r>
            <a:endParaRPr lang="zh-CN" altLang="zh-CN" sz="3730" b="1" dirty="0">
              <a:solidFill>
                <a:schemeClr val="tx1"/>
              </a:solidFill>
              <a:latin typeface="Times New Roman" panose="02020603050405020304" charset="0"/>
              <a:ea typeface="华文新魏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739" t="27352" r="49234" b="3090"/>
          <a:stretch>
            <a:fillRect/>
          </a:stretch>
        </p:blipFill>
        <p:spPr>
          <a:xfrm>
            <a:off x="3362325" y="1913255"/>
            <a:ext cx="2433955" cy="3385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0973" t="27789" b="2653"/>
          <a:stretch>
            <a:fillRect/>
          </a:stretch>
        </p:blipFill>
        <p:spPr>
          <a:xfrm>
            <a:off x="4839970" y="2068195"/>
            <a:ext cx="2255520" cy="3136265"/>
          </a:xfrm>
          <a:prstGeom prst="rect">
            <a:avLst/>
          </a:prstGeom>
        </p:spPr>
      </p:pic>
      <p:sp>
        <p:nvSpPr>
          <p:cNvPr id="5" name="自选图形 6"/>
          <p:cNvSpPr/>
          <p:nvPr/>
        </p:nvSpPr>
        <p:spPr>
          <a:xfrm>
            <a:off x="585259" y="732367"/>
            <a:ext cx="3558116" cy="2017183"/>
          </a:xfrm>
          <a:prstGeom prst="wedgeRoundRectCallout">
            <a:avLst>
              <a:gd name="adj1" fmla="val 40309"/>
              <a:gd name="adj2" fmla="val 67597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zh-CN" sz="3735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</a:rPr>
              <a:t>Sure. Take No. 2 Bus and you will get there.</a:t>
            </a:r>
            <a:endParaRPr lang="zh-CN" altLang="zh-CN" sz="3735" b="1" dirty="0">
              <a:solidFill>
                <a:schemeClr val="tx1"/>
              </a:solidFill>
              <a:latin typeface="Times New Roman" panose="02020603050405020304" charset="0"/>
              <a:ea typeface="华文新魏" pitchFamily="2" charset="-122"/>
              <a:cs typeface="Times New Roman" panose="02020603050405020304" charset="0"/>
            </a:endParaRPr>
          </a:p>
        </p:txBody>
      </p:sp>
      <p:sp>
        <p:nvSpPr>
          <p:cNvPr id="4" name="自选图形 5"/>
          <p:cNvSpPr/>
          <p:nvPr/>
        </p:nvSpPr>
        <p:spPr>
          <a:xfrm>
            <a:off x="6770370" y="1913255"/>
            <a:ext cx="5090795" cy="2044700"/>
          </a:xfrm>
          <a:prstGeom prst="wedgeRoundRectCallout">
            <a:avLst>
              <a:gd name="adj1" fmla="val -57056"/>
              <a:gd name="adj2" fmla="val 26523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zh-CN" sz="3735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</a:rPr>
              <a:t>Excuse me. Could you please tell me where the 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</a:rPr>
              <a:t>Chinatown</a:t>
            </a:r>
            <a:r>
              <a:rPr lang="zh-CN" altLang="zh-CN" sz="3735" b="1" dirty="0">
                <a:solidFill>
                  <a:schemeClr val="tx1"/>
                </a:solidFill>
                <a:latin typeface="Times New Roman" panose="02020603050405020304" charset="0"/>
                <a:ea typeface="华文新魏" pitchFamily="2" charset="-122"/>
                <a:cs typeface="Times New Roman" panose="02020603050405020304" charset="0"/>
              </a:rPr>
              <a:t> is?</a:t>
            </a:r>
            <a:endParaRPr lang="zh-CN" altLang="zh-CN" sz="3735" b="1" dirty="0">
              <a:solidFill>
                <a:schemeClr val="tx1"/>
              </a:solidFill>
              <a:latin typeface="Times New Roman" panose="02020603050405020304" charset="0"/>
              <a:ea typeface="华文新魏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9803" y="1497754"/>
            <a:ext cx="11952817" cy="36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你能告诉我们今晚乐队什么时候开始演奏吗？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 you tell us _____ ___ _____ _____ playing this evening?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我想知道接下来我们该去哪儿。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_______ where we _______ _____ _____.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7528" y="2241127"/>
            <a:ext cx="4974167" cy="11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  the  band  starts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45608" y="3767243"/>
            <a:ext cx="1966595" cy="6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wonder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82559" y="3752427"/>
            <a:ext cx="5057140" cy="62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should      go     next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3" descr="一级栏目"/>
          <p:cNvPicPr>
            <a:picLocks noChangeAspect="1"/>
          </p:cNvPicPr>
          <p:nvPr/>
        </p:nvPicPr>
        <p:blipFill>
          <a:blip r:embed="rId1"/>
          <a:srcRect l="3194" t="5379" r="83643" b="82066"/>
          <a:stretch>
            <a:fillRect/>
          </a:stretch>
        </p:blipFill>
        <p:spPr>
          <a:xfrm>
            <a:off x="114300" y="-10583"/>
            <a:ext cx="1113367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737" y="1068917"/>
            <a:ext cx="11664951" cy="472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sz="3465" b="1" kern="1200" cap="none" spc="0" normalizeH="0" baseline="0" noProof="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en-US" altLang="zh-CN" sz="34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Where is the Sunshine Park? Do you know...? (</a:t>
            </a:r>
            <a:r>
              <a:rPr kumimoji="0" lang="zh-CN" altLang="en-US" sz="34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合为一句</a:t>
            </a:r>
            <a:r>
              <a:rPr kumimoji="0" lang="en-US" altLang="zh-CN" sz="34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kumimoji="0" lang="en-US" altLang="zh-CN" sz="34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34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Do you know______ the Sunshine Park ___ ? </a:t>
            </a:r>
            <a:endParaRPr kumimoji="0" lang="en-US" altLang="zh-CN" sz="34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34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Is there a supermarket around here? Could you please tell   </a:t>
            </a:r>
            <a:endParaRPr kumimoji="0" lang="en-US" altLang="zh-CN" sz="34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34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me...? (</a:t>
            </a:r>
            <a:r>
              <a:rPr kumimoji="0" lang="zh-CN" altLang="en-US" sz="34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合并为一句</a:t>
            </a:r>
            <a:r>
              <a:rPr kumimoji="0" lang="en-US" altLang="zh-CN" sz="34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kumimoji="0" lang="en-US" altLang="zh-CN" sz="34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346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_________________________________________________</a:t>
            </a:r>
            <a:endParaRPr kumimoji="0" lang="en-US" altLang="zh-CN" sz="346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10137" y="1845733"/>
            <a:ext cx="1693545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where</a:t>
            </a:r>
            <a:endParaRPr kumimoji="0" lang="zh-CN" altLang="en-US" sz="34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94371" y="1854200"/>
            <a:ext cx="600075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</a:t>
            </a:r>
            <a:endParaRPr kumimoji="0" lang="zh-CN" altLang="en-US" sz="34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0415" y="3784600"/>
            <a:ext cx="9629140" cy="137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3465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Could you please tell me 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if there is </a:t>
            </a:r>
            <a:r>
              <a:rPr lang="en-US" altLang="zh-CN" sz="3465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 supermarket  </a:t>
            </a:r>
            <a:endParaRPr kumimoji="0" lang="en-US" altLang="zh-CN" sz="3465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algn="l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3465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around here?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　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860974" y="1274445"/>
            <a:ext cx="9698567" cy="4500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>
              <a:spcBef>
                <a:spcPts val="600"/>
              </a:spcBef>
              <a:buFont typeface="Times New Roman" panose="02020603050405020304" charset="0"/>
              <a:buNone/>
            </a:pPr>
            <a:r>
              <a:rPr kumimoji="1" lang="en-US" altLang="zh-CN" sz="373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 to be polite? </a:t>
            </a:r>
            <a:endParaRPr kumimoji="1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indent="0">
              <a:spcBef>
                <a:spcPts val="600"/>
              </a:spcBef>
              <a:buFont typeface="Times New Roman" panose="02020603050405020304" charset="0"/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please tell me …?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>
              <a:spcBef>
                <a:spcPts val="600"/>
              </a:spcBef>
              <a:buFont typeface="Times New Roman" panose="02020603050405020304" charset="0"/>
              <a:buAutoNum type="arabicPeriod"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Excuse me, do you know…?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>
              <a:spcBef>
                <a:spcPts val="600"/>
              </a:spcBef>
              <a:buFont typeface="Times New Roman" panose="02020603050405020304" charset="0"/>
              <a:buAutoNum type="arabicPeriod"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wonder ...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>
              <a:spcBef>
                <a:spcPts val="600"/>
              </a:spcBef>
              <a:buFont typeface="Times New Roman" panose="02020603050405020304" charset="0"/>
              <a:buAutoNum type="arabicPeriod"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tell us …? Pardon me, do you know…?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58775" indent="-358775">
              <a:spcBef>
                <a:spcPts val="600"/>
              </a:spcBef>
              <a:buFont typeface="Times New Roman" panose="02020603050405020304" charset="0"/>
              <a:buAutoNum type="arabicPeriod"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I’d like to know…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10583" y="1411817"/>
            <a:ext cx="12202584" cy="768351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 rot="16200000">
            <a:off x="723900" y="3056467"/>
            <a:ext cx="6887633" cy="7535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801533"/>
            <a:ext cx="12202584" cy="768351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4749800" y="3056467"/>
            <a:ext cx="6887633" cy="7535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6500" y="611717"/>
            <a:ext cx="2186517" cy="7683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Library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10133" y="3033184"/>
            <a:ext cx="2567517" cy="7683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Post office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4484" y="2565400"/>
            <a:ext cx="2476500" cy="768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Bookstore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2651" y="4569884"/>
            <a:ext cx="2586567" cy="768351"/>
          </a:xfrm>
          <a:prstGeom prst="rect">
            <a:avLst/>
          </a:prstGeom>
          <a:solidFill>
            <a:srgbClr val="FFFF00"/>
          </a:solidFill>
          <a:ln>
            <a:solidFill>
              <a:srgbClr val="FF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Restaurant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88051" y="260351"/>
            <a:ext cx="1807633" cy="768351"/>
          </a:xfrm>
          <a:prstGeom prst="rect">
            <a:avLst/>
          </a:prstGeom>
          <a:solidFill>
            <a:srgbClr val="33CC33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Bank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44484" y="5289551"/>
            <a:ext cx="1452033" cy="12594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CC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Hotel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70384" y="4940300"/>
            <a:ext cx="1449917" cy="1056217"/>
          </a:xfrm>
          <a:prstGeom prst="rect">
            <a:avLst/>
          </a:prstGeom>
          <a:solidFill>
            <a:srgbClr val="FFCCFF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Park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5" name="TextBox 11"/>
          <p:cNvSpPr txBox="1"/>
          <p:nvPr/>
        </p:nvSpPr>
        <p:spPr>
          <a:xfrm>
            <a:off x="1305984" y="1485900"/>
            <a:ext cx="7327900" cy="1158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Bridge                    s t r e e t</a:t>
            </a:r>
            <a:endParaRPr lang="zh-CN" altLang="en-US" sz="3465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</p:txBody>
      </p:sp>
      <p:sp>
        <p:nvSpPr>
          <p:cNvPr id="44046" name="TextBox 23"/>
          <p:cNvSpPr txBox="1"/>
          <p:nvPr/>
        </p:nvSpPr>
        <p:spPr>
          <a:xfrm>
            <a:off x="1731433" y="3886200"/>
            <a:ext cx="6718300" cy="1158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Center                    s t r e e t</a:t>
            </a:r>
            <a:endParaRPr lang="zh-CN" altLang="en-US" sz="3465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97517" y="2575984"/>
            <a:ext cx="2474384" cy="7662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Hospital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8" name="TextBox 25"/>
          <p:cNvSpPr txBox="1"/>
          <p:nvPr/>
        </p:nvSpPr>
        <p:spPr>
          <a:xfrm>
            <a:off x="3962400" y="455084"/>
            <a:ext cx="563033" cy="600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F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i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r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s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  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s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r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e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e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</a:t>
            </a:r>
            <a:endParaRPr lang="zh-CN" altLang="en-US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</p:txBody>
      </p:sp>
      <p:sp>
        <p:nvSpPr>
          <p:cNvPr id="44049" name="TextBox 26"/>
          <p:cNvSpPr txBox="1"/>
          <p:nvPr/>
        </p:nvSpPr>
        <p:spPr>
          <a:xfrm>
            <a:off x="7958667" y="241300"/>
            <a:ext cx="560917" cy="6492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Second 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s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r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e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e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</a:t>
            </a:r>
            <a:endParaRPr lang="zh-CN" altLang="en-US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</p:txBody>
      </p:sp>
      <p:pic>
        <p:nvPicPr>
          <p:cNvPr id="29" name="Picture 9" descr="C:\Users\Administrator\Desktop\0236.png"/>
          <p:cNvPicPr>
            <a:picLocks noChangeAspect="1"/>
          </p:cNvPicPr>
          <p:nvPr/>
        </p:nvPicPr>
        <p:blipFill>
          <a:blip r:embed="rId1"/>
          <a:srcRect l="3397" t="8138" r="57224"/>
          <a:stretch>
            <a:fillRect/>
          </a:stretch>
        </p:blipFill>
        <p:spPr>
          <a:xfrm>
            <a:off x="8467" y="3175000"/>
            <a:ext cx="1060451" cy="1250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标注 8"/>
          <p:cNvSpPr/>
          <p:nvPr/>
        </p:nvSpPr>
        <p:spPr>
          <a:xfrm>
            <a:off x="304165" y="1368425"/>
            <a:ext cx="6143625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Could you tell me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I can get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to the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hotel?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719320" y="2929890"/>
            <a:ext cx="6814185" cy="251269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Go along Center Street and then turn right on First Street.</a:t>
            </a:r>
            <a:endParaRPr lang="en-US" altLang="zh-CN" sz="3725" b="1" kern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Then you will see the hotel on your left.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10583" y="1411817"/>
            <a:ext cx="12202584" cy="768351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 rot="16200000">
            <a:off x="723900" y="3056467"/>
            <a:ext cx="6887633" cy="7535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801533"/>
            <a:ext cx="12202584" cy="768351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4749800" y="3056467"/>
            <a:ext cx="6887633" cy="7535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06500" y="611717"/>
            <a:ext cx="2186517" cy="7683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Library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10133" y="3033184"/>
            <a:ext cx="2567517" cy="7683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Post office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4484" y="2565400"/>
            <a:ext cx="2476500" cy="7683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Bookstore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2651" y="4569884"/>
            <a:ext cx="2586567" cy="768351"/>
          </a:xfrm>
          <a:prstGeom prst="rect">
            <a:avLst/>
          </a:prstGeom>
          <a:solidFill>
            <a:srgbClr val="FFFF00"/>
          </a:solidFill>
          <a:ln>
            <a:solidFill>
              <a:srgbClr val="FF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Restaurant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88051" y="260351"/>
            <a:ext cx="1807633" cy="768351"/>
          </a:xfrm>
          <a:prstGeom prst="rect">
            <a:avLst/>
          </a:prstGeom>
          <a:solidFill>
            <a:srgbClr val="33CC33"/>
          </a:solidFill>
          <a:ln>
            <a:solidFill>
              <a:srgbClr val="92D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Bank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44484" y="5289551"/>
            <a:ext cx="1452033" cy="12594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CC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Hotel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70384" y="4940300"/>
            <a:ext cx="1449917" cy="1056217"/>
          </a:xfrm>
          <a:prstGeom prst="rect">
            <a:avLst/>
          </a:prstGeom>
          <a:solidFill>
            <a:srgbClr val="FFCCFF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Park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5" name="TextBox 11"/>
          <p:cNvSpPr txBox="1"/>
          <p:nvPr/>
        </p:nvSpPr>
        <p:spPr>
          <a:xfrm>
            <a:off x="1305984" y="1485900"/>
            <a:ext cx="7327900" cy="1158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Bridge                    s t r e e t</a:t>
            </a:r>
            <a:endParaRPr lang="zh-CN" altLang="en-US" sz="3465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</p:txBody>
      </p:sp>
      <p:sp>
        <p:nvSpPr>
          <p:cNvPr id="44046" name="TextBox 23"/>
          <p:cNvSpPr txBox="1"/>
          <p:nvPr/>
        </p:nvSpPr>
        <p:spPr>
          <a:xfrm>
            <a:off x="1731433" y="3886200"/>
            <a:ext cx="6718300" cy="1158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465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Center                    s t r e e t</a:t>
            </a:r>
            <a:endParaRPr lang="zh-CN" altLang="en-US" sz="3465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97517" y="2575984"/>
            <a:ext cx="2474384" cy="7662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Hospital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4048" name="TextBox 25"/>
          <p:cNvSpPr txBox="1"/>
          <p:nvPr/>
        </p:nvSpPr>
        <p:spPr>
          <a:xfrm>
            <a:off x="3962400" y="455084"/>
            <a:ext cx="563033" cy="600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F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i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r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s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  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s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r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e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e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</a:t>
            </a:r>
            <a:endParaRPr lang="zh-CN" altLang="en-US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</p:txBody>
      </p:sp>
      <p:sp>
        <p:nvSpPr>
          <p:cNvPr id="44049" name="TextBox 26"/>
          <p:cNvSpPr txBox="1"/>
          <p:nvPr/>
        </p:nvSpPr>
        <p:spPr>
          <a:xfrm>
            <a:off x="7958667" y="241300"/>
            <a:ext cx="560917" cy="6492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Second 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s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r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e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e</a:t>
            </a:r>
            <a:endParaRPr lang="en-US" altLang="zh-CN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Times New Roman" panose="02020603050405020304" charset="0"/>
              </a:rPr>
              <a:t>t</a:t>
            </a:r>
            <a:endParaRPr lang="zh-CN" altLang="en-US" sz="32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Times New Roman" panose="02020603050405020304" charset="0"/>
            </a:endParaRPr>
          </a:p>
        </p:txBody>
      </p:sp>
      <p:pic>
        <p:nvPicPr>
          <p:cNvPr id="29" name="Picture 9" descr="C:\Users\Administrator\Desktop\0236.png"/>
          <p:cNvPicPr>
            <a:picLocks noChangeAspect="1"/>
          </p:cNvPicPr>
          <p:nvPr/>
        </p:nvPicPr>
        <p:blipFill>
          <a:blip r:embed="rId1"/>
          <a:srcRect l="3397" t="8138" r="57224"/>
          <a:stretch>
            <a:fillRect/>
          </a:stretch>
        </p:blipFill>
        <p:spPr>
          <a:xfrm>
            <a:off x="7708477" y="-10795"/>
            <a:ext cx="1060451" cy="1250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标注 8"/>
          <p:cNvSpPr/>
          <p:nvPr/>
        </p:nvSpPr>
        <p:spPr>
          <a:xfrm>
            <a:off x="2306320" y="1485900"/>
            <a:ext cx="6143625" cy="1275715"/>
          </a:xfrm>
          <a:prstGeom prst="wedgeRoundRectCallout">
            <a:avLst>
              <a:gd name="adj1" fmla="val 34764"/>
              <a:gd name="adj2" fmla="val -80612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Could you tell me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how I can get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to the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post office?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562735" y="3342640"/>
            <a:ext cx="6675120" cy="2413635"/>
          </a:xfrm>
          <a:prstGeom prst="wedgeRoundRectCallout">
            <a:avLst>
              <a:gd name="adj1" fmla="val -61378"/>
              <a:gd name="adj2" fmla="val 362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Go along Second Street and then turn left on Center Street.</a:t>
            </a:r>
            <a:endParaRPr lang="en-US" altLang="zh-CN" sz="3725" b="1" kern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Then you will see the post office on your left.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247380" y="1090930"/>
            <a:ext cx="49530" cy="29927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296910" y="4081145"/>
            <a:ext cx="2297430" cy="254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29750" y="135001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40690" y="118173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21485" y="1181735"/>
            <a:ext cx="4957445" cy="109664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Where can I buy some medicine?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238625" y="2464435"/>
            <a:ext cx="5568950" cy="136080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Could you </a:t>
            </a:r>
            <a:r>
              <a:rPr lang="en-US" altLang="zh-CN" sz="372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tell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me where I can buy some medicine?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821180" y="966470"/>
            <a:ext cx="6214110" cy="95694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When does the band start playing this evening?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178300" y="2464435"/>
            <a:ext cx="5629275" cy="161988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Could you </a:t>
            </a:r>
            <a:r>
              <a:rPr lang="en-US" altLang="zh-CN" sz="372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tell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us when the band starts playing this evening?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7760" y="1923415"/>
            <a:ext cx="3810000" cy="381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3095" y="1994535"/>
            <a:ext cx="2339340" cy="3877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60855" y="1336040"/>
            <a:ext cx="6214110" cy="95694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Where should we go next?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574665" y="2464435"/>
            <a:ext cx="4232910" cy="121094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</a:t>
            </a:r>
            <a:r>
              <a:rPr lang="en-US" altLang="zh-CN" sz="372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wonder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where we should go next.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3655" y="2032635"/>
            <a:ext cx="4061460" cy="381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>
            <a:off x="10143490" y="1410970"/>
            <a:ext cx="1887220" cy="4172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7"/>
          <p:cNvSpPr txBox="1"/>
          <p:nvPr/>
        </p:nvSpPr>
        <p:spPr>
          <a:xfrm>
            <a:off x="1733339" y="1816947"/>
            <a:ext cx="9146116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did he leave for Japan? Could you tell me?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28"/>
          <p:cNvSpPr/>
          <p:nvPr/>
        </p:nvSpPr>
        <p:spPr>
          <a:xfrm>
            <a:off x="1684655" y="3285914"/>
            <a:ext cx="9865784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 you tell me </a:t>
            </a:r>
            <a:r>
              <a:rPr lang="en-US" altLang="zh-CN" sz="4000" b="1" dirty="0">
                <a:solidFill>
                  <a:srgbClr val="CC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he left for Japan?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AutoShape 29"/>
          <p:cNvSpPr/>
          <p:nvPr/>
        </p:nvSpPr>
        <p:spPr>
          <a:xfrm>
            <a:off x="1238039" y="2272030"/>
            <a:ext cx="478367" cy="1587500"/>
          </a:xfrm>
          <a:prstGeom prst="curvedRightArrow">
            <a:avLst>
              <a:gd name="adj1" fmla="val 80323"/>
              <a:gd name="adj2" fmla="val 160612"/>
              <a:gd name="adj3" fmla="val 33333"/>
            </a:avLst>
          </a:prstGeom>
          <a:gradFill rotWithShape="1">
            <a:gsLst>
              <a:gs pos="0">
                <a:srgbClr val="9933FF">
                  <a:alpha val="71001"/>
                </a:srgbClr>
              </a:gs>
              <a:gs pos="100000">
                <a:srgbClr val="A5F7F9">
                  <a:alpha val="71001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Rectangle 34"/>
          <p:cNvSpPr/>
          <p:nvPr/>
        </p:nvSpPr>
        <p:spPr>
          <a:xfrm>
            <a:off x="6660939" y="2551430"/>
            <a:ext cx="22250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000" b="1" dirty="0">
                <a:solidFill>
                  <a:srgbClr val="3819F3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陈述语序</a:t>
            </a:r>
            <a:endParaRPr lang="zh-CN" altLang="en-US" sz="4000" b="1" dirty="0">
              <a:solidFill>
                <a:srgbClr val="3819F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40"/>
          <p:cNvSpPr/>
          <p:nvPr/>
        </p:nvSpPr>
        <p:spPr>
          <a:xfrm>
            <a:off x="649394" y="4501092"/>
            <a:ext cx="1089236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en-US" sz="4000" b="1" dirty="0">
              <a:solidFill>
                <a:srgbClr val="3819F3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Oval 41"/>
          <p:cNvSpPr/>
          <p:nvPr/>
        </p:nvSpPr>
        <p:spPr>
          <a:xfrm>
            <a:off x="6950922" y="3345181"/>
            <a:ext cx="1509184" cy="700616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1120775" y="2200593"/>
            <a:ext cx="9950451" cy="2455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由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wh-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宾语从句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。连接词常见的有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who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where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why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等。 从句用一般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陈述语序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3"/>
          <p:cNvSpPr txBox="1"/>
          <p:nvPr/>
        </p:nvSpPr>
        <p:spPr>
          <a:xfrm>
            <a:off x="2159000" y="67733"/>
            <a:ext cx="9889067" cy="641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宾语从句三要素：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连接词   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（陈述句）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if/whether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（一般疑问句）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who; whom; whose; which; what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when; where; why; how(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特殊疑问句</a:t>
            </a: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时态  主句为一般现在时，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   从句可以是任何时态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主句为一般过去时，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   从句进行相应的过去变化</a:t>
            </a:r>
            <a:endParaRPr lang="zh-CN" alt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客观真理，自然现象等不变</a:t>
            </a:r>
            <a:endParaRPr lang="zh-CN" altLang="en-US" sz="3735" b="1" dirty="0">
              <a:solidFill>
                <a:srgbClr val="FF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/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语序  陈述语序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AutoShape 4"/>
          <p:cNvSpPr/>
          <p:nvPr/>
        </p:nvSpPr>
        <p:spPr>
          <a:xfrm>
            <a:off x="1801284" y="321733"/>
            <a:ext cx="421216" cy="5890684"/>
          </a:xfrm>
          <a:prstGeom prst="leftBrace">
            <a:avLst>
              <a:gd name="adj1" fmla="val 84751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AutoShape 5"/>
          <p:cNvSpPr/>
          <p:nvPr/>
        </p:nvSpPr>
        <p:spPr>
          <a:xfrm>
            <a:off x="3663951" y="933451"/>
            <a:ext cx="304800" cy="1822449"/>
          </a:xfrm>
          <a:prstGeom prst="leftBrace">
            <a:avLst>
              <a:gd name="adj1" fmla="val 47196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AutoShape 6"/>
          <p:cNvSpPr/>
          <p:nvPr/>
        </p:nvSpPr>
        <p:spPr>
          <a:xfrm>
            <a:off x="3181351" y="3259667"/>
            <a:ext cx="304800" cy="2281767"/>
          </a:xfrm>
          <a:prstGeom prst="leftBrace">
            <a:avLst>
              <a:gd name="adj1" fmla="val 41658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614" y="2152651"/>
            <a:ext cx="839470" cy="2473960"/>
          </a:xfrm>
          <a:prstGeom prst="rect">
            <a:avLst/>
          </a:prstGeom>
        </p:spPr>
        <p:txBody>
          <a:bodyPr vert="eaVert"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4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宾语从句</a:t>
            </a:r>
            <a:endParaRPr kumimoji="0" lang="zh-CN" altLang="en-US" sz="4265" b="0" i="0" u="none" strike="noStrike" kern="1200" cap="none" spc="4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charRg st="9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charRg st="9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charRg st="9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charRg st="25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charRg st="2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charRg st="2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58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charRg st="58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charRg st="58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charRg st="58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0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charRg st="104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charRg st="10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charRg st="10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48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charRg st="148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charRg st="148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charRg st="148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charRg st="162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9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charRg st="190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charRg st="19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charRg st="19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10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charRg st="210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charRg st="210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charRg st="210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4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charRg st="240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charRg st="24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charRg st="24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63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charRg st="263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charRg st="263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charRg st="263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5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2406</Words>
  <Application>WPS 演示</Application>
  <PresentationFormat>宽屏</PresentationFormat>
  <Paragraphs>198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Arial Unicode MS</vt:lpstr>
      <vt:lpstr>Times New Roman</vt:lpstr>
      <vt:lpstr>华文新魏</vt:lpstr>
      <vt:lpstr>Bahnschrift</vt:lpstr>
      <vt:lpstr>微软雅黑</vt:lpstr>
      <vt:lpstr>Arial Unicode MS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2020-10-22T03:23:14Z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