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82" r:id="rId3"/>
    <p:sldId id="377" r:id="rId4"/>
    <p:sldId id="378" r:id="rId5"/>
    <p:sldId id="385" r:id="rId6"/>
    <p:sldId id="316" r:id="rId7"/>
    <p:sldId id="383" r:id="rId8"/>
    <p:sldId id="338" r:id="rId9"/>
    <p:sldId id="339" r:id="rId10"/>
    <p:sldId id="386" r:id="rId11"/>
    <p:sldId id="341" r:id="rId12"/>
    <p:sldId id="365" r:id="rId13"/>
    <p:sldId id="387" r:id="rId14"/>
    <p:sldId id="374" r:id="rId15"/>
    <p:sldId id="379" r:id="rId16"/>
    <p:sldId id="344" r:id="rId17"/>
    <p:sldId id="380" r:id="rId18"/>
    <p:sldId id="345" r:id="rId19"/>
    <p:sldId id="318" r:id="rId20"/>
    <p:sldId id="381" r:id="rId21"/>
    <p:sldId id="319" r:id="rId22"/>
    <p:sldId id="354" r:id="rId23"/>
    <p:sldId id="352" r:id="rId24"/>
    <p:sldId id="376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00"/>
    <a:srgbClr val="FFFFFF"/>
    <a:srgbClr val="9900CC"/>
    <a:srgbClr val="FF3399"/>
    <a:srgbClr val="CC00F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71"/>
    <p:restoredTop sz="94660"/>
  </p:normalViewPr>
  <p:slideViewPr>
    <p:cSldViewPr showGuides="1">
      <p:cViewPr>
        <p:scale>
          <a:sx n="75" d="100"/>
          <a:sy n="75" d="100"/>
        </p:scale>
        <p:origin x="-16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76FB9-2D54-4487-B9D0-8F97118F40A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52475" y="609600"/>
            <a:ext cx="7848600" cy="5472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amond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hyperlink" Target="&#22320;&#28857;&#20171;&#35789;.avi" TargetMode="Externa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8" name="矩形 41987"/>
          <p:cNvSpPr/>
          <p:nvPr/>
        </p:nvSpPr>
        <p:spPr>
          <a:xfrm>
            <a:off x="4572000" y="908050"/>
            <a:ext cx="2663825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8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228600" y="838200"/>
            <a:ext cx="8763000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一般疑问句：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Is/ Are +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主语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+…?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肯定回答：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Yes, there is/are.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否定回答：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No, there isn’t/aren’t.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这附近有餐馆吗？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 _____ a restaurant near here?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教室里有学生吗？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 _____ any students in the classroom?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762000" y="358140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762000" y="492125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6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charRg st="26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5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charRg st="54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8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charRg st="88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0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charRg st="106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4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charRg st="144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57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charRg st="157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5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381000" y="733425"/>
            <a:ext cx="84582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be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句型中的主谓一致原则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There be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句型中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动词的形式要和其后面的主语在人称和数上保持一致。</a:t>
            </a:r>
            <a:endParaRPr lang="zh-CN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(1) </a:t>
            </a:r>
            <a:r>
              <a:rPr lang="zh-CN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如果句子的主语是单数的可数名词，</a:t>
            </a:r>
            <a:endParaRPr lang="zh-CN" altLang="en-US" sz="36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或是不可数名词，</a:t>
            </a: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be</a:t>
            </a:r>
            <a:r>
              <a:rPr lang="zh-CN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动词用“</a:t>
            </a: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is</a:t>
            </a:r>
            <a:r>
              <a:rPr lang="zh-CN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紧挨着邮局有一个投币电话。</a:t>
            </a:r>
            <a:endParaRPr lang="en-US" altLang="zh-CN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_____ __ a pay phone next to the post 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office.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9200" y="4772025"/>
            <a:ext cx="198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2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8916">
                                            <p:txEl>
                                              <p:charRg st="22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6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6">
                                            <p:txEl>
                                              <p:charRg st="6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81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6">
                                            <p:txEl>
                                              <p:charRg st="81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06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6">
                                            <p:txEl>
                                              <p:charRg st="106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2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916">
                                            <p:txEl>
                                              <p:charRg st="125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7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916">
                                            <p:txEl>
                                              <p:charRg st="173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457200" y="1768475"/>
            <a:ext cx="81534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如果句子的主语是复数名词，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be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动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词就用“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36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在公园里很多树。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_____ ___ many trees in the park.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Text Box 34"/>
          <p:cNvSpPr txBox="1"/>
          <p:nvPr/>
        </p:nvSpPr>
        <p:spPr>
          <a:xfrm>
            <a:off x="1219200" y="3825875"/>
            <a:ext cx="259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are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6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3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charRg st="38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52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charRg st="52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35"/>
          <p:cNvSpPr txBox="1"/>
          <p:nvPr/>
        </p:nvSpPr>
        <p:spPr>
          <a:xfrm>
            <a:off x="304800" y="412750"/>
            <a:ext cx="8610600" cy="614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(3) 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如果有两个或两个以上的名词作主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语，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be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动词要和最靠近它的那个主语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在数上保持一致，也就是我们常说的 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“就近原则”。</a:t>
            </a:r>
            <a:endParaRPr lang="zh-CN" altLang="zh-C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e</a:t>
            </a:r>
            <a:r>
              <a:rPr lang="en-US" altLang="zh-CN" sz="3600" b="1">
                <a:latin typeface="Times New Roman" panose="02020603050405020304" pitchFamily="18" charset="0"/>
              </a:rPr>
              <a:t>.g. </a:t>
            </a:r>
            <a:r>
              <a:rPr lang="zh-CN" altLang="zh-CN" sz="3600" b="1" dirty="0">
                <a:latin typeface="Times New Roman" panose="02020603050405020304" pitchFamily="18" charset="0"/>
              </a:rPr>
              <a:t>在桌子上有一</a:t>
            </a:r>
            <a:r>
              <a:rPr lang="zh-CN" altLang="en-US" sz="3600" b="1" dirty="0">
                <a:latin typeface="Times New Roman" panose="02020603050405020304" pitchFamily="18" charset="0"/>
              </a:rPr>
              <a:t>个</a:t>
            </a:r>
            <a:r>
              <a:rPr lang="zh-CN" altLang="zh-CN" sz="3600" b="1" dirty="0">
                <a:latin typeface="Times New Roman" panose="02020603050405020304" pitchFamily="18" charset="0"/>
              </a:rPr>
              <a:t>桔子和一些香蕉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_____ __ an orange and some bananas 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on the table. </a:t>
            </a:r>
            <a:endParaRPr lang="zh-CN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</a:t>
            </a:r>
            <a:r>
              <a:rPr lang="zh-CN" altLang="zh-CN" sz="3600" b="1" dirty="0">
                <a:latin typeface="Times New Roman" panose="02020603050405020304" pitchFamily="18" charset="0"/>
              </a:rPr>
              <a:t>在桌子上有</a:t>
            </a:r>
            <a:r>
              <a:rPr lang="zh-CN" altLang="en-US" sz="3600" b="1" dirty="0">
                <a:latin typeface="Times New Roman" panose="02020603050405020304" pitchFamily="18" charset="0"/>
              </a:rPr>
              <a:t>一些香蕉和一个桔子</a:t>
            </a:r>
            <a:r>
              <a:rPr lang="zh-CN" altLang="zh-CN" sz="3600" b="1" dirty="0">
                <a:latin typeface="Times New Roman" panose="02020603050405020304" pitchFamily="18" charset="0"/>
              </a:rPr>
              <a:t>。</a:t>
            </a:r>
            <a:endParaRPr lang="zh-CN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_____ ___ some bananas and an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orange on the table.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1219200" y="3505200"/>
            <a:ext cx="198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is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1219200" y="53340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2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4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44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charRg st="68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3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charRg st="83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charRg st="104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2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152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75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charRg st="175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8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charRg st="198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39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charRg st="239" end="2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304800" y="457200"/>
            <a:ext cx="8534400" cy="580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be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句型与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的区别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There be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句型表示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存在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have\has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拥有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 “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所有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两者不能同时使用。</a:t>
            </a:r>
            <a:r>
              <a:rPr lang="zh-CN" altLang="zh-CN" sz="3600" b="1" dirty="0">
                <a:latin typeface="Times New Roman" panose="02020603050405020304" pitchFamily="18" charset="0"/>
              </a:rPr>
              <a:t>例如</a:t>
            </a:r>
            <a:r>
              <a:rPr lang="zh-CN" altLang="en-US" sz="3600" b="1" dirty="0">
                <a:latin typeface="Times New Roman" panose="02020603050405020304" pitchFamily="18" charset="0"/>
              </a:rPr>
              <a:t>:</a:t>
            </a:r>
            <a:endParaRPr lang="zh-CN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桌子上有一架模型飞机。 </a:t>
            </a:r>
            <a:endParaRPr lang="zh-CN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_____ __ a model plane on the desk. </a:t>
            </a:r>
            <a:endParaRPr lang="zh-CN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我有一架模型飞机。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 _____ a model plane. 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Text Box 34"/>
          <p:cNvSpPr txBox="1"/>
          <p:nvPr/>
        </p:nvSpPr>
        <p:spPr>
          <a:xfrm>
            <a:off x="228600" y="5607050"/>
            <a:ext cx="259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 have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4800" y="419100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2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6">
                                            <p:txEl>
                                              <p:charRg st="2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75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916">
                                            <p:txEl>
                                              <p:charRg st="75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88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6">
                                            <p:txEl>
                                              <p:charRg st="88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2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916">
                                            <p:txEl>
                                              <p:charRg st="125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135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916">
                                            <p:txEl>
                                              <p:charRg st="135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3"/>
          <p:cNvSpPr txBox="1"/>
          <p:nvPr/>
        </p:nvSpPr>
        <p:spPr>
          <a:xfrm>
            <a:off x="1676400" y="228600"/>
            <a:ext cx="67056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Look at the map and answer the questions.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3319" name="图片 13318" descr="45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010400" cy="4249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Oval 2"/>
          <p:cNvSpPr/>
          <p:nvPr/>
        </p:nvSpPr>
        <p:spPr>
          <a:xfrm>
            <a:off x="539750" y="476250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3a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ext Box 8"/>
          <p:cNvSpPr txBox="1"/>
          <p:nvPr/>
        </p:nvSpPr>
        <p:spPr>
          <a:xfrm>
            <a:off x="304800" y="304800"/>
            <a:ext cx="8382000" cy="59340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Where is the bank?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Is there a restaurant on North Street?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Where’s the pay phone?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Where’s the post office?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Is there a hospital near the pay phone?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______________________________________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762000" y="2133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 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762000" y="990600"/>
            <a:ext cx="784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between the hospital and the post office.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838200" y="33528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next to the police station.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85800" y="4525963"/>
            <a:ext cx="7696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next to the bank, across from the hotel.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685800" y="5668963"/>
            <a:ext cx="2819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 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8" grpId="0"/>
      <p:bldP spid="10" grpId="0"/>
      <p:bldP spid="12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7"/>
          <p:cNvSpPr txBox="1"/>
          <p:nvPr/>
        </p:nvSpPr>
        <p:spPr>
          <a:xfrm>
            <a:off x="228600" y="2133600"/>
            <a:ext cx="8686800" cy="3816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1. The bank is next to the hospital and across from the bank. 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2. ____________________________________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____________________________________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_____________________________________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</a:t>
            </a:r>
            <a:endParaRPr lang="en-US" altLang="zh-CN" sz="3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1447800" y="762000"/>
            <a:ext cx="71628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Look at the map in 3a and write </a:t>
            </a:r>
            <a:b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three sentences.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右箭头 5">
            <a:hlinkClick r:id="rId2" action="ppaction://hlinksldjump"/>
          </p:cNvPr>
          <p:cNvSpPr/>
          <p:nvPr/>
        </p:nvSpPr>
        <p:spPr>
          <a:xfrm>
            <a:off x="8001000" y="5791200"/>
            <a:ext cx="1143000" cy="762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685800" y="3352800"/>
            <a:ext cx="7696200" cy="1333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police station is across from the hotel on North Street.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762000" y="4648200"/>
            <a:ext cx="7391400" cy="1333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restaurant is next to the police station on North Street.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3" name="Oval 2"/>
          <p:cNvSpPr/>
          <p:nvPr/>
        </p:nvSpPr>
        <p:spPr>
          <a:xfrm>
            <a:off x="539750" y="1022350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3b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4" name="Text Box 3"/>
          <p:cNvSpPr txBox="1"/>
          <p:nvPr/>
        </p:nvSpPr>
        <p:spPr>
          <a:xfrm>
            <a:off x="1295400" y="1260475"/>
            <a:ext cx="7315200" cy="242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Take turns to choose a place in the picture in 1a on Page 43. Your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classmates ask questions and then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guess the place.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496" name="图片 20495" descr="45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46475"/>
            <a:ext cx="6781800" cy="323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7" name="Oval 2"/>
          <p:cNvSpPr/>
          <p:nvPr/>
        </p:nvSpPr>
        <p:spPr>
          <a:xfrm>
            <a:off x="304800" y="1641475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3c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20498" name="矩形 20497"/>
          <p:cNvSpPr/>
          <p:nvPr/>
        </p:nvSpPr>
        <p:spPr>
          <a:xfrm>
            <a:off x="3124200" y="304800"/>
            <a:ext cx="2971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spc="-360">
                <a:ln w="12700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Game</a:t>
            </a:r>
            <a:endParaRPr lang="zh-CN" altLang="en-US" sz="3600" b="1" spc="-360">
              <a:ln w="1270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16" name="图片 21515" descr="(6TI]IUQE6FT{]RMVDE]DD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0" y="4343400"/>
            <a:ext cx="22225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文本框 21516"/>
          <p:cNvSpPr txBox="1"/>
          <p:nvPr/>
        </p:nvSpPr>
        <p:spPr>
          <a:xfrm>
            <a:off x="152400" y="990600"/>
            <a:ext cx="71628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A: Where is the hospital? Is it on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Bridge Street?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B: Yes, it is.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A: Is it next to the police station?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B: Yes, it is.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A: Is it between the hotel and the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bank?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B: No, it isn’t.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7" name="Text Box 32"/>
          <p:cNvSpPr txBox="1"/>
          <p:nvPr/>
        </p:nvSpPr>
        <p:spPr>
          <a:xfrm>
            <a:off x="2819400" y="5486400"/>
            <a:ext cx="3505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3106" name="矩形 3105"/>
          <p:cNvSpPr/>
          <p:nvPr/>
        </p:nvSpPr>
        <p:spPr>
          <a:xfrm>
            <a:off x="533400" y="152400"/>
            <a:ext cx="802798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8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Is there a post office near here?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80" name="Text Box 3"/>
          <p:cNvSpPr txBox="1"/>
          <p:nvPr/>
        </p:nvSpPr>
        <p:spPr>
          <a:xfrm>
            <a:off x="2743200" y="152400"/>
            <a:ext cx="5334000" cy="64135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根据图片提示补全对话。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362200" y="838200"/>
            <a:ext cx="63246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___ the driver?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is ____________ the bus.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2362200" y="2590800"/>
            <a:ext cx="6629400" cy="1906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is Kitty?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sits ________ Sandy.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2590800" y="4191000"/>
            <a:ext cx="6400800" cy="251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___ _____ a beside table in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the bedroom?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_____ __. It’s ________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the bed and the armchair.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4419600" y="95885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3200400" y="426720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there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8"/>
          <p:cNvSpPr txBox="1"/>
          <p:nvPr/>
        </p:nvSpPr>
        <p:spPr>
          <a:xfrm>
            <a:off x="3962400" y="1600200"/>
            <a:ext cx="312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front of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4572000" y="324485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8"/>
          <p:cNvSpPr txBox="1"/>
          <p:nvPr/>
        </p:nvSpPr>
        <p:spPr>
          <a:xfrm>
            <a:off x="4114800" y="5486400"/>
            <a:ext cx="198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is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95" name="矩形 24594"/>
          <p:cNvSpPr/>
          <p:nvPr/>
        </p:nvSpPr>
        <p:spPr>
          <a:xfrm>
            <a:off x="381000" y="2286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96" name="矩形 24595"/>
          <p:cNvSpPr/>
          <p:nvPr/>
        </p:nvSpPr>
        <p:spPr>
          <a:xfrm>
            <a:off x="6934200" y="5486400"/>
            <a:ext cx="178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between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97" name="图片 24596" descr="组图：超长大肚量快速公交车亮相杭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8" name="图片 24597" descr="IMG_15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2462213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9" name="图片 24598" descr="bedro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800"/>
            <a:ext cx="2590800" cy="2014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45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 vert="horz" wrap="square" lIns="91440" tIns="45720" rIns="91440" bIns="45720" numCol="1" anchor="t" anchorCtr="0" compatLnSpc="1"/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火车站在公园对面。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餐馆紧挨着邮局。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在银行前有一个投币电话。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 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在医院后面有一个公园。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在公安局附近有一个超市吗？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______________________________________ 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2667000" y="0"/>
            <a:ext cx="5410200" cy="641350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根据汉语提示完成句子。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685800" y="1295400"/>
            <a:ext cx="7696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train station is across from the park.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685800" y="2514600"/>
            <a:ext cx="739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restaurant is next to the post office.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609600" y="3687763"/>
            <a:ext cx="7620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There is a pay phone in front of the bank.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2"/>
          <p:cNvSpPr txBox="1"/>
          <p:nvPr/>
        </p:nvSpPr>
        <p:spPr>
          <a:xfrm>
            <a:off x="762000" y="4876800"/>
            <a:ext cx="6553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There is a park behind the hospital.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685800" y="5973763"/>
            <a:ext cx="8077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Is there a supermarket near the post office?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矩形 26633"/>
          <p:cNvSpPr/>
          <p:nvPr/>
        </p:nvSpPr>
        <p:spPr>
          <a:xfrm>
            <a:off x="152400" y="0"/>
            <a:ext cx="2286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Exercise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0" grpId="0"/>
      <p:bldP spid="10251" grpId="0"/>
      <p:bldP spid="10252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 useBgFill="1">
        <p:nvSpPr>
          <p:cNvPr id="25602" name="Rectangle 46"/>
          <p:cNvSpPr/>
          <p:nvPr/>
        </p:nvSpPr>
        <p:spPr>
          <a:xfrm>
            <a:off x="533400" y="1828800"/>
            <a:ext cx="8077200" cy="4419600"/>
          </a:xfrm>
          <a:prstGeom prst="rect">
            <a:avLst/>
          </a:prstGeom>
          <a:ln w="9525">
            <a:noFill/>
          </a:ln>
        </p:spPr>
        <p:txBody>
          <a:bodyPr wrap="none"/>
          <a:p>
            <a:pPr>
              <a:lnSpc>
                <a:spcPct val="13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Remember the sentences in the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Grammar focus.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用所学的介词描述你所在地周围这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些场所的位置。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post office, police station, school,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bus station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矩形 25604"/>
          <p:cNvSpPr/>
          <p:nvPr/>
        </p:nvSpPr>
        <p:spPr>
          <a:xfrm rot="349384">
            <a:off x="2667000" y="685800"/>
            <a:ext cx="3657600" cy="1123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7"/>
          <p:cNvSpPr txBox="1"/>
          <p:nvPr/>
        </p:nvSpPr>
        <p:spPr>
          <a:xfrm>
            <a:off x="1212850" y="5481638"/>
            <a:ext cx="842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i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WordArt 5"/>
          <p:cNvSpPr>
            <a:spLocks noTextEdit="1"/>
          </p:cNvSpPr>
          <p:nvPr/>
        </p:nvSpPr>
        <p:spPr>
          <a:xfrm>
            <a:off x="1447800" y="1295400"/>
            <a:ext cx="6019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 2</a:t>
            </a:r>
            <a:endParaRPr lang="zh-CN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Grammar focus-3c</a:t>
            </a:r>
            <a:endParaRPr lang="zh-CN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4" name="WordArt 15"/>
          <p:cNvSpPr/>
          <p:nvPr/>
        </p:nvSpPr>
        <p:spPr>
          <a:xfrm>
            <a:off x="1447800" y="1295400"/>
            <a:ext cx="59817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366825"/>
              </a:avLst>
            </a:prstTxWarp>
            <a:normAutofit/>
          </a:bodyPr>
          <a:p>
            <a:pPr algn="ctr"/>
            <a:r>
              <a:rPr lang="zh-CN" altLang="en-US" sz="4800" b="1">
                <a:solidFill>
                  <a:srgbClr val="FF0066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Let's watch and learn!</a:t>
            </a:r>
            <a:endParaRPr lang="zh-CN" altLang="en-US" sz="4800" b="1">
              <a:solidFill>
                <a:srgbClr val="FF0066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6085" name="图片 46084" descr="Nicea3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95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228600" y="2178050"/>
            <a:ext cx="89154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</a:rPr>
              <a:t>附近有银行吗？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</a:rPr>
              <a:t>是的。它在中心街上。   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</a:rPr>
              <a:t>附近有餐馆吗？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_________________________________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228600" y="1416050"/>
            <a:ext cx="899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阅读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Grammar focus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部分，完成下列句子。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838200" y="4265613"/>
            <a:ext cx="723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Yes, there is. It’s on Center Street.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838200" y="2940050"/>
            <a:ext cx="548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bank near here?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762000" y="5607050"/>
            <a:ext cx="731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restaurants near here?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矩形 6154"/>
          <p:cNvSpPr/>
          <p:nvPr/>
        </p:nvSpPr>
        <p:spPr>
          <a:xfrm>
            <a:off x="2362200" y="5334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122" grpId="0"/>
      <p:bldP spid="2458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457200" y="1263650"/>
            <a:ext cx="83058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 startAt="4"/>
            </a:pPr>
            <a:r>
              <a:rPr lang="zh-CN" altLang="en-US" sz="3600" b="1" dirty="0">
                <a:latin typeface="Times New Roman" panose="02020603050405020304" pitchFamily="18" charset="0"/>
              </a:rPr>
              <a:t>有，在邮局前面有一家。 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 startAt="5"/>
            </a:pPr>
            <a:r>
              <a:rPr lang="zh-CN" altLang="en-US" sz="3600" b="1" dirty="0">
                <a:latin typeface="Times New Roman" panose="02020603050405020304" pitchFamily="18" charset="0"/>
              </a:rPr>
              <a:t>旅馆在哪里</a:t>
            </a:r>
            <a:r>
              <a:rPr lang="en-US" altLang="zh-CN" sz="3600" b="1">
                <a:latin typeface="Times New Roman" panose="02020603050405020304" pitchFamily="18" charset="0"/>
              </a:rPr>
              <a:t>? ___________________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6. </a:t>
            </a:r>
            <a:r>
              <a:rPr lang="zh-CN" altLang="en-US" sz="3600" b="1" dirty="0">
                <a:latin typeface="Times New Roman" panose="02020603050405020304" pitchFamily="18" charset="0"/>
              </a:rPr>
              <a:t>它在公安局后面。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990600" y="1949450"/>
            <a:ext cx="79248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Yes, there’s one in front of the post office.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3886200" y="3321050"/>
            <a:ext cx="3886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Where’s the hotel?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990600" y="4692650"/>
            <a:ext cx="6705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It’s behind the police station.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304800" y="304800"/>
            <a:ext cx="8534400" cy="614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7. </a:t>
            </a:r>
            <a:r>
              <a:rPr lang="zh-CN" altLang="en-US" sz="3600" b="1" dirty="0">
                <a:latin typeface="Times New Roman" panose="02020603050405020304" pitchFamily="18" charset="0"/>
              </a:rPr>
              <a:t>银行在哪里</a:t>
            </a:r>
            <a:r>
              <a:rPr lang="en-US" altLang="zh-CN" sz="3600" b="1">
                <a:latin typeface="Times New Roman" panose="02020603050405020304" pitchFamily="18" charset="0"/>
              </a:rPr>
              <a:t>?</a:t>
            </a: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8. </a:t>
            </a:r>
            <a:r>
              <a:rPr lang="zh-CN" altLang="en-US" sz="3600" b="1" dirty="0">
                <a:latin typeface="Times New Roman" panose="02020603050405020304" pitchFamily="18" charset="0"/>
              </a:rPr>
              <a:t>它紧挨着邮局。   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9. </a:t>
            </a:r>
            <a:r>
              <a:rPr lang="zh-CN" altLang="en-US" sz="3600" b="1" dirty="0">
                <a:latin typeface="Times New Roman" panose="02020603050405020304" pitchFamily="18" charset="0"/>
              </a:rPr>
              <a:t>公园在哪里？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10. </a:t>
            </a:r>
            <a:r>
              <a:rPr lang="zh-CN" altLang="en-US" sz="3600" b="1" dirty="0">
                <a:latin typeface="Times New Roman" panose="02020603050405020304" pitchFamily="18" charset="0"/>
              </a:rPr>
              <a:t>它在银行对面，旅馆后面。 </a:t>
            </a:r>
            <a:r>
              <a:rPr lang="en-US" altLang="zh-CN" sz="3600" b="1">
                <a:latin typeface="Times New Roman" panose="02020603050405020304" pitchFamily="18" charset="0"/>
              </a:rPr>
              <a:t>     ____________________________________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11. </a:t>
            </a:r>
            <a:r>
              <a:rPr lang="zh-CN" altLang="en-US" sz="3600" b="1" dirty="0">
                <a:latin typeface="Times New Roman" panose="02020603050405020304" pitchFamily="18" charset="0"/>
              </a:rPr>
              <a:t>投币电话在哪里？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12.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他们在邮局与图书馆中间。      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3581400" y="22098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Where’s the park?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838200" y="1600200"/>
            <a:ext cx="548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next to the post office.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228600" y="3352800"/>
            <a:ext cx="868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across from the bank, behind the hotel.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90600" y="4648200"/>
            <a:ext cx="731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Where are the pay phones?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3505200" y="381000"/>
            <a:ext cx="419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Where’s the bank?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228600" y="5791200"/>
            <a:ext cx="838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between the post office and the library.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12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/>
          <p:nvPr/>
        </p:nvSpPr>
        <p:spPr>
          <a:xfrm>
            <a:off x="152400" y="1187450"/>
            <a:ext cx="87630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be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There be ...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句型表示的是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某处有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存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某人或某物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3600" b="1" dirty="0">
                <a:latin typeface="Times New Roman" panose="02020603050405020304" pitchFamily="18" charset="0"/>
              </a:rPr>
              <a:t>其肯定句式</a:t>
            </a:r>
            <a:r>
              <a:rPr lang="zh-CN" altLang="zh-CN" sz="3600" b="1" dirty="0">
                <a:latin typeface="Times New Roman" panose="02020603050405020304" pitchFamily="18" charset="0"/>
              </a:rPr>
              <a:t>结构</a:t>
            </a:r>
            <a:r>
              <a:rPr lang="zh-CN" altLang="en-US" sz="3600" b="1" dirty="0">
                <a:latin typeface="Times New Roman" panose="02020603050405020304" pitchFamily="18" charset="0"/>
              </a:rPr>
              <a:t>：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 There be (is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are) +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名词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地点状语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在我的铅笔盒里有两块橡皮。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 ___ two erasers in my pencil box.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在房子前有一棵大树。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 __ a tall tree in front of the house.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000" y="591185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There is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461645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There are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矩形 8198"/>
          <p:cNvSpPr/>
          <p:nvPr/>
        </p:nvSpPr>
        <p:spPr>
          <a:xfrm>
            <a:off x="3048000" y="45720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探究乐园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2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222">
                                            <p:txEl>
                                              <p:charRg st="12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39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charRg st="39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6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charRg st="6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96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charRg st="96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15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22">
                                            <p:txEl>
                                              <p:charRg st="115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61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222">
                                            <p:txEl>
                                              <p:charRg st="161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76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22">
                                            <p:txEl>
                                              <p:charRg st="176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/>
          <p:nvPr/>
        </p:nvSpPr>
        <p:spPr>
          <a:xfrm>
            <a:off x="304800" y="1212850"/>
            <a:ext cx="86868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否定句：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isn’t / aren’t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大桥街上没有银行。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_____ _____ a bank on Bridge Street.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在教室里没有篮球。</a:t>
            </a: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______ _____ any basketballs in the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classroom. 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600" y="2620963"/>
            <a:ext cx="2444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isn’t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990600" y="3916363"/>
            <a:ext cx="3048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aren’t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29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charRg st="29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4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2">
                                            <p:txEl>
                                              <p:charRg st="44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8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22">
                                            <p:txEl>
                                              <p:charRg st="87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05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22">
                                            <p:txEl>
                                              <p:charRg st="105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48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22">
                                            <p:txEl>
                                              <p:charRg st="148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4620</Words>
  <Application>WPS 演示</Application>
  <PresentationFormat>在屏幕上显示</PresentationFormat>
  <Paragraphs>262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Times New Roman</vt:lpstr>
      <vt:lpstr>Comic Sans MS</vt:lpstr>
      <vt:lpstr>隶书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41</cp:revision>
  <dcterms:created xsi:type="dcterms:W3CDTF">2021-05-16T08:24:33Z</dcterms:created>
  <dcterms:modified xsi:type="dcterms:W3CDTF">2021-05-16T08:25:01Z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