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310" r:id="rId3"/>
    <p:sldId id="417" r:id="rId5"/>
    <p:sldId id="419" r:id="rId6"/>
    <p:sldId id="418" r:id="rId7"/>
    <p:sldId id="420" r:id="rId8"/>
    <p:sldId id="382" r:id="rId9"/>
    <p:sldId id="408" r:id="rId10"/>
    <p:sldId id="409" r:id="rId11"/>
    <p:sldId id="405" r:id="rId12"/>
    <p:sldId id="407" r:id="rId13"/>
    <p:sldId id="406" r:id="rId14"/>
    <p:sldId id="403" r:id="rId15"/>
    <p:sldId id="404" r:id="rId16"/>
    <p:sldId id="397" r:id="rId17"/>
    <p:sldId id="422" r:id="rId18"/>
    <p:sldId id="399" r:id="rId19"/>
    <p:sldId id="423" r:id="rId20"/>
    <p:sldId id="424" r:id="rId21"/>
    <p:sldId id="425" r:id="rId22"/>
    <p:sldId id="400" r:id="rId23"/>
    <p:sldId id="401" r:id="rId24"/>
    <p:sldId id="427" r:id="rId25"/>
    <p:sldId id="461" r:id="rId26"/>
    <p:sldId id="311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08050" y="1083310"/>
            <a:ext cx="1011428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 eaLnBrk="1" hangingPunct="1">
              <a:buNone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   Sad movies make me cry.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1455420" y="3597275"/>
            <a:ext cx="8972550" cy="8369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They all want to make Jim their monitor.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395095" y="2011045"/>
            <a:ext cx="9541510" cy="15862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当然，除了接形容词作宾补外，还可以接名词、动词的过去分词等作宾补。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6405880" y="2065655"/>
            <a:ext cx="5982335" cy="2334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 you easily make yourself understood in English?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3889"/>
          <a:stretch>
            <a:fillRect/>
          </a:stretch>
        </p:blipFill>
        <p:spPr>
          <a:xfrm>
            <a:off x="1058545" y="1511935"/>
            <a:ext cx="5046980" cy="3442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Text Box 6"/>
          <p:cNvSpPr txBox="1"/>
          <p:nvPr/>
        </p:nvSpPr>
        <p:spPr>
          <a:xfrm>
            <a:off x="694690" y="1647190"/>
            <a:ext cx="618807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make + sb. +  do sth.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597862" y="1967442"/>
            <a:ext cx="542861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“使某人或某物做某事”</a:t>
            </a:r>
            <a:endParaRPr lang="zh-CN" altLang="en-US" sz="3735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8" name="Text Box 6"/>
          <p:cNvSpPr txBox="1"/>
          <p:nvPr/>
        </p:nvSpPr>
        <p:spPr>
          <a:xfrm>
            <a:off x="884555" y="2861945"/>
            <a:ext cx="9770745" cy="2062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当把这样的句子变为被动语态时，原句中省略的动词不定式符号to必须要还原。</a:t>
            </a:r>
            <a:endParaRPr lang="en-US" altLang="zh-CN" sz="42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57" grpId="0"/>
      <p:bldP spid="58" grpId="0"/>
      <p:bldP spid="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606742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933190" y="1734820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633095" y="1245235"/>
            <a:ext cx="4540250" cy="160845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She made me wait for a long time.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769100" y="1221105"/>
            <a:ext cx="5036820" cy="1534795"/>
          </a:xfrm>
          <a:prstGeom prst="wedgeRoundRectCallout">
            <a:avLst>
              <a:gd name="adj1" fmla="val -29654"/>
              <a:gd name="adj2" fmla="val 7193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was made to wait for a long time(by her).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541145" y="1233805"/>
            <a:ext cx="515810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make</a:t>
            </a:r>
            <a:r>
              <a:rPr kumimoji="0" lang="zh-CN" alt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的其它用法：</a:t>
            </a:r>
            <a:endParaRPr kumimoji="0" lang="zh-CN" altLang="en-US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933" y="2233084"/>
            <a:ext cx="8782051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当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的意思是“做、制造、制作”时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5951" y="3153833"/>
            <a:ext cx="6805084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①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make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意为“制造某物”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885738" y="3819948"/>
            <a:ext cx="9313333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②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sb. sth. / make sth. for sb.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意为“为某人制造某物”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60855" y="1036955"/>
            <a:ext cx="6143625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lnSpc>
                <a:spcPct val="100000"/>
              </a:lnSpc>
              <a:buNone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His mother made him a beautiful coat.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723640" y="2464435"/>
            <a:ext cx="6083935" cy="11563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lnSpc>
                <a:spcPct val="100000"/>
              </a:lnSpc>
              <a:buNone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His mother made a beautiful coat for him.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" y="2134870"/>
            <a:ext cx="3540125" cy="3540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2465" y="1400175"/>
            <a:ext cx="2406015" cy="4057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32"/>
          <p:cNvSpPr txBox="1">
            <a:spLocks noChangeArrowheads="1"/>
          </p:cNvSpPr>
          <p:nvPr/>
        </p:nvSpPr>
        <p:spPr bwMode="auto">
          <a:xfrm>
            <a:off x="5966884" y="39010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文本框 34"/>
          <p:cNvSpPr txBox="1">
            <a:spLocks noChangeArrowheads="1"/>
          </p:cNvSpPr>
          <p:nvPr/>
        </p:nvSpPr>
        <p:spPr bwMode="auto">
          <a:xfrm rot="21319903">
            <a:off x="10754784" y="21695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36"/>
          <p:cNvSpPr txBox="1">
            <a:spLocks noChangeArrowheads="1"/>
          </p:cNvSpPr>
          <p:nvPr/>
        </p:nvSpPr>
        <p:spPr bwMode="auto">
          <a:xfrm rot="16249134">
            <a:off x="7815792" y="1755775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文本框 37"/>
          <p:cNvSpPr txBox="1">
            <a:spLocks noChangeArrowheads="1"/>
          </p:cNvSpPr>
          <p:nvPr/>
        </p:nvSpPr>
        <p:spPr bwMode="auto">
          <a:xfrm rot="17449134">
            <a:off x="7108825" y="2299759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5"/>
          <p:cNvSpPr txBox="1">
            <a:spLocks noChangeArrowheads="1"/>
          </p:cNvSpPr>
          <p:nvPr/>
        </p:nvSpPr>
        <p:spPr bwMode="auto">
          <a:xfrm rot="16249134">
            <a:off x="8562975" y="1785408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46"/>
          <p:cNvSpPr txBox="1">
            <a:spLocks noChangeArrowheads="1"/>
          </p:cNvSpPr>
          <p:nvPr/>
        </p:nvSpPr>
        <p:spPr bwMode="auto">
          <a:xfrm rot="21175089">
            <a:off x="9423400" y="20933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47"/>
          <p:cNvSpPr txBox="1">
            <a:spLocks noChangeArrowheads="1"/>
          </p:cNvSpPr>
          <p:nvPr/>
        </p:nvSpPr>
        <p:spPr bwMode="auto">
          <a:xfrm rot="17449134">
            <a:off x="10207625" y="3332692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文本框 49"/>
          <p:cNvSpPr txBox="1">
            <a:spLocks noChangeArrowheads="1"/>
          </p:cNvSpPr>
          <p:nvPr/>
        </p:nvSpPr>
        <p:spPr bwMode="auto">
          <a:xfrm rot="657351">
            <a:off x="11207751" y="17970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文本框 50"/>
          <p:cNvSpPr txBox="1">
            <a:spLocks noChangeArrowheads="1"/>
          </p:cNvSpPr>
          <p:nvPr/>
        </p:nvSpPr>
        <p:spPr bwMode="auto">
          <a:xfrm rot="1480325">
            <a:off x="9855200" y="16594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文本框 51"/>
          <p:cNvSpPr txBox="1">
            <a:spLocks noChangeArrowheads="1"/>
          </p:cNvSpPr>
          <p:nvPr/>
        </p:nvSpPr>
        <p:spPr bwMode="auto">
          <a:xfrm rot="16249134">
            <a:off x="11155892" y="3620559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文本框 32"/>
          <p:cNvSpPr txBox="1">
            <a:spLocks noChangeArrowheads="1"/>
          </p:cNvSpPr>
          <p:nvPr/>
        </p:nvSpPr>
        <p:spPr bwMode="auto">
          <a:xfrm>
            <a:off x="4349751" y="47476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文本框 34"/>
          <p:cNvSpPr txBox="1">
            <a:spLocks noChangeArrowheads="1"/>
          </p:cNvSpPr>
          <p:nvPr/>
        </p:nvSpPr>
        <p:spPr bwMode="auto">
          <a:xfrm rot="4149897">
            <a:off x="5952067" y="46651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文本框 36"/>
          <p:cNvSpPr txBox="1">
            <a:spLocks noChangeArrowheads="1"/>
          </p:cNvSpPr>
          <p:nvPr/>
        </p:nvSpPr>
        <p:spPr bwMode="auto">
          <a:xfrm rot="20220000">
            <a:off x="5200651" y="17356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37"/>
          <p:cNvSpPr txBox="1">
            <a:spLocks noChangeArrowheads="1"/>
          </p:cNvSpPr>
          <p:nvPr/>
        </p:nvSpPr>
        <p:spPr bwMode="auto">
          <a:xfrm rot="21420000">
            <a:off x="5507567" y="27389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 rot="20220000">
            <a:off x="5947833" y="1765300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文本框 46"/>
          <p:cNvSpPr txBox="1">
            <a:spLocks noChangeArrowheads="1"/>
          </p:cNvSpPr>
          <p:nvPr/>
        </p:nvSpPr>
        <p:spPr bwMode="auto">
          <a:xfrm rot="20220000">
            <a:off x="6441017" y="20510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文本框 47"/>
          <p:cNvSpPr txBox="1">
            <a:spLocks noChangeArrowheads="1"/>
          </p:cNvSpPr>
          <p:nvPr/>
        </p:nvSpPr>
        <p:spPr bwMode="auto">
          <a:xfrm rot="21420000">
            <a:off x="6752167" y="29802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文本框 49"/>
          <p:cNvSpPr txBox="1">
            <a:spLocks noChangeArrowheads="1"/>
          </p:cNvSpPr>
          <p:nvPr/>
        </p:nvSpPr>
        <p:spPr bwMode="auto">
          <a:xfrm rot="16249134">
            <a:off x="8414808" y="2814108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1" name="文本框 50"/>
          <p:cNvSpPr txBox="1">
            <a:spLocks noChangeArrowheads="1"/>
          </p:cNvSpPr>
          <p:nvPr/>
        </p:nvSpPr>
        <p:spPr bwMode="auto">
          <a:xfrm rot="21429897">
            <a:off x="7452784" y="3454400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文本框 51"/>
          <p:cNvSpPr txBox="1">
            <a:spLocks noChangeArrowheads="1"/>
          </p:cNvSpPr>
          <p:nvPr/>
        </p:nvSpPr>
        <p:spPr bwMode="auto">
          <a:xfrm rot="16249134">
            <a:off x="7794625" y="4579408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文本框 32"/>
          <p:cNvSpPr txBox="1">
            <a:spLocks noChangeArrowheads="1"/>
          </p:cNvSpPr>
          <p:nvPr/>
        </p:nvSpPr>
        <p:spPr bwMode="auto">
          <a:xfrm rot="1209897">
            <a:off x="1515533" y="5166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4" name="文本框 34"/>
          <p:cNvSpPr txBox="1">
            <a:spLocks noChangeArrowheads="1"/>
          </p:cNvSpPr>
          <p:nvPr/>
        </p:nvSpPr>
        <p:spPr bwMode="auto">
          <a:xfrm rot="4149897">
            <a:off x="2857500" y="46079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5" name="文本框 36"/>
          <p:cNvSpPr txBox="1">
            <a:spLocks noChangeArrowheads="1"/>
          </p:cNvSpPr>
          <p:nvPr/>
        </p:nvSpPr>
        <p:spPr bwMode="auto">
          <a:xfrm rot="20220000">
            <a:off x="2139951" y="4305300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" name="文本框 37"/>
          <p:cNvSpPr txBox="1">
            <a:spLocks noChangeArrowheads="1"/>
          </p:cNvSpPr>
          <p:nvPr/>
        </p:nvSpPr>
        <p:spPr bwMode="auto">
          <a:xfrm rot="1029897">
            <a:off x="3314700" y="36724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" name="文本框 45"/>
          <p:cNvSpPr txBox="1">
            <a:spLocks noChangeArrowheads="1"/>
          </p:cNvSpPr>
          <p:nvPr/>
        </p:nvSpPr>
        <p:spPr bwMode="auto">
          <a:xfrm rot="20220000">
            <a:off x="4216400" y="41952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" name="文本框 46"/>
          <p:cNvSpPr txBox="1">
            <a:spLocks noChangeArrowheads="1"/>
          </p:cNvSpPr>
          <p:nvPr/>
        </p:nvSpPr>
        <p:spPr bwMode="auto">
          <a:xfrm rot="21429897">
            <a:off x="1049867" y="20404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9" name="文本框 47"/>
          <p:cNvSpPr txBox="1">
            <a:spLocks noChangeArrowheads="1"/>
          </p:cNvSpPr>
          <p:nvPr/>
        </p:nvSpPr>
        <p:spPr bwMode="auto">
          <a:xfrm rot="1029897">
            <a:off x="357717" y="45783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0" name="文本框 49"/>
          <p:cNvSpPr txBox="1">
            <a:spLocks noChangeArrowheads="1"/>
          </p:cNvSpPr>
          <p:nvPr/>
        </p:nvSpPr>
        <p:spPr bwMode="auto">
          <a:xfrm rot="21429897">
            <a:off x="4013200" y="51159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1" name="文本框 50"/>
          <p:cNvSpPr txBox="1">
            <a:spLocks noChangeArrowheads="1"/>
          </p:cNvSpPr>
          <p:nvPr/>
        </p:nvSpPr>
        <p:spPr bwMode="auto">
          <a:xfrm rot="21429897">
            <a:off x="5543551" y="42269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" name="文本框 51"/>
          <p:cNvSpPr txBox="1">
            <a:spLocks noChangeArrowheads="1"/>
          </p:cNvSpPr>
          <p:nvPr/>
        </p:nvSpPr>
        <p:spPr bwMode="auto">
          <a:xfrm rot="21429897">
            <a:off x="5765800" y="52387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 rot="16529158">
            <a:off x="430741" y="2723092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4" name="文本框 34"/>
          <p:cNvSpPr txBox="1">
            <a:spLocks noChangeArrowheads="1"/>
          </p:cNvSpPr>
          <p:nvPr/>
        </p:nvSpPr>
        <p:spPr bwMode="auto">
          <a:xfrm rot="4149897">
            <a:off x="1786467" y="28786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5" name="文本框 36"/>
          <p:cNvSpPr txBox="1">
            <a:spLocks noChangeArrowheads="1"/>
          </p:cNvSpPr>
          <p:nvPr/>
        </p:nvSpPr>
        <p:spPr bwMode="auto">
          <a:xfrm rot="21429897">
            <a:off x="429684" y="17822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6" name="文本框 37"/>
          <p:cNvSpPr txBox="1">
            <a:spLocks noChangeArrowheads="1"/>
          </p:cNvSpPr>
          <p:nvPr/>
        </p:nvSpPr>
        <p:spPr bwMode="auto">
          <a:xfrm rot="1029897">
            <a:off x="1784351" y="2245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7" name="文本框 45"/>
          <p:cNvSpPr txBox="1">
            <a:spLocks noChangeArrowheads="1"/>
          </p:cNvSpPr>
          <p:nvPr/>
        </p:nvSpPr>
        <p:spPr bwMode="auto">
          <a:xfrm rot="20220000">
            <a:off x="2823633" y="15282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8" name="文本框 46"/>
          <p:cNvSpPr txBox="1">
            <a:spLocks noChangeArrowheads="1"/>
          </p:cNvSpPr>
          <p:nvPr/>
        </p:nvSpPr>
        <p:spPr bwMode="auto">
          <a:xfrm rot="20220000">
            <a:off x="3583517" y="17547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" name="文本框 47"/>
          <p:cNvSpPr txBox="1">
            <a:spLocks noChangeArrowheads="1"/>
          </p:cNvSpPr>
          <p:nvPr/>
        </p:nvSpPr>
        <p:spPr bwMode="auto">
          <a:xfrm rot="21420000">
            <a:off x="3221567" y="25061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0" name="文本框 49"/>
          <p:cNvSpPr txBox="1">
            <a:spLocks noChangeArrowheads="1"/>
          </p:cNvSpPr>
          <p:nvPr/>
        </p:nvSpPr>
        <p:spPr bwMode="auto">
          <a:xfrm rot="20220000">
            <a:off x="4368800" y="20510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" name="文本框 50"/>
          <p:cNvSpPr txBox="1">
            <a:spLocks noChangeArrowheads="1"/>
          </p:cNvSpPr>
          <p:nvPr/>
        </p:nvSpPr>
        <p:spPr bwMode="auto">
          <a:xfrm rot="20220000">
            <a:off x="3799417" y="28257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2" name="文本框 51"/>
          <p:cNvSpPr txBox="1">
            <a:spLocks noChangeArrowheads="1"/>
          </p:cNvSpPr>
          <p:nvPr/>
        </p:nvSpPr>
        <p:spPr bwMode="auto">
          <a:xfrm rot="20220000">
            <a:off x="4646084" y="3007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3" name="文本框 32"/>
          <p:cNvSpPr txBox="1">
            <a:spLocks noChangeArrowheads="1"/>
          </p:cNvSpPr>
          <p:nvPr/>
        </p:nvSpPr>
        <p:spPr bwMode="auto">
          <a:xfrm rot="1209897">
            <a:off x="6819900" y="4718051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" name="文本框 34"/>
          <p:cNvSpPr txBox="1">
            <a:spLocks noChangeArrowheads="1"/>
          </p:cNvSpPr>
          <p:nvPr/>
        </p:nvSpPr>
        <p:spPr bwMode="auto">
          <a:xfrm rot="20569134">
            <a:off x="8417984" y="51921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5" name="文本框 36"/>
          <p:cNvSpPr txBox="1">
            <a:spLocks noChangeArrowheads="1"/>
          </p:cNvSpPr>
          <p:nvPr/>
        </p:nvSpPr>
        <p:spPr bwMode="auto">
          <a:xfrm rot="368503">
            <a:off x="7698317" y="38121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6" name="文本框 37"/>
          <p:cNvSpPr txBox="1">
            <a:spLocks noChangeArrowheads="1"/>
          </p:cNvSpPr>
          <p:nvPr/>
        </p:nvSpPr>
        <p:spPr bwMode="auto">
          <a:xfrm rot="829244">
            <a:off x="7046384" y="52980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7" name="文本框 45"/>
          <p:cNvSpPr txBox="1">
            <a:spLocks noChangeArrowheads="1"/>
          </p:cNvSpPr>
          <p:nvPr/>
        </p:nvSpPr>
        <p:spPr bwMode="auto">
          <a:xfrm rot="17097278">
            <a:off x="9039225" y="3334808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8" name="文本框 46"/>
          <p:cNvSpPr txBox="1">
            <a:spLocks noChangeArrowheads="1"/>
          </p:cNvSpPr>
          <p:nvPr/>
        </p:nvSpPr>
        <p:spPr bwMode="auto">
          <a:xfrm rot="2702238">
            <a:off x="10091208" y="4084108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9" name="文本框 47"/>
          <p:cNvSpPr txBox="1">
            <a:spLocks noChangeArrowheads="1"/>
          </p:cNvSpPr>
          <p:nvPr/>
        </p:nvSpPr>
        <p:spPr bwMode="auto">
          <a:xfrm rot="18143362">
            <a:off x="8992659" y="4539192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 rot="18419577">
            <a:off x="10810875" y="435504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 rot="17959444">
            <a:off x="9682692" y="5210175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 rot="1549510">
            <a:off x="10955867" y="4940300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67790" y="1575647"/>
            <a:ext cx="9313333" cy="382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③在被动语态中，常用于以下结构：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be made of / from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是由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制成的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be made in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是在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制成的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be made by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是被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制成的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charRg st="2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charRg st="56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6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charRg st="86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charRg st="11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charRg st="11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1524635"/>
            <a:ext cx="6096000" cy="3429000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 flipH="1">
            <a:off x="823595" y="3439795"/>
            <a:ext cx="5774690" cy="1075690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Wine is made from grapes.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5050" y="1806575"/>
            <a:ext cx="5905500" cy="3637915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>
            <a:off x="3646170" y="3439795"/>
            <a:ext cx="7992110" cy="1075690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These cars were made in Changchun.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4310" y="1360805"/>
            <a:ext cx="5650230" cy="3797300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 flipH="1">
            <a:off x="823595" y="3439795"/>
            <a:ext cx="6791960" cy="1016000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They are made by themselves.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44" name="Picture 2" descr="E:\图片\动物\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262" y="1116118"/>
            <a:ext cx="3647017" cy="38163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3747135" y="3543935"/>
            <a:ext cx="6674485" cy="725170"/>
          </a:xfrm>
          <a:prstGeom prst="wedgeRoundRectCallout">
            <a:avLst>
              <a:gd name="adj1" fmla="val 51141"/>
              <a:gd name="adj2" fmla="val 118301"/>
              <a:gd name="adj3" fmla="val 16667"/>
            </a:avLst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lion makes me frighted.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944495" y="1246505"/>
            <a:ext cx="5937885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拓展：关于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的短语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76500" y="2116667"/>
            <a:ext cx="3329517" cy="3543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铺床</a:t>
            </a:r>
            <a:b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制定计划</a:t>
            </a:r>
            <a:b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交朋友</a:t>
            </a:r>
            <a:b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捣蛋；惹麻烦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3884" y="2116667"/>
            <a:ext cx="3841751" cy="3543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the bed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a plan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friends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trouble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4349751" y="47476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9" name="文本框 45"/>
          <p:cNvSpPr txBox="1">
            <a:spLocks noChangeArrowheads="1"/>
          </p:cNvSpPr>
          <p:nvPr/>
        </p:nvSpPr>
        <p:spPr bwMode="auto">
          <a:xfrm rot="20220000">
            <a:off x="4216400" y="41952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2" name="文本框 49"/>
          <p:cNvSpPr txBox="1">
            <a:spLocks noChangeArrowheads="1"/>
          </p:cNvSpPr>
          <p:nvPr/>
        </p:nvSpPr>
        <p:spPr bwMode="auto">
          <a:xfrm rot="20220000">
            <a:off x="4368800" y="20510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" name="文本框 51"/>
          <p:cNvSpPr txBox="1">
            <a:spLocks noChangeArrowheads="1"/>
          </p:cNvSpPr>
          <p:nvPr/>
        </p:nvSpPr>
        <p:spPr bwMode="auto">
          <a:xfrm rot="20220000">
            <a:off x="4646084" y="3007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151" y="1109133"/>
            <a:ext cx="4191000" cy="4406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lnSpc>
                <a:spcPct val="150000"/>
              </a:lnSpc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做鬼脸</a:t>
            </a:r>
            <a:b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赚钱</a:t>
            </a:r>
            <a:b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编造；化妆；构成</a:t>
            </a:r>
            <a:b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取得进步</a:t>
            </a:r>
            <a:b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请自便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5300" y="1109133"/>
            <a:ext cx="5278967" cy="4406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face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money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up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progress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yourself at home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1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1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1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9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43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475740" y="681779"/>
            <a:ext cx="5761567" cy="440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50000"/>
              </a:lnSpc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老师让她每天练习弹琴。</a:t>
            </a:r>
            <a:endParaRPr lang="en-US" altLang="zh-CN" sz="3735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25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这个消息让我们兴奋。</a:t>
            </a:r>
            <a:endParaRPr lang="en-US" altLang="zh-CN" sz="3735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250000"/>
              </a:lnSpc>
            </a:pPr>
            <a:r>
              <a:rPr lang="en-US" altLang="zh-CN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 </a:t>
            </a:r>
            <a:r>
              <a:rPr lang="zh-CN" altLang="en-US" sz="373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这部电影使我们笑了。</a:t>
            </a:r>
            <a:endParaRPr lang="zh-CN" altLang="en-US" sz="373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2891" y="1989879"/>
            <a:ext cx="996696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teacher makes her play the piano every day.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0991" y="3386879"/>
            <a:ext cx="55524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news made us excited.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9457" y="4826212"/>
            <a:ext cx="5250180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film makes us laugh.</a:t>
            </a:r>
            <a:endParaRPr lang="en-US" altLang="zh-CN" sz="373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6680" y="1167765"/>
            <a:ext cx="1134364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make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的用法：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1.做、制造、制作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(1)make sth.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(2)make sb. sth. / make sth. for sb.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(3)be made of / from, be made in, be made by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2.使，使得 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(1)make + sb. / sth. + adj.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(2)make + sb. / sth. + 省略to的动词不定式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4150" y="1377950"/>
            <a:ext cx="6743065" cy="3831590"/>
          </a:xfrm>
          <a:prstGeom prst="rect">
            <a:avLst/>
          </a:prstGeom>
        </p:spPr>
      </p:pic>
      <p:sp>
        <p:nvSpPr>
          <p:cNvPr id="14" name="AutoShape 17"/>
          <p:cNvSpPr>
            <a:spLocks noChangeArrowheads="1"/>
          </p:cNvSpPr>
          <p:nvPr/>
        </p:nvSpPr>
        <p:spPr bwMode="auto">
          <a:xfrm flipH="1">
            <a:off x="884555" y="3543935"/>
            <a:ext cx="6483350" cy="725170"/>
          </a:xfrm>
          <a:prstGeom prst="wedgeRoundRectCallout">
            <a:avLst>
              <a:gd name="adj1" fmla="val 51141"/>
              <a:gd name="adj2" fmla="val 1183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music makes me excited.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98277" y="1259205"/>
            <a:ext cx="5266267" cy="386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3747135" y="3543935"/>
            <a:ext cx="6674485" cy="725170"/>
          </a:xfrm>
          <a:prstGeom prst="wedgeRoundRectCallout">
            <a:avLst>
              <a:gd name="adj1" fmla="val 51141"/>
              <a:gd name="adj2" fmla="val 118301"/>
              <a:gd name="adj3" fmla="val 16667"/>
            </a:avLst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beach makes me relaxed.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620" y="1615440"/>
            <a:ext cx="4069080" cy="3873500"/>
          </a:xfrm>
          <a:prstGeom prst="rect">
            <a:avLst/>
          </a:prstGeom>
        </p:spPr>
      </p:pic>
      <p:sp>
        <p:nvSpPr>
          <p:cNvPr id="14" name="AutoShape 17"/>
          <p:cNvSpPr>
            <a:spLocks noChangeArrowheads="1"/>
          </p:cNvSpPr>
          <p:nvPr/>
        </p:nvSpPr>
        <p:spPr bwMode="auto">
          <a:xfrm flipH="1">
            <a:off x="884555" y="3543935"/>
            <a:ext cx="6483350" cy="725170"/>
          </a:xfrm>
          <a:prstGeom prst="wedgeRoundRectCallout">
            <a:avLst>
              <a:gd name="adj1" fmla="val 51141"/>
              <a:gd name="adj2" fmla="val 1183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flowers make her happy.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4"/>
          <p:cNvSpPr/>
          <p:nvPr/>
        </p:nvSpPr>
        <p:spPr>
          <a:xfrm>
            <a:off x="3036147" y="168911"/>
            <a:ext cx="6119284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Can you list more words?</a:t>
            </a:r>
            <a:endParaRPr lang="zh-CN" altLang="en-US" sz="400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4"/>
          <p:cNvSpPr/>
          <p:nvPr/>
        </p:nvSpPr>
        <p:spPr>
          <a:xfrm>
            <a:off x="7362191" y="4714240"/>
            <a:ext cx="1631949" cy="1076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5335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Comic Sans MS" panose="030F0702030302020204" pitchFamily="66" charset="0"/>
              </a:rPr>
              <a:t>…</a:t>
            </a:r>
            <a:endParaRPr lang="en-US" altLang="zh-CN" sz="53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3591" y="3145791"/>
            <a:ext cx="189865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annoyed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33857" y="4089824"/>
            <a:ext cx="13614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bored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3591" y="2216573"/>
            <a:ext cx="179260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nervous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9624" y="2216573"/>
            <a:ext cx="121158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tense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43140" y="1287357"/>
            <a:ext cx="268033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stressed out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91824" y="2216573"/>
            <a:ext cx="210947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surprised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29624" y="5074073"/>
            <a:ext cx="172593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excited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29624" y="3145791"/>
            <a:ext cx="114998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tired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53591" y="5114291"/>
            <a:ext cx="167767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relaxed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43140" y="4075007"/>
            <a:ext cx="241236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frightened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43140" y="3145791"/>
            <a:ext cx="263588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comfortable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53591" y="4102524"/>
            <a:ext cx="149288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scared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53591" y="1287357"/>
            <a:ext cx="197866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unhappy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33857" y="1287357"/>
            <a:ext cx="86931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Comic Sans MS" panose="030F0702030302020204" pitchFamily="66" charset="0"/>
              </a:rPr>
              <a:t>sad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Comic Sans MS" panose="030F0702030302020204" pitchFamily="66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5751195" y="3662680"/>
            <a:ext cx="4081145" cy="795655"/>
          </a:xfrm>
          <a:prstGeom prst="wedgeRoundRectCallout">
            <a:avLst>
              <a:gd name="adj1" fmla="val 65184"/>
              <a:gd name="adj2" fmla="val 32988"/>
              <a:gd name="adj3" fmla="val 16667"/>
            </a:avLst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... makes me ...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1" grpId="0"/>
      <p:bldP spid="22" grpId="0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标注 1"/>
          <p:cNvSpPr/>
          <p:nvPr/>
        </p:nvSpPr>
        <p:spPr>
          <a:xfrm>
            <a:off x="2364317" y="3784600"/>
            <a:ext cx="5389033" cy="1555751"/>
          </a:xfrm>
          <a:prstGeom prst="wedgeRoundRectCallout">
            <a:avLst>
              <a:gd name="adj1" fmla="val 59307"/>
              <a:gd name="adj2" fmla="val 3084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makes me awful and uncomfortable.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4766733" y="1348317"/>
            <a:ext cx="4993217" cy="1593851"/>
          </a:xfrm>
          <a:prstGeom prst="wedgeRoundRectCallout">
            <a:avLst>
              <a:gd name="adj1" fmla="val -60912"/>
              <a:gd name="adj2" fmla="val 3049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does waiting for people make you feel?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8742045" y="2598420"/>
            <a:ext cx="2041525" cy="3709035"/>
          </a:xfrm>
          <a:prstGeom prst="rect">
            <a:avLst/>
          </a:prstGeom>
        </p:spPr>
      </p:pic>
      <p:sp>
        <p:nvSpPr>
          <p:cNvPr id="2" name="圆角矩形标注 1"/>
          <p:cNvSpPr/>
          <p:nvPr/>
        </p:nvSpPr>
        <p:spPr>
          <a:xfrm>
            <a:off x="4149514" y="3375660"/>
            <a:ext cx="5016500" cy="1555751"/>
          </a:xfrm>
          <a:prstGeom prst="wedgeRoundRectCallout">
            <a:avLst>
              <a:gd name="adj1" fmla="val 59307"/>
              <a:gd name="adj2" fmla="val 3084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makes me easy and comfortable.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4489451" y="1119717"/>
            <a:ext cx="5937251" cy="1813984"/>
          </a:xfrm>
          <a:prstGeom prst="wedgeRoundRectCallout">
            <a:avLst>
              <a:gd name="adj1" fmla="val -60912"/>
              <a:gd name="adj2" fmla="val 3049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Did you have dinner together? How does the restaurant make you feel?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1927225" y="636905"/>
            <a:ext cx="1851025" cy="417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3"/>
          <p:cNvSpPr/>
          <p:nvPr/>
        </p:nvSpPr>
        <p:spPr>
          <a:xfrm>
            <a:off x="769620" y="2416175"/>
            <a:ext cx="9684385" cy="30816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在make + it + adj. + to do sth...   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“使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做某事怎么样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it作形式宾语，而动词不定式才是真正的宾语，而且要后置。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343660" y="64897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make 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5685" y="330200"/>
            <a:ext cx="38100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8235" y="1370013"/>
            <a:ext cx="8986520" cy="8388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Computers make it easier to learn English.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WPS 演示</Application>
  <PresentationFormat>宽屏</PresentationFormat>
  <Paragraphs>259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楷体</vt:lpstr>
      <vt:lpstr>汉仪乐喵体W</vt:lpstr>
      <vt:lpstr>Comic Sans MS</vt:lpstr>
      <vt:lpstr>微软雅黑</vt:lpstr>
      <vt:lpstr>Arial Unicode MS</vt:lpstr>
      <vt:lpstr>Calibri</vt:lpstr>
      <vt:lpstr>黑体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13</cp:revision>
  <dcterms:created xsi:type="dcterms:W3CDTF">2019-09-19T02:01:00Z</dcterms:created>
  <dcterms:modified xsi:type="dcterms:W3CDTF">2020-10-27T14:49:27Z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