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00" r:id="rId8"/>
    <p:sldId id="539" r:id="rId9"/>
    <p:sldId id="579" r:id="rId10"/>
    <p:sldId id="580" r:id="rId11"/>
    <p:sldId id="530" r:id="rId12"/>
    <p:sldId id="531" r:id="rId13"/>
    <p:sldId id="533" r:id="rId14"/>
    <p:sldId id="534" r:id="rId15"/>
    <p:sldId id="536" r:id="rId16"/>
    <p:sldId id="568" r:id="rId17"/>
    <p:sldId id="499" r:id="rId18"/>
    <p:sldId id="483" r:id="rId19"/>
    <p:sldId id="472" r:id="rId20"/>
    <p:sldId id="473" r:id="rId21"/>
    <p:sldId id="508" r:id="rId22"/>
    <p:sldId id="546" r:id="rId23"/>
    <p:sldId id="570" r:id="rId24"/>
    <p:sldId id="581" r:id="rId25"/>
    <p:sldId id="513" r:id="rId26"/>
    <p:sldId id="514" r:id="rId27"/>
    <p:sldId id="524" r:id="rId28"/>
    <p:sldId id="516" r:id="rId29"/>
    <p:sldId id="582" r:id="rId30"/>
    <p:sldId id="517" r:id="rId31"/>
    <p:sldId id="474" r:id="rId32"/>
    <p:sldId id="583" r:id="rId33"/>
    <p:sldId id="584" r:id="rId34"/>
    <p:sldId id="527" r:id="rId35"/>
    <p:sldId id="529" r:id="rId36"/>
    <p:sldId id="577" r:id="rId37"/>
    <p:sldId id="554" r:id="rId38"/>
    <p:sldId id="552" r:id="rId39"/>
    <p:sldId id="495" r:id="rId40"/>
  </p:sldIdLst>
  <p:sldSz cx="12188825" cy="6858000"/>
  <p:notesSz cx="6858000" cy="9144000"/>
  <p:custDataLst>
    <p:tags r:id="rId41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99" d="100"/>
          <a:sy n="99" d="100"/>
        </p:scale>
        <p:origin x="132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tags" Target="tags/tag3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15.xml" TargetMode="Internal" /><Relationship Id="rId5" Type="http://schemas.openxmlformats.org/officeDocument/2006/relationships/slide" Target="slide32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microsoft.com/office/2007/relationships/hdphoto" Target="../media/image5.wdp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2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6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Space and beyond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572641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自我约束，自律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拿来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肌肉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打喷嚏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模仿的，模拟的，仿真的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模仿；假装；冒充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模拟装置</a:t>
            </a:r>
            <a:r>
              <a:rPr lang="en-US" altLang="zh-CN" sz="2600" b="1" kern="100" baseline="300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看不见的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看得见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kern="100" baseline="300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9361" y="630213"/>
            <a:ext cx="21307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self-discipline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361" y="1297335"/>
            <a:ext cx="886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fetch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61" y="1888257"/>
            <a:ext cx="11657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muscle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9361" y="2466409"/>
            <a:ext cx="10903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sneeze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9361" y="3046665"/>
            <a:ext cx="1574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simulated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2726" y="3666162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simulate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2726" y="4266609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simulator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9361" y="4859635"/>
            <a:ext cx="13724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invisible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2726" y="5454749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visible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764704"/>
            <a:ext cx="10852697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掌握规律　巧记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437030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simulate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模仿；假装；冒充＋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simulator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模拟装置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conductor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导体；指挥；售票员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detector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探测器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separator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分离器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resistor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电阻器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in-(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不能；不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visible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看得见的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invisible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看不见的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incredible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难以置信的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inconsiderate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不体谅别人的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infrequent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不经常的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incorrect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不正确的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核心短语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666" y="1052736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报名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某人能够做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计算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出；解决；锻炼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忙于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；从事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寻找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看不到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边缘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回顾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；追忆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的追求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探索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3337" y="1124744"/>
            <a:ext cx="17235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sign up 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337" y="1763291"/>
            <a:ext cx="23903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enable sb. to </a:t>
            </a: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337" y="2377455"/>
            <a:ext cx="1471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out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3337" y="2917507"/>
            <a:ext cx="21307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engaged 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337" y="3544441"/>
            <a:ext cx="2501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search 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337" y="4141643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invisible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337" y="4674274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edge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3337" y="5310733"/>
            <a:ext cx="15664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look back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3337" y="5898410"/>
            <a:ext cx="19800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quest 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666" y="1124744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现在分词作原因状语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in ancient times used their imaginations to create a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world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sky.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由于不知道星星是什么，古代的人们用他们的想象力创造了一个空中的世界。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2.it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从句为真正的主语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Soon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Sun was just one star among billions in the galaxy we call the Milky Way.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很快，人们认识到，太阳只是银河系中数十亿颗恒星中的一颗。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0746" y="1769571"/>
            <a:ext cx="48529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 knowing what the stars were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7908" y="4204126"/>
            <a:ext cx="33618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understood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96752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3.so...that...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如此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以至于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are still close to the start of this incredible journey of discovery.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宇宙中还有如此多的东西没有被探索过，所以我们对宇宙的发现之旅才仅仅是个开端。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0720" y="1875487"/>
            <a:ext cx="71649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much of the universe remains unexplored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821199" y="1315367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304976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304976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199079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 three-minute video introducing yourself and saying why you would be an ideal space candidate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提交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一个三分钟的视频介绍你自己，并说明为什么你会是一个理想的太空候选人。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637" y="1997366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3340284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 panose="02020603050405020304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提交；递交；使服从；使屈服；认为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重点词汇</a:t>
            </a:r>
            <a:endParaRPr lang="zh-CN" altLang="en-US" sz="2800">
              <a:solidFill>
                <a:schemeClr val="accent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9741" y="3988356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 sth. to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把某物递交给某人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屈服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为介词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submission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呈递；屈服；屈从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458316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(1)It is requested that you (should)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your report to me before the deadline.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要求是你要在最后期限之前把报告交给我。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(2)Some students have not yet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tutors.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有些学生尚未把论文交给导师。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(3)He had no choice but to submit  himself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search by the security guards.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他别无选择，只好让保安人员搜身。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(4)Tomorrow is the last date for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submit) of entries for the competition.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明天是提交参赛作品的最后期限。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743" y="2339355"/>
            <a:ext cx="36876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submitted their essays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0951" y="3553966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0356" y="4722362"/>
            <a:ext cx="1762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submission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87221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87221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487221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9888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 only that—it has also helped us to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out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age and nature of the universe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discover the incredible fact that the universe is expanding at an ever-increasing speed.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不仅如此，它还帮助我们计算出宇宙的年龄和性质，并发现宇宙正在以越来越快的速度膨胀这一令人难以置信的事实。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8561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06896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out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算出；理解；制定出；解决；锻炼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685832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on/at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从事于；致力于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work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在工作；在运转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off work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在休假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work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失业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99666" y="332656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(1)It was beyond belief that the little boy could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out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such a problem.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这个小男孩能够算出那样一道题是令人难以置信的。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(2)If you work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morning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be likely to be as fresh as a daisy(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雏菊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all day.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如果你在早上锻炼，你可能一整天都精力充沛。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machine is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smoothly.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机器正在平稳运转。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(4)Harry has been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six months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he has difficulty earning his living.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哈里已经失业六个月了，因此他谋生有困难。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3102" y="1640413"/>
            <a:ext cx="647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34" y="3429000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8108" y="4590653"/>
            <a:ext cx="18325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work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602662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602662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602662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97880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see even further into the universe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many countries are now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engaged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 building ever more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telescopes.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为了更深入地观察宇宙，许多国家现在都在忙着建造更先进的望远镜。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9505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740" y="277085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engaged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忙碌的；使用中的；已订婚的；电话占线的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0" y="3412292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engaged in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忙于；从事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engaged to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与某人订婚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engagement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婚约；约会；参与度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14860" y="1556792"/>
            <a:ext cx="7959103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Period Three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Using language &amp; Developing ideas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00506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140968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语篇理解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486916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4" name="文本框 23">
            <a:hlinkClick r:id="rId5" action="ppaction://hlinksldjump"/>
          </p:cNvPr>
          <p:cNvSpPr txBox="1"/>
          <p:nvPr/>
        </p:nvSpPr>
        <p:spPr>
          <a:xfrm>
            <a:off x="3934172" y="5724545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6" name="组合 2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矩形 33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620688"/>
            <a:ext cx="11392669" cy="48476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 was totally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 my study and seldom paid attention to my mother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feelings.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我完全投入到学习中，很少关注母亲的感受。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(2)She said she had been engaged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Peter long before she came to the town.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她说她在进城之前很久就和彼得订了婚。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(3)If we invest little time in a person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engage) with that person will decline.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如果我们在一个人身上投入的时间太少，我们与这个人的亲密关系就会变淡。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2799" y="2533019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6500" y="3664074"/>
            <a:ext cx="18870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engagement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980728"/>
            <a:ext cx="11392669" cy="6732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先进的，高级的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653965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前进；促进；提前</a:t>
            </a:r>
            <a:r>
              <a:rPr lang="zh-CN" altLang="zh-CN" sz="2600" b="1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前进；进步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 on/upon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向某人走去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advance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提前，预先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advance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的前面；超过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764704"/>
            <a:ext cx="11392669" cy="48476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(4)We should learn the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technologies from other countries.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我们应该向其他国家学习先进的技术。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(5)We had greatly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advance) in our knowledge of the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我们在世界知识方面大有长进。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(6)He would call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 to make sure there was no alcohol at the party.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他会提前打电话来确保派对上没有酒。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(7)He came well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rest of the group.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他比小组的其他成员来得都早。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2084" y="2072461"/>
            <a:ext cx="15376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6060" y="3268022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07010" y="4439200"/>
            <a:ext cx="2074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advance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126157"/>
            <a:ext cx="11369213" cy="316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126157"/>
            <a:ext cx="541796" cy="316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126157"/>
            <a:ext cx="133200" cy="316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153707"/>
            <a:ext cx="11141033" cy="30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500-metre dish of the 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Eye of Heaven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it is known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being used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search for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dark matter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thought to be composed of subatomic particles invisible to ordinary telescopes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这个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被称为</a:t>
            </a:r>
            <a:r>
              <a:rPr lang="en-US" altLang="zh-CN" sz="24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天眼</a:t>
            </a:r>
            <a:r>
              <a:rPr lang="en-US" altLang="zh-CN" sz="24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500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米高的盘子被用来寻找黑暗物质，人们认为黑暗物质是由普通望远镜看不见的亚原子粒子组成的。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48547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240526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 panose="02020603050405020304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search for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寻找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754107"/>
            <a:ext cx="11141033" cy="302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search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寻找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make a search for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寻找；搜寻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search sth. 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搜查某物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search for sth. 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sb. 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为了找到某物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search sb. /sth. for sb. /sth.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为了找到某人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某物而搜查某人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某物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548680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(1)The villagers have been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search for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child over the past five hours.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在过去的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个小时里，村民们一直在寻找那个孩子。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(2)Police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town and surrounding areas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child.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警方仍在小镇及周边地区搜寻那个小孩。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can operate by touching the screen.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当搜索一些信息时，我们可以通过触摸屏幕来操作。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(4)She moved to London in search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fame and fortune.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她为了追逐名利，搬到了伦敦。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0257" y="1808812"/>
            <a:ext cx="2690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are still searching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29366" y="1837387"/>
            <a:ext cx="609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1844" y="2996952"/>
            <a:ext cx="5579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searching for some information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8823" y="4827815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821199" y="1376984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37698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360" y="137698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1302533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Soon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understood that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Sun was just one star among billions in the galaxy we call the Milky Way.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很快，人们认识到，太阳只是银河系中数十亿颗恒星中的一颗。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206937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99930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86900" y="25147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 b="1" kern="10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328607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understood 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人们知道；人们认识到，在此句型中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为形式主语，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引导的从句是真正的主语。常用于这种结构的动词还有：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think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believe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report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know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suggest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announce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作形式主语而从句是真正主语的常见句式：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a sh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ame/no wonder/a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pity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/...that...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令人感到羞耻的事是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难怪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遗憾的是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likely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surprising/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interesting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/...that...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很可能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令人吃惊的是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令人感兴趣的是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said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believed/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reported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/...that...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据信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据报道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注意：在英语中，形式主语或形式宾语只能用</a:t>
            </a:r>
            <a:r>
              <a:rPr lang="en-US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zh-CN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，不能用</a:t>
            </a:r>
            <a:r>
              <a:rPr lang="en-US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this</a:t>
            </a:r>
            <a:r>
              <a:rPr lang="zh-CN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或其他代词。</a:t>
            </a:r>
            <a:endParaRPr lang="zh-CN" altLang="zh-CN" sz="1050" kern="100" spc="8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85169" y="116632"/>
            <a:ext cx="11621662" cy="67248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said 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 large number of paper-cutting works by experts throughout China will be on show.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据说大量来自全国专家的剪纸作品将被展出。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(2)It has been announced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another manned space shuttle will be sent up into space next year.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已经宣布另一架载人航天飞机将于明年发射升空。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(3)Would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convenient for you to pick me up at four o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clock this afternoon?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今天下午四点钟你方便开车接我吗？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industrial cities built in the nineteenth century do not attract visitors.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很遗憾，这些建于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世纪的工业城市对游客并没有吸引力。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6180" y="2036465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2507" y="3810178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4950693"/>
            <a:ext cx="22781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a pity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1088952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1088952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1088952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986074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much of the universe remains unexplored that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we are still close to the start of this incredible journey of discovery.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宇宙中还有如此多的东西没有被探索过，所以我们对宇宙的发现之旅才仅仅是个开端。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178134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6632"/>
            <a:ext cx="11392669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so...that...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如此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以至于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引导结果状语从句。其常见形式有：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935" y="707554"/>
            <a:ext cx="10948131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./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a/an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＋单数名词＋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few/many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＋复数名词＋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little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少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/much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＋不可数名词＋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549796" y="1043211"/>
            <a:ext cx="144016" cy="201622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9666" y="3112640"/>
            <a:ext cx="11392669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such...that...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so...that...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意思相同，但其常用结构为：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935" y="3692649"/>
            <a:ext cx="10948131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＋复数名词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不可数名词＋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a/an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＋单数名词＋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549796" y="3972557"/>
            <a:ext cx="144016" cy="8916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9666" y="4859635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so/such...that...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句式中，如果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so/such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引导的部分前置，主句中的主语和谓语需用部分倒装。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可以引导目的状语从句，也可以引导结果状语从句。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5305" y="1124744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err="1">
                <a:solidFill>
                  <a:srgbClr val="7030A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err="1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.Read the passage quickly and get the general idea of the passage.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821170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 main idea of the passage?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A.Ancient people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knowledge about space is limited.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universe is far larger than people once imagined.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C.Humans will conquer the universe in the near future.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D.People will know more about the universe with large telescopes.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261764" y="414908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476672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(1)The media remarked that the soldier was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brave 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he rushed into the fire to save the child without hesitation.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媒体评论说，那位战士非常勇敢，毫不犹豫地冲进火里去救那个孩子。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(2)So beautiful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shop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Anna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resist taking a closer look at them.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商店里的新衣服太漂亮了，安娜忍不住要仔细看看。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(3)Green Hill is so good a place to relax that we will have a great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Green Hill is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will have a great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绿山是一个那么令人放松的好地方，所以我们将会玩得很开心。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8028" y="2382788"/>
            <a:ext cx="28893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are the new clothes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89029" y="2382788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0609" y="4705326"/>
            <a:ext cx="44939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 a good place to relax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484784"/>
            <a:ext cx="11392669" cy="1846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(4)Correct all these sentences in terms of grammar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spelling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etc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can use them properly.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从语法、拼写等方面来改正所有这些句子，以便她能恰当地使用它们。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54852" y="1602313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371" y="788665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7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63375" y="316180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60902020509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99666" y="1364729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1.It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usually cheaper if you book the tickets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2.No country would submit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control) by another country.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3.This book is written in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easy English that beginners can understand it.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4.Yuan Longping has been focusing on searching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way to increase rice output.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5.He promised to buy her a new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engage) ring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failed to keep his promise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6.Things will turn for the better if we can work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some participation rules for people to obey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30516" y="1494309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2777" y="2060189"/>
            <a:ext cx="24853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being controlled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9329" y="2684537"/>
            <a:ext cx="8338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50596" y="3265934"/>
            <a:ext cx="609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3925" y="4393679"/>
            <a:ext cx="18870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engagement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6290" y="5642198"/>
            <a:ext cx="647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16838" y="371402"/>
            <a:ext cx="11239776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933514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7.Children at school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orders of their teachers.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儿童在学校必须听从老师的指示。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8.He devoted his whole life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this question.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他一生致力于寻找这个问题的答案。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9.People had retreated from the coastal regions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hurricane.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飓风来袭之前，沿海地带的人已经撤离。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his work that he forgot to inform her of the changed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汤姆全神贯注地工作，忘记了告诉她时间改变了。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8108" y="1053500"/>
            <a:ext cx="23150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must submit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4252" y="2195339"/>
            <a:ext cx="3679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searching for the answer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46540" y="3411199"/>
            <a:ext cx="2074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advance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516" y="4581128"/>
            <a:ext cx="32707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absorbed was Tom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268760"/>
            <a:ext cx="11392669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most of them are aware of the importance of protecting the environment.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很显然，他们中的大多数人都意识到了保护环境的重要性。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1844" y="1352381"/>
            <a:ext cx="25667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obvious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332656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Ⅲ.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选词填空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1023438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下面的短文是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P68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的课文改写，请从下表中选择合适的词汇并用其适当的形式完成此文。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255" y="2314972"/>
            <a:ext cx="11057612" cy="1246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explore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larger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unexplored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look back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came into existence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the help of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666" y="3587874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Even today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much of the universe remains 12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reality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humans can see very little of the night sky with the naked eye and the universe is far 13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than people once imagined.However,14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telescopes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humans can see much farther into space.Now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many countries are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15.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building even more 16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telescopes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66620" y="3645024"/>
            <a:ext cx="17912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unexplored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423" y="4850833"/>
            <a:ext cx="10534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larger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80575" y="4865647"/>
            <a:ext cx="23984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the help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0419" y="6040338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engaged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5470" y="6067772"/>
            <a:ext cx="15376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advanced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1700808"/>
            <a:ext cx="11392669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make it possible for people 17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regions of space billions of light years away.Perhaps in the future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will be able to 18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time long before light 19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40481" y="1772816"/>
            <a:ext cx="1594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explore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96456" y="2425900"/>
            <a:ext cx="19271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look back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6180" y="2996952"/>
            <a:ext cx="29225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came into existence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209871" y="258648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52100" y="111760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1001072"/>
            <a:ext cx="11527394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2.Read the passage and match the main idea of each paragraph.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A.Telescopes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changed humans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understanding of space.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Hubble Space Telescope helps people see far beyond Earth.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C.Radio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telescopes will enable people to look back to old times.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Para.4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D.Ancient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knew little about the universe.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Para.5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spc="-3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E.Many </a:t>
            </a:r>
            <a:r>
              <a:rPr lang="en-US" altLang="zh-CN" sz="2600" b="1" kern="100" spc="-3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countries are engaged in building more advanced </a:t>
            </a:r>
            <a:r>
              <a:rPr lang="en-US" altLang="zh-CN" sz="2600" b="1" kern="100" spc="-3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telescopes</a:t>
            </a:r>
            <a:r>
              <a:rPr lang="en-US" altLang="zh-CN" sz="2600" b="1" kern="100" spc="-3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 spc="-3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76375" y="2051323"/>
            <a:ext cx="864096" cy="17281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485900" y="2060848"/>
            <a:ext cx="792088" cy="5040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476375" y="2564904"/>
            <a:ext cx="864096" cy="648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76375" y="3772644"/>
            <a:ext cx="864096" cy="5924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485900" y="3212976"/>
            <a:ext cx="792088" cy="10801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692696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err="1">
                <a:solidFill>
                  <a:srgbClr val="7030A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err="1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.Read the passage carefully and choose the best answer.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1412776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1.How did people in old times create a world in the sky?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A.By using old-fashioned telescopes.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B.By using their imaginations.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C.By observing the stars carefully.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D.By analysing strange phenomena in the sky.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270231" y="263691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980728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2.When did people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understanding of the universe change greatly?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A.When the first spacecraft landed on the moon.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B.When the first manned satellite was sent up into space.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C.When the first telescope was invented.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D.When Hubble Space Telescope was launched into orbit.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70892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052736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3.What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be seen through the Hubble Space Telescope?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A.Clouds of gas.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B.Black holes.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C.New planets.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D.The edge of the universe.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335699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052736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4.Which of the following is the author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opinion about humans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exploration in space?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A.We are still close to the start of the journey of discovery.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B.We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find life on other planets except the earth.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C.We have reached the centre of the universe.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D.We have the ability to reach regions of space billions of light years away.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27687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399666" y="1052736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图画、模型等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生动的，逼真的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提交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很好的，了不起的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望远镜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斜置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宇宙的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可以相信地；可想象地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粒子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简单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812" y="1195484"/>
            <a:ext cx="11480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lifelike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12" y="1782341"/>
            <a:ext cx="11673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submit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812" y="2358405"/>
            <a:ext cx="14606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awesome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812" y="2934469"/>
            <a:ext cx="14606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telescope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3812" y="3512621"/>
            <a:ext cx="9444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angle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3812" y="4141643"/>
            <a:ext cx="11464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cosmic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812" y="4672186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conceivably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3812" y="5326513"/>
            <a:ext cx="1276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particle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3812" y="5877272"/>
            <a:ext cx="24609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straightforward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306</Paragraphs>
  <Slides>37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54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宋体</vt:lpstr>
      <vt:lpstr>Courier New</vt:lpstr>
      <vt:lpstr>Book Antiqua</vt:lpstr>
      <vt:lpstr>黑体</vt:lpstr>
      <vt:lpstr>GBK_S</vt:lpstr>
      <vt:lpstr>IPAPANNEW</vt:lpstr>
      <vt:lpstr>Symbol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2021-03-21T14:29:09.181</cp:lastPrinted>
  <dcterms:created xsi:type="dcterms:W3CDTF">2021-03-21T14:29:09Z</dcterms:created>
  <dcterms:modified xsi:type="dcterms:W3CDTF">2021-03-21T06:29:13Z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