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6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8418" y="5348263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725" y="1513916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5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Do you have a soccer ball?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4639" y="3534410"/>
            <a:ext cx="459613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(3a-Self Check)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09572" name="文本框 3"/>
          <p:cNvSpPr txBox="1"/>
          <p:nvPr/>
        </p:nvSpPr>
        <p:spPr>
          <a:xfrm>
            <a:off x="763270" y="1434148"/>
            <a:ext cx="10887075" cy="497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3c Look at the information in 3a. Write about yourself and your partner with but. </a:t>
            </a:r>
            <a:endParaRPr kumimoji="1" lang="en-US" altLang="zh-CN" sz="2400" b="1">
              <a:solidFill>
                <a:srgbClr val="CC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573" name="TextBox 8"/>
          <p:cNvSpPr txBox="1"/>
          <p:nvPr/>
        </p:nvSpPr>
        <p:spPr>
          <a:xfrm>
            <a:off x="1457325" y="2807018"/>
            <a:ext cx="8896350" cy="2417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2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74" name="文本框 8"/>
          <p:cNvSpPr txBox="1"/>
          <p:nvPr/>
        </p:nvSpPr>
        <p:spPr>
          <a:xfrm>
            <a:off x="1530350" y="2557780"/>
            <a:ext cx="93535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 don’t have a baseball, but I have a soccer ball.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Tom has a baseball, but he doesn’t have a baseball bat.</a:t>
            </a:r>
            <a:endParaRPr lang="zh-CN" altLang="en-US" sz="3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9575" name="组合 10"/>
          <p:cNvGrpSpPr/>
          <p:nvPr/>
        </p:nvGrpSpPr>
        <p:grpSpPr>
          <a:xfrm>
            <a:off x="475615" y="1931670"/>
            <a:ext cx="10808335" cy="4948555"/>
            <a:chOff x="429" y="3175"/>
            <a:chExt cx="17637" cy="7862"/>
          </a:xfrm>
        </p:grpSpPr>
        <p:sp>
          <p:nvSpPr>
            <p:cNvPr id="12" name="矩形 11"/>
            <p:cNvSpPr/>
            <p:nvPr/>
          </p:nvSpPr>
          <p:spPr>
            <a:xfrm>
              <a:off x="1763" y="3664"/>
              <a:ext cx="15353" cy="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109577" name="图片 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7166" r="64656" b="4765"/>
            <a:stretch>
              <a:fillRect/>
            </a:stretch>
          </p:blipFill>
          <p:spPr>
            <a:xfrm>
              <a:off x="15712" y="3175"/>
              <a:ext cx="2355" cy="18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9578" name="图片 1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657" t="4173" r="4831" b="69907"/>
            <a:stretch>
              <a:fillRect/>
            </a:stretch>
          </p:blipFill>
          <p:spPr>
            <a:xfrm>
              <a:off x="1054" y="3175"/>
              <a:ext cx="1262" cy="13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9579" name="图片 1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115" t="75751" r="2565" b="8025"/>
            <a:stretch>
              <a:fillRect/>
            </a:stretch>
          </p:blipFill>
          <p:spPr>
            <a:xfrm>
              <a:off x="15712" y="8946"/>
              <a:ext cx="1879" cy="135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" name="组合 15"/>
            <p:cNvGrpSpPr/>
            <p:nvPr/>
          </p:nvGrpSpPr>
          <p:grpSpPr>
            <a:xfrm>
              <a:off x="429" y="8667"/>
              <a:ext cx="3094" cy="2370"/>
              <a:chOff x="13791" y="1698"/>
              <a:chExt cx="3094" cy="237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8116" t="32029" r="-11732" b="26906"/>
              <a:stretch>
                <a:fillRect/>
              </a:stretch>
            </p:blipFill>
            <p:spPr>
              <a:xfrm>
                <a:off x="13791" y="1698"/>
                <a:ext cx="3094" cy="2371"/>
              </a:xfrm>
              <a:prstGeom prst="lightningBol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86657" t="36567" r="2807" b="51916"/>
              <a:stretch>
                <a:fillRect/>
              </a:stretch>
            </p:blipFill>
            <p:spPr>
              <a:xfrm>
                <a:off x="15356" y="2017"/>
                <a:ext cx="608" cy="665"/>
              </a:xfrm>
              <a:prstGeom prst="ellipse">
                <a:avLst/>
              </a:prstGeom>
            </p:spPr>
          </p:pic>
        </p:grpSp>
      </p:grp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64710" y="1551940"/>
            <a:ext cx="1644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审题立意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72915" y="586105"/>
            <a:ext cx="261810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黑体" panose="02010609060101010101" charset="-122"/>
                <a:ea typeface="黑体" panose="02010609060101010101" charset="-122"/>
              </a:rPr>
              <a:t>经典例题</a:t>
            </a:r>
            <a:endParaRPr lang="en-US" altLang="zh-CN" sz="3735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19455" y="1915795"/>
            <a:ext cx="1057465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735" b="1">
                <a:latin typeface="Times New Roman" panose="02020603050405020304" pitchFamily="18" charset="0"/>
                <a:ea typeface="楷体" panose="02010609060101010101" pitchFamily="49" charset="-122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假如你叫 </a:t>
            </a:r>
            <a:r>
              <a:rPr lang="zh-CN" altLang="en-US" sz="2400" b="1" smtClean="0">
                <a:latin typeface="Times New Roman" panose="02020603050405020304" pitchFamily="18" charset="0"/>
                <a:ea typeface="楷体" panose="02010609060101010101" pitchFamily="49" charset="-122"/>
              </a:rPr>
              <a:t>张鹏，是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一个爱运动的男孩。请你根据表格中的提示内容，以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“I Like Sports”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为题写一篇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60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词左右的短文。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27530" y="3669453"/>
            <a:ext cx="412961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人称：第一人称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时态：一般现在时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体裁：说明文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719455" y="3421380"/>
            <a:ext cx="2196465" cy="2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00150" y="1569085"/>
          <a:ext cx="987298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/>
                <a:gridCol w="8339455"/>
              </a:tblGrid>
              <a:tr h="8636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爱好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00B05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运动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00B050"/>
                    </a:solidFill>
                  </a:tcPr>
                </a:tc>
              </a:tr>
              <a:tr h="8636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物品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FFFF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两个篮球和三个足球</a:t>
                      </a:r>
                      <a:r>
                        <a:rPr lang="en-US" altLang="zh-CN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,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没有</a:t>
                      </a:r>
                      <a:r>
                        <a:rPr lang="zh-CN" altLang="en-US" sz="28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棒球。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FFFF00"/>
                    </a:solidFill>
                  </a:tcPr>
                </a:tc>
              </a:tr>
              <a:tr h="20523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观点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92D050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篮球很难，不打篮球，只在电视上观</a:t>
                      </a: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8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看；足球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简单有趣，放学后常和同学们一起踢足球；棒球太无聊，不打棒球。</a:t>
                      </a: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60805" y="5441315"/>
            <a:ext cx="714121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要点：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介绍收藏物品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发表观点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729192" y="2646468"/>
            <a:ext cx="383117" cy="2400300"/>
          </a:xfrm>
          <a:prstGeom prst="leftBrace">
            <a:avLst>
              <a:gd name="adj1" fmla="val 727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44084" y="2520527"/>
            <a:ext cx="781049" cy="8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1" hangingPunct="1">
              <a:lnSpc>
                <a:spcPct val="130000"/>
              </a:lnSpc>
            </a:pPr>
            <a:r>
              <a:rPr lang="zh-CN" altLang="en-US" sz="37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↓</a:t>
            </a:r>
            <a:endParaRPr lang="zh-CN" altLang="en-US" sz="3735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86935" y="586105"/>
            <a:ext cx="220345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Times New Roman" panose="02020603050405020304" pitchFamily="18" charset="0"/>
                <a:ea typeface="楷体" panose="02010609060101010101" pitchFamily="49" charset="-122"/>
              </a:rPr>
              <a:t>谋篇布局</a:t>
            </a:r>
            <a:endParaRPr lang="en-US" altLang="zh-CN" sz="3735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6760" y="1833245"/>
            <a:ext cx="1976755" cy="787400"/>
          </a:xfrm>
          <a:prstGeom prst="roundRect">
            <a:avLst/>
          </a:prstGeom>
          <a:solidFill>
            <a:srgbClr val="FEF4E8"/>
          </a:solidFill>
          <a:ln>
            <a:solidFill>
              <a:srgbClr val="FEF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自我介绍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总体概括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55955" y="3487420"/>
            <a:ext cx="1976755" cy="786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介绍藏品发表观点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46760" y="5194935"/>
            <a:ext cx="1976755" cy="786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提出问题引发思考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04565" y="1735455"/>
            <a:ext cx="7543165" cy="784860"/>
          </a:xfrm>
          <a:prstGeom prst="roundRect">
            <a:avLst/>
          </a:prstGeom>
          <a:solidFill>
            <a:srgbClr val="FEF4E8"/>
          </a:solidFill>
          <a:ln>
            <a:solidFill>
              <a:srgbClr val="FEF4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Hello, my name is... I like sports.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74720" y="3212465"/>
            <a:ext cx="7544435" cy="1631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have...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don’t play... I think it is... for me.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think... is... for me, so I often play it with...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don’t have... I think it’s...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04565" y="5194935"/>
            <a:ext cx="7544435" cy="779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Sports are good for us. What sports do you like? Please tell me.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44084" y="4226984"/>
            <a:ext cx="781049" cy="8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1" hangingPunct="1">
              <a:lnSpc>
                <a:spcPct val="130000"/>
              </a:lnSpc>
            </a:pPr>
            <a:r>
              <a:rPr lang="zh-CN" altLang="en-US" sz="37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↓</a:t>
            </a:r>
            <a:endParaRPr lang="zh-CN" altLang="en-US" sz="3735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 rot="-5400000">
            <a:off x="2661709" y="1706457"/>
            <a:ext cx="781049" cy="8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1" hangingPunct="1">
              <a:lnSpc>
                <a:spcPct val="130000"/>
              </a:lnSpc>
            </a:pPr>
            <a:r>
              <a:rPr lang="zh-CN" altLang="en-US" sz="37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↓</a:t>
            </a:r>
            <a:endParaRPr lang="zh-CN" altLang="en-US" sz="3735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rot="-5400000">
            <a:off x="2664884" y="3608917"/>
            <a:ext cx="781049" cy="8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1" hangingPunct="1">
              <a:lnSpc>
                <a:spcPct val="130000"/>
              </a:lnSpc>
            </a:pPr>
            <a:r>
              <a:rPr lang="zh-CN" altLang="en-US" sz="37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↓</a:t>
            </a:r>
            <a:endParaRPr lang="zh-CN" altLang="en-US" sz="3735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 rot="-5400000">
            <a:off x="2694729" y="5037032"/>
            <a:ext cx="781049" cy="8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1" hangingPunct="1">
              <a:lnSpc>
                <a:spcPct val="130000"/>
              </a:lnSpc>
            </a:pPr>
            <a:r>
              <a:rPr lang="zh-CN" altLang="en-US" sz="373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↓</a:t>
            </a:r>
            <a:endParaRPr lang="zh-CN" altLang="en-US" sz="3735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28395" y="1599565"/>
            <a:ext cx="41471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积句成篇：短语储备</a:t>
            </a:r>
            <a:endParaRPr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4310" y="2183130"/>
            <a:ext cx="8568055" cy="36226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5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play basketball/volleyball/ baseball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打篮球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排球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棒球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205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play soccer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踢足球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play sports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做运动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205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watch TV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看电视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on TV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在电视上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205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after class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课后              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after school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放学后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52805" y="1689735"/>
            <a:ext cx="68929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>
                <a:solidFill>
                  <a:srgbClr val="EA258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开头句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I like sports.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我喜欢运动。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     I love playing sports.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我喜爱做运动。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90110" y="813435"/>
            <a:ext cx="41471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积句成篇：</a:t>
            </a:r>
            <a:r>
              <a:rPr 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句型荟萃</a:t>
            </a:r>
            <a:endParaRPr 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53017" y="2704465"/>
            <a:ext cx="6151880" cy="341503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2400" b="1">
                <a:solidFill>
                  <a:srgbClr val="EA258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中间句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I have... 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     He/ She has... 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     I play… with... 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     I think... is very interesting/ boring. 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     It is easy/ difficult... for me...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     I only watch it on TV.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226300" y="2704465"/>
            <a:ext cx="4450080" cy="3415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EA258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结尾句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Sports are good for us.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运动对我们有好处。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What sports do you like? Please tell me.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你喜欢什么运动？请告诉我。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97730" y="586105"/>
            <a:ext cx="261810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黑体" panose="02010609060101010101" charset="-122"/>
                <a:ea typeface="黑体" panose="02010609060101010101" charset="-122"/>
              </a:rPr>
              <a:t>写作练习</a:t>
            </a:r>
            <a:endParaRPr lang="zh-CN" altLang="en-US" sz="3735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19455" y="1206500"/>
            <a:ext cx="1057465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735" b="1">
                <a:latin typeface="Times New Roman" panose="02020603050405020304" pitchFamily="18" charset="0"/>
                <a:ea typeface="楷体" panose="02010609060101010101" pitchFamily="49" charset="-122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假如你叫 </a:t>
            </a:r>
            <a:r>
              <a:rPr lang="zh-CN" altLang="en-US" sz="2400" b="1" smtClean="0">
                <a:latin typeface="Times New Roman" panose="02020603050405020304" pitchFamily="18" charset="0"/>
                <a:ea typeface="楷体" panose="02010609060101010101" pitchFamily="49" charset="-122"/>
              </a:rPr>
              <a:t>张鹏，是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一个爱运动的男孩。请你根据表格中的提示内容，以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“I Like Sports”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为题写一篇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60 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词左右的短文。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97915" y="2788285"/>
          <a:ext cx="9996170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/>
                <a:gridCol w="8443595"/>
              </a:tblGrid>
              <a:tr h="77089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爱好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00875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运动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008751"/>
                    </a:solidFill>
                  </a:tcPr>
                </a:tc>
              </a:tr>
              <a:tr h="77089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物品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FFFF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两个篮球和三个足球</a:t>
                      </a:r>
                      <a:r>
                        <a:rPr lang="en-US" altLang="zh-CN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,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没有</a:t>
                      </a:r>
                      <a:r>
                        <a:rPr lang="zh-CN" altLang="en-US" sz="28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棒球。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FFFF00"/>
                    </a:solidFill>
                  </a:tcPr>
                </a:tc>
              </a:tr>
              <a:tr h="18313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观点</a:t>
                      </a:r>
                      <a:endParaRPr lang="zh-CN" altLang="en-US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92D050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篮球很难，不打篮球，只在电视上观</a:t>
                      </a: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8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看；足球</a:t>
                      </a:r>
                      <a:r>
                        <a:rPr lang="zh-CN" altLang="en-US" sz="2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简单有趣，放学后常和同学们一起踢足球；棒球太无聊，不打棒球。</a:t>
                      </a:r>
                      <a:endParaRPr lang="en-US" altLang="zh-CN" sz="2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01" marR="121901" marT="60945" marB="60945" vert="horz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4689" name="矩形 16"/>
          <p:cNvSpPr/>
          <p:nvPr/>
        </p:nvSpPr>
        <p:spPr>
          <a:xfrm>
            <a:off x="1141730" y="864870"/>
            <a:ext cx="222440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选词填空。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4690" name="文本框 104465"/>
          <p:cNvSpPr txBox="1"/>
          <p:nvPr/>
        </p:nvSpPr>
        <p:spPr>
          <a:xfrm>
            <a:off x="1404938" y="1660208"/>
            <a:ext cx="9382125" cy="52197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fontAlgn="ctr"/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 after,  has,  doesn’t,  for,  does,  sounds,  on,  but,  play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4691" name="文本占位符 104450"/>
          <p:cNvSpPr>
            <a:spLocks noGrp="1"/>
          </p:cNvSpPr>
          <p:nvPr/>
        </p:nvSpPr>
        <p:spPr>
          <a:xfrm>
            <a:off x="1141730" y="2309495"/>
            <a:ext cx="10048875" cy="398716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1. ______ Jenny have a ping-pong bat? 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2. Ping-pong is easy _____ me. 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3. — Let’s play volleyball _______ school.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   — That ________ interesting. 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4. I don’t ______ sports. I only watch them _____TV. 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5. My grandfather ______ six baseballs and bats, _____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49580" indent="-449580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   he _________ have a basketball.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53" name="文本框 104452"/>
          <p:cNvSpPr txBox="1"/>
          <p:nvPr/>
        </p:nvSpPr>
        <p:spPr>
          <a:xfrm>
            <a:off x="5111115" y="3429953"/>
            <a:ext cx="1295400" cy="6076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after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54" name="文本框 104453"/>
          <p:cNvSpPr txBox="1"/>
          <p:nvPr/>
        </p:nvSpPr>
        <p:spPr>
          <a:xfrm>
            <a:off x="1539558" y="2309495"/>
            <a:ext cx="1223962" cy="6076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Does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55" name="文本框 104454"/>
          <p:cNvSpPr txBox="1"/>
          <p:nvPr/>
        </p:nvSpPr>
        <p:spPr>
          <a:xfrm>
            <a:off x="4281171" y="2917190"/>
            <a:ext cx="596900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67" name="文本框 104466"/>
          <p:cNvSpPr txBox="1"/>
          <p:nvPr/>
        </p:nvSpPr>
        <p:spPr>
          <a:xfrm>
            <a:off x="2763520" y="3999230"/>
            <a:ext cx="1671638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sounds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68" name="文本框 104467"/>
          <p:cNvSpPr txBox="1"/>
          <p:nvPr/>
        </p:nvSpPr>
        <p:spPr>
          <a:xfrm>
            <a:off x="2777490" y="4514850"/>
            <a:ext cx="915988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play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69" name="文本框 104468"/>
          <p:cNvSpPr txBox="1"/>
          <p:nvPr/>
        </p:nvSpPr>
        <p:spPr>
          <a:xfrm>
            <a:off x="7544118" y="4606925"/>
            <a:ext cx="706437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70" name="文本框 104469"/>
          <p:cNvSpPr txBox="1"/>
          <p:nvPr/>
        </p:nvSpPr>
        <p:spPr>
          <a:xfrm>
            <a:off x="4070033" y="5048250"/>
            <a:ext cx="88900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71" name="文本框 104470"/>
          <p:cNvSpPr txBox="1"/>
          <p:nvPr/>
        </p:nvSpPr>
        <p:spPr>
          <a:xfrm>
            <a:off x="8345805" y="5122228"/>
            <a:ext cx="706438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but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4472" name="文本框 104471"/>
          <p:cNvSpPr txBox="1"/>
          <p:nvPr/>
        </p:nvSpPr>
        <p:spPr>
          <a:xfrm>
            <a:off x="2141220" y="5655945"/>
            <a:ext cx="1928813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doesn’t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455" grpId="0"/>
      <p:bldP spid="104467" grpId="0"/>
      <p:bldP spid="104468" grpId="0"/>
      <p:bldP spid="104469" grpId="0"/>
      <p:bldP spid="104470" grpId="0"/>
      <p:bldP spid="104471" grpId="0"/>
      <p:bldP spid="1044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Write a passage to tell us about your sports collection with the title “I Like Sports” 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review the words,phrases and sentence patterns in this unit.</a:t>
            </a:r>
            <a:endParaRPr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use “have/ has” to talk about ownership.</a:t>
            </a:r>
            <a:endParaRPr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write about your sports collections.</a:t>
            </a:r>
            <a:endParaRPr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266825" y="1038860"/>
            <a:ext cx="3293745" cy="682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these phrases.</a:t>
            </a:r>
            <a:r>
              <a:rPr kumimoji="1" lang="en-US" altLang="zh-CN" sz="4265" b="1">
                <a:solidFill>
                  <a:srgbClr val="CC00CC"/>
                </a:solidFill>
              </a:rPr>
              <a:t>   </a:t>
            </a:r>
            <a:endParaRPr kumimoji="1" lang="en-US" altLang="zh-CN" sz="4265" b="1">
              <a:solidFill>
                <a:srgbClr val="CC00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1035" y="1789853"/>
            <a:ext cx="9251951" cy="45707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1.ping-pong bat     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在同一所学校    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play sports          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英式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足球         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play basketball   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在学校                 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7. go to school         _________________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3518" y="1790066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乒乓球拍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9708" y="2596515"/>
            <a:ext cx="3332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same school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85423" y="3180080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参加体育运动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03838" y="3784177"/>
            <a:ext cx="13595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06696" y="4367742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打篮球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318" y="4951307"/>
            <a:ext cx="1706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school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4961" y="5643245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去上学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68992" y="1371177"/>
            <a:ext cx="9505949" cy="461581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看电视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9. watch ... on TV 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玩电脑游戏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11. a tennis bat     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课后 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13. love sports       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迟到 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28515" y="1456055"/>
            <a:ext cx="2840567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TV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28515" y="2122805"/>
            <a:ext cx="24853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在电视上看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8515" y="2795905"/>
            <a:ext cx="34277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computer game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28515" y="3418205"/>
            <a:ext cx="20955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一个网球拍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8515" y="4080510"/>
            <a:ext cx="18776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class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8515" y="4680585"/>
            <a:ext cx="1762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喜爱运动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8515" y="5346700"/>
            <a:ext cx="13696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late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381125" y="2062480"/>
            <a:ext cx="9700895" cy="417766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/>
          </a:p>
        </p:txBody>
      </p:sp>
      <p:grpSp>
        <p:nvGrpSpPr>
          <p:cNvPr id="21507" name="Group 2"/>
          <p:cNvGrpSpPr/>
          <p:nvPr/>
        </p:nvGrpSpPr>
        <p:grpSpPr>
          <a:xfrm>
            <a:off x="4413038" y="615527"/>
            <a:ext cx="3244850" cy="863600"/>
            <a:chOff x="385" y="441"/>
            <a:chExt cx="1533" cy="408"/>
          </a:xfrm>
        </p:grpSpPr>
        <p:sp>
          <p:nvSpPr>
            <p:cNvPr id="21518" name="Oval 3"/>
            <p:cNvSpPr>
              <a:spLocks noChangeArrowheads="1"/>
            </p:cNvSpPr>
            <p:nvPr/>
          </p:nvSpPr>
          <p:spPr bwMode="auto">
            <a:xfrm>
              <a:off x="385" y="441"/>
              <a:ext cx="1502" cy="40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"/>
            </a:p>
          </p:txBody>
        </p:sp>
        <p:sp>
          <p:nvSpPr>
            <p:cNvPr id="21519" name="Text Box 4"/>
            <p:cNvSpPr txBox="1">
              <a:spLocks noChangeArrowheads="1"/>
            </p:cNvSpPr>
            <p:nvPr/>
          </p:nvSpPr>
          <p:spPr bwMode="auto">
            <a:xfrm>
              <a:off x="442" y="488"/>
              <a:ext cx="1476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735">
                  <a:solidFill>
                    <a:srgbClr val="0033CC"/>
                  </a:solidFill>
                  <a:latin typeface="Arial Black" panose="020B0A04020102020204" pitchFamily="34" charset="0"/>
                </a:rPr>
                <a:t>Self Check</a:t>
              </a:r>
              <a:endParaRPr lang="en-US" altLang="zh-CN" sz="3735">
                <a:solidFill>
                  <a:srgbClr val="0033C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31545" y="1602105"/>
            <a:ext cx="8632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List all the sports you know. Write what you think of them.</a:t>
            </a:r>
            <a:endParaRPr kumimoji="1" lang="en-US" altLang="zh-CN" sz="2400" b="1">
              <a:solidFill>
                <a:srgbClr val="CC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5089" y="2278803"/>
            <a:ext cx="8932333" cy="37445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735" b="1">
                <a:latin typeface="+mn-lt"/>
              </a:rPr>
              <a:t>       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Sports                        Your opinion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         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         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         _________________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          </a:t>
            </a:r>
            <a:r>
              <a:rPr lang="en-US" altLang="zh-CN" sz="3735"/>
              <a:t>_________________</a:t>
            </a:r>
            <a:endParaRPr lang="en-US" altLang="zh-CN" sz="3735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260811" y="3022177"/>
            <a:ext cx="259715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volleyball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924339" y="3022177"/>
            <a:ext cx="3100916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fun, difficult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7398" y="3738245"/>
            <a:ext cx="1710267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5231" y="4497282"/>
            <a:ext cx="2647951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5020" y="5279390"/>
            <a:ext cx="2620433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ping-pong</a:t>
            </a:r>
            <a:endParaRPr lang="en-US" altLang="zh-CN" sz="3200" b="1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6369" y="3738457"/>
            <a:ext cx="3907367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boring, difficult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82378" y="4497282"/>
            <a:ext cx="4790017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interesting, exciting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42797" y="5279602"/>
            <a:ext cx="4870449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relaxing, interesting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46760" y="1143000"/>
            <a:ext cx="564832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 the questions and answers.</a:t>
            </a:r>
            <a:endParaRPr lang="en-US" altLang="zh-CN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339851" y="1882140"/>
            <a:ext cx="10272183" cy="44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A: _______________________________?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   B: Yes, my mom has a baseball bat.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2. A: Do you have a volleyball?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   B:_________________________.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3. A: _________________________________?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   B: Yeah, my father has a soccer ball.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4. A: _________________________________?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   B: No, she doesn’t. My teacher has a tennis ball.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5345" y="1972945"/>
            <a:ext cx="48367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your mom have a baseball bat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5345" y="3574415"/>
            <a:ext cx="36734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do/No, I don’t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8515" y="4144010"/>
            <a:ext cx="48736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your father have a soccer ball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5345" y="5226685"/>
            <a:ext cx="40259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tennis ball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4917" y="1936751"/>
            <a:ext cx="873760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ping-pong.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for me.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 soccer ball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for me.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4745" y="2129367"/>
            <a:ext cx="7366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33969" y="2129367"/>
            <a:ext cx="8350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4745" y="2798233"/>
            <a:ext cx="17233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like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95994" y="2651125"/>
            <a:ext cx="14763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814705" y="1325245"/>
            <a:ext cx="5648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Talk about your likes and dislikes.</a:t>
            </a:r>
            <a:endParaRPr lang="en-US" altLang="zh-CN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5" b="52800"/>
          <a:stretch>
            <a:fillRect/>
          </a:stretch>
        </p:blipFill>
        <p:spPr bwMode="auto">
          <a:xfrm>
            <a:off x="9454092" y="3946102"/>
            <a:ext cx="18944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8" b="52800"/>
          <a:stretch>
            <a:fillRect/>
          </a:stretch>
        </p:blipFill>
        <p:spPr bwMode="auto">
          <a:xfrm>
            <a:off x="4821767" y="3946102"/>
            <a:ext cx="1841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"/>
          <a:stretch>
            <a:fillRect/>
          </a:stretch>
        </p:blipFill>
        <p:spPr bwMode="auto">
          <a:xfrm>
            <a:off x="7207674" y="3946102"/>
            <a:ext cx="1902883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61200" r="34599" b="5200"/>
          <a:stretch>
            <a:fillRect/>
          </a:stretch>
        </p:blipFill>
        <p:spPr bwMode="auto">
          <a:xfrm>
            <a:off x="2816861" y="3946102"/>
            <a:ext cx="1407583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2" t="59801"/>
          <a:stretch>
            <a:fillRect/>
          </a:stretch>
        </p:blipFill>
        <p:spPr bwMode="auto">
          <a:xfrm>
            <a:off x="965623" y="3946102"/>
            <a:ext cx="1297517" cy="15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0267" y="2521586"/>
            <a:ext cx="2135716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91260" y="1325246"/>
            <a:ext cx="65925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3a Write more questions about sports equipment.</a:t>
            </a:r>
            <a:endParaRPr lang="zh-CN" altLang="en-US" sz="4000" b="1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8345" y="1680845"/>
            <a:ext cx="10396220" cy="4615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210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Survey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Do you have a soccer ball? (   ) Yes, I do. (   ) No, I don’t.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______________________  (   ) Yes, I do. (   ) No, I don’t.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______________________  (   ) Yes, I do. (   ) No, I don’t.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______________________  (   ) Yes, I do. (   ) No, I don’t.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8023" y="3741632"/>
            <a:ext cx="41535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basketball?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0723" y="4683761"/>
            <a:ext cx="38379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baseball?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0723" y="5545879"/>
            <a:ext cx="40557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volleyball?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601" t="27600" r="48600" b="29000"/>
          <a:stretch>
            <a:fillRect/>
          </a:stretch>
        </p:blipFill>
        <p:spPr>
          <a:xfrm>
            <a:off x="5280143" y="3060607"/>
            <a:ext cx="456685" cy="4424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601" t="27600" r="48600" b="29000"/>
          <a:stretch>
            <a:fillRect/>
          </a:stretch>
        </p:blipFill>
        <p:spPr>
          <a:xfrm>
            <a:off x="5280074" y="3909265"/>
            <a:ext cx="456685" cy="442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601" t="27600" r="48600" b="29000"/>
          <a:stretch>
            <a:fillRect/>
          </a:stretch>
        </p:blipFill>
        <p:spPr>
          <a:xfrm>
            <a:off x="7327225" y="4763420"/>
            <a:ext cx="456685" cy="442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601" t="27600" r="48600" b="29000"/>
          <a:stretch>
            <a:fillRect/>
          </a:stretch>
        </p:blipFill>
        <p:spPr>
          <a:xfrm>
            <a:off x="7416760" y="5715975"/>
            <a:ext cx="456685" cy="442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20135" y="2808605"/>
            <a:ext cx="444690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Do you have a …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Yes, I do./No, I don’t.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5" b="52800"/>
          <a:stretch>
            <a:fillRect/>
          </a:stretch>
        </p:blipFill>
        <p:spPr bwMode="auto">
          <a:xfrm>
            <a:off x="6665595" y="1813560"/>
            <a:ext cx="116459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8" b="52800"/>
          <a:stretch>
            <a:fillRect/>
          </a:stretch>
        </p:blipFill>
        <p:spPr bwMode="auto">
          <a:xfrm>
            <a:off x="8067040" y="4377055"/>
            <a:ext cx="1130935" cy="11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"/>
          <a:stretch>
            <a:fillRect/>
          </a:stretch>
        </p:blipFill>
        <p:spPr bwMode="auto">
          <a:xfrm>
            <a:off x="8237855" y="2475865"/>
            <a:ext cx="1169670" cy="12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61200" r="34599" b="5200"/>
          <a:stretch>
            <a:fillRect/>
          </a:stretch>
        </p:blipFill>
        <p:spPr bwMode="auto">
          <a:xfrm>
            <a:off x="2256790" y="3505200"/>
            <a:ext cx="715645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2" t="59801"/>
          <a:stretch>
            <a:fillRect/>
          </a:stretch>
        </p:blipFill>
        <p:spPr bwMode="auto">
          <a:xfrm>
            <a:off x="2831465" y="4831715"/>
            <a:ext cx="65913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605" y="2087880"/>
            <a:ext cx="1275080" cy="8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485" y="1927860"/>
            <a:ext cx="972185" cy="10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135" y="4616450"/>
            <a:ext cx="1223010" cy="122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116211">
            <a:off x="5507355" y="4514850"/>
            <a:ext cx="1917700" cy="12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 t="34404" r="42154"/>
          <a:stretch>
            <a:fillRect/>
          </a:stretch>
        </p:blipFill>
        <p:spPr bwMode="auto">
          <a:xfrm rot="1832324">
            <a:off x="2068830" y="2292985"/>
            <a:ext cx="455295" cy="18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097703" y="1325457"/>
            <a:ext cx="999701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CC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3b Exchange books with a partner. Answer his or her questions in 3a.</a:t>
            </a:r>
            <a:endParaRPr kumimoji="1" lang="en-US" altLang="zh-CN" sz="2400" b="1">
              <a:solidFill>
                <a:srgbClr val="CC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4668</Words>
  <Application>WPS 演示</Application>
  <PresentationFormat/>
  <Paragraphs>306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Calibri</vt:lpstr>
      <vt:lpstr>Arial Black</vt:lpstr>
      <vt:lpstr>Arial Unicode MS</vt:lpstr>
      <vt:lpstr>楷体</vt:lpstr>
      <vt:lpstr>Office 主题​​</vt:lpstr>
      <vt:lpstr>PowerPoint 演示文稿</vt:lpstr>
      <vt:lpstr>Learning objectives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