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94" r:id="rId3"/>
    <p:sldId id="348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8" r:id="rId14"/>
    <p:sldId id="325" r:id="rId15"/>
    <p:sldId id="326" r:id="rId16"/>
    <p:sldId id="327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295" r:id="rId27"/>
    <p:sldId id="296" r:id="rId28"/>
    <p:sldId id="297" r:id="rId29"/>
    <p:sldId id="307" r:id="rId30"/>
    <p:sldId id="308" r:id="rId31"/>
    <p:sldId id="309" r:id="rId32"/>
    <p:sldId id="310" r:id="rId33"/>
    <p:sldId id="264" r:id="rId34"/>
    <p:sldId id="266" r:id="rId35"/>
    <p:sldId id="315" r:id="rId36"/>
    <p:sldId id="316" r:id="rId37"/>
    <p:sldId id="382" r:id="rId38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 showGuides="1">
      <p:cViewPr varScale="1">
        <p:scale>
          <a:sx n="69" d="100"/>
          <a:sy n="69" d="100"/>
        </p:scale>
        <p:origin x="-138" y="-102"/>
      </p:cViewPr>
      <p:guideLst>
        <p:guide orient="horz" pos="2166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1" Type="http://schemas.openxmlformats.org/officeDocument/2006/relationships/tableStyles" Target="tableStyles.xml"/><Relationship Id="rId40" Type="http://schemas.openxmlformats.org/officeDocument/2006/relationships/viewProps" Target="viewProps.xml"/><Relationship Id="rId4" Type="http://schemas.openxmlformats.org/officeDocument/2006/relationships/slide" Target="slides/slide2.xml"/><Relationship Id="rId39" Type="http://schemas.openxmlformats.org/officeDocument/2006/relationships/presProps" Target="presProps.xml"/><Relationship Id="rId38" Type="http://schemas.openxmlformats.org/officeDocument/2006/relationships/slide" Target="slides/slide36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 2049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lvl="0"/>
          </a:p>
        </p:txBody>
      </p:sp>
      <p:sp>
        <p:nvSpPr>
          <p:cNvPr id="2051" name="文本占位符 2050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lvl="0"/>
          </a:p>
        </p:txBody>
      </p:sp>
    </p:spTree>
  </p:cSld>
  <p:clrMapOvr>
    <a:masterClrMapping/>
  </p:clrMapOvr>
  <p:hf sldNum="0"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Rectangle 4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Text Box 2"/>
          <p:cNvSpPr txBox="1"/>
          <p:nvPr/>
        </p:nvSpPr>
        <p:spPr>
          <a:xfrm>
            <a:off x="609600" y="1143000"/>
            <a:ext cx="8229600" cy="2438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4400" b="1" dirty="0">
                <a:solidFill>
                  <a:srgbClr val="0000CC"/>
                </a:solidFill>
                <a:latin typeface="Arial" panose="020B0604020202020204" pitchFamily="34" charset="0"/>
              </a:rPr>
              <a:t>Unit 6</a:t>
            </a:r>
            <a:endParaRPr lang="en-US" altLang="zh-CN" sz="4400" b="1" dirty="0">
              <a:solidFill>
                <a:srgbClr val="0000CC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altLang="zh-CN" sz="4400" b="1" dirty="0">
                <a:solidFill>
                  <a:srgbClr val="0000CC"/>
                </a:solidFill>
                <a:latin typeface="Arial" panose="020B0604020202020204" pitchFamily="34" charset="0"/>
              </a:rPr>
              <a:t>I’m going to study computer science</a:t>
            </a:r>
            <a:r>
              <a:rPr lang="zh-CN" altLang="en-US" sz="4400" b="1" dirty="0">
                <a:solidFill>
                  <a:srgbClr val="0000CC"/>
                </a:solidFill>
                <a:latin typeface="Arial" panose="020B0604020202020204" pitchFamily="34" charset="0"/>
              </a:rPr>
              <a:t>.</a:t>
            </a:r>
            <a:endParaRPr lang="en-US" altLang="zh-CN" sz="4400" b="1" dirty="0">
              <a:solidFill>
                <a:srgbClr val="0000CC"/>
              </a:solidFill>
              <a:latin typeface="Arial" panose="020B0604020202020204" pitchFamily="34" charset="0"/>
            </a:endParaRPr>
          </a:p>
        </p:txBody>
      </p:sp>
      <p:sp>
        <p:nvSpPr>
          <p:cNvPr id="4099" name="WordArt 6"/>
          <p:cNvSpPr>
            <a:spLocks noTextEdit="1"/>
          </p:cNvSpPr>
          <p:nvPr/>
        </p:nvSpPr>
        <p:spPr>
          <a:xfrm>
            <a:off x="2700338" y="3886200"/>
            <a:ext cx="3395662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4000" b="1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Section B (2b-2e)</a:t>
            </a:r>
            <a:endParaRPr lang="zh-CN" altLang="en-US" sz="4000" b="1"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文本框 13313"/>
          <p:cNvSpPr txBox="1"/>
          <p:nvPr/>
        </p:nvSpPr>
        <p:spPr>
          <a:xfrm>
            <a:off x="76200" y="685800"/>
            <a:ext cx="9069388" cy="3292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4. 一些决心与更好的计划有关，例如制定每周的学习计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   划。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  Some resolutions have to do with better planning, like 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  making a weekly plan for schoolwork.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charRg st="33" end="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4">
                                            <p:txEl>
                                              <p:charRg st="33" end="9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charRg st="92" end="1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4">
                                            <p:txEl>
                                              <p:charRg st="92" end="1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文本框 14337"/>
          <p:cNvSpPr txBox="1"/>
          <p:nvPr/>
        </p:nvSpPr>
        <p:spPr>
          <a:xfrm>
            <a:off x="0" y="228600"/>
            <a:ext cx="9067800" cy="6961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第三段：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大多数决心______________________   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有一点共同之处__________________________   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几乎不____________   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太难以至于不能保持___________   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忘掉了他们_________________________ 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对于这个原因________________    明年____________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1. 尽管有不同，大多数决心都有一个共同点。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    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Although there are differences, most resolutions have 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   one thing in common. 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4339" name="文本框 14338"/>
          <p:cNvSpPr txBox="1"/>
          <p:nvPr/>
        </p:nvSpPr>
        <p:spPr>
          <a:xfrm>
            <a:off x="1905000" y="1066800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most resolutions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4340" name="文本框 14339"/>
          <p:cNvSpPr txBox="1"/>
          <p:nvPr/>
        </p:nvSpPr>
        <p:spPr>
          <a:xfrm>
            <a:off x="2743200" y="1600200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have one thing in common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4341" name="文本框 14340"/>
          <p:cNvSpPr txBox="1"/>
          <p:nvPr/>
        </p:nvSpPr>
        <p:spPr>
          <a:xfrm>
            <a:off x="1295400" y="2286000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hardly ever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4342" name="文本框 14341"/>
          <p:cNvSpPr txBox="1"/>
          <p:nvPr/>
        </p:nvSpPr>
        <p:spPr>
          <a:xfrm>
            <a:off x="3352800" y="2895600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too difficult to keep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4343" name="文本框 14342"/>
          <p:cNvSpPr txBox="1"/>
          <p:nvPr/>
        </p:nvSpPr>
        <p:spPr>
          <a:xfrm>
            <a:off x="1981200" y="3581400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forget about them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4344" name="文本框 14343"/>
          <p:cNvSpPr txBox="1"/>
          <p:nvPr/>
        </p:nvSpPr>
        <p:spPr>
          <a:xfrm>
            <a:off x="2209800" y="4267200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for this reason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4345" name="文本框 14344"/>
          <p:cNvSpPr txBox="1"/>
          <p:nvPr/>
        </p:nvSpPr>
        <p:spPr>
          <a:xfrm>
            <a:off x="6588125" y="4267200"/>
            <a:ext cx="2609850" cy="517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next year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charRg st="212" end="2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338">
                                            <p:txEl>
                                              <p:charRg st="212" end="27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charRg st="271" end="2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338">
                                            <p:txEl>
                                              <p:charRg st="271" end="29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ldLvl="0"/>
      <p:bldP spid="14340" grpId="0" bldLvl="0"/>
      <p:bldP spid="14341" grpId="0" bldLvl="0"/>
      <p:bldP spid="14342" grpId="0" bldLvl="0"/>
      <p:bldP spid="14343" grpId="0" bldLvl="0"/>
      <p:bldP spid="14344" grpId="0" bldLvl="0"/>
      <p:bldP spid="14345" grpId="0" bldLvl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文本框 15361"/>
          <p:cNvSpPr txBox="1"/>
          <p:nvPr/>
        </p:nvSpPr>
        <p:spPr>
          <a:xfrm>
            <a:off x="76200" y="1143000"/>
            <a:ext cx="9067800" cy="457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2. 有时候那些决心可能太难了以至于坚持不下去。   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   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Sometimes the resolutions may be too difficult to keep. 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3. 对于这个原因，一些人说最好的决心就是没有决心。  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   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For this reason, some people say the best resolution 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  is to have no resolutions!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4. 你明年会下些决心？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    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Will you make any next year?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charRg st="28" end="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2">
                                            <p:txEl>
                                              <p:charRg st="28" end="8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charRg st="117" end="1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2">
                                            <p:txEl>
                                              <p:charRg st="117" end="1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charRg st="174" end="20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2">
                                            <p:txEl>
                                              <p:charRg st="174" end="20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charRg st="217" end="2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362">
                                            <p:txEl>
                                              <p:charRg st="217" end="2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标题 1"/>
          <p:cNvSpPr>
            <a:spLocks noGrp="1"/>
          </p:cNvSpPr>
          <p:nvPr>
            <p:ph type="title" idx="4294967295"/>
          </p:nvPr>
        </p:nvSpPr>
        <p:spPr>
          <a:xfrm>
            <a:off x="381000" y="838200"/>
            <a:ext cx="8229600" cy="1143000"/>
          </a:xfrm>
          <a:ln/>
        </p:spPr>
        <p:txBody>
          <a:bodyPr anchor="ctr"/>
          <a:p>
            <a:pPr algn="l" eaLnBrk="1" hangingPunct="1"/>
            <a:r>
              <a:rPr lang="en-US" altLang="zh-CN" sz="3600" b="1" dirty="0">
                <a:solidFill>
                  <a:schemeClr val="tx1"/>
                </a:solidFill>
              </a:rPr>
              <a:t>2a</a:t>
            </a:r>
            <a:r>
              <a:rPr lang="en-US" altLang="zh-CN" sz="3600" b="1" dirty="0">
                <a:solidFill>
                  <a:srgbClr val="003399"/>
                </a:solidFill>
              </a:rPr>
              <a:t>  Discuss the questions with your  </a:t>
            </a:r>
            <a:br>
              <a:rPr lang="en-US" altLang="zh-CN" sz="3600" b="1" dirty="0">
                <a:solidFill>
                  <a:srgbClr val="003399"/>
                </a:solidFill>
              </a:rPr>
            </a:br>
            <a:r>
              <a:rPr lang="en-US" altLang="zh-CN" sz="3600" b="1" dirty="0">
                <a:solidFill>
                  <a:srgbClr val="003399"/>
                </a:solidFill>
              </a:rPr>
              <a:t>      partner.</a:t>
            </a:r>
            <a:endParaRPr lang="zh-CN" altLang="en-US" sz="3600" b="1" dirty="0">
              <a:solidFill>
                <a:srgbClr val="003399"/>
              </a:solidFill>
            </a:endParaRPr>
          </a:p>
        </p:txBody>
      </p:sp>
      <p:sp>
        <p:nvSpPr>
          <p:cNvPr id="16387" name="内容占位符 2"/>
          <p:cNvSpPr>
            <a:spLocks noGrp="1"/>
          </p:cNvSpPr>
          <p:nvPr>
            <p:ph idx="1"/>
          </p:nvPr>
        </p:nvSpPr>
        <p:spPr>
          <a:xfrm>
            <a:off x="533400" y="2332038"/>
            <a:ext cx="8763000" cy="4525962"/>
          </a:xfrm>
          <a:ln/>
        </p:spPr>
        <p:txBody>
          <a:bodyPr/>
          <a:p>
            <a:pPr marL="742950" indent="-742950" eaLnBrk="1" hangingPunct="1">
              <a:buNone/>
            </a:pPr>
            <a:r>
              <a:rPr lang="zh-CN" altLang="en-US" b="1" dirty="0">
                <a:latin typeface="Arial" panose="020B0604020202020204" pitchFamily="34" charset="0"/>
              </a:rPr>
              <a:t>1.</a:t>
            </a:r>
            <a:r>
              <a:rPr lang="en-US" altLang="zh-CN" b="1" dirty="0">
                <a:latin typeface="Arial" panose="020B0604020202020204" pitchFamily="34" charset="0"/>
              </a:rPr>
              <a:t>Did you make </a:t>
            </a:r>
            <a:r>
              <a:rPr lang="en-US" altLang="zh-CN" b="1" dirty="0">
                <a:solidFill>
                  <a:srgbClr val="FF0000"/>
                </a:solidFill>
                <a:latin typeface="Arial" panose="020B0604020202020204" pitchFamily="34" charset="0"/>
              </a:rPr>
              <a:t>any</a:t>
            </a:r>
            <a:r>
              <a:rPr lang="en-US" altLang="zh-CN" b="1" dirty="0">
                <a:latin typeface="Arial" panose="020B0604020202020204" pitchFamily="34" charset="0"/>
              </a:rPr>
              <a:t> resolution last year?</a:t>
            </a:r>
            <a:endParaRPr lang="en-US" altLang="zh-CN" b="1" dirty="0">
              <a:latin typeface="Arial" panose="020B0604020202020204" pitchFamily="34" charset="0"/>
            </a:endParaRPr>
          </a:p>
          <a:p>
            <a:pPr marL="742950" indent="-742950" eaLnBrk="1" hangingPunct="1">
              <a:buNone/>
            </a:pPr>
            <a:r>
              <a:rPr lang="zh-CN" altLang="en-US" b="1" dirty="0">
                <a:solidFill>
                  <a:srgbClr val="0000FF"/>
                </a:solidFill>
                <a:latin typeface="Arial" panose="020B0604020202020204" pitchFamily="34" charset="0"/>
              </a:rPr>
              <a:t>   </a:t>
            </a:r>
            <a:r>
              <a:rPr lang="en-US" altLang="zh-CN" b="1" dirty="0">
                <a:solidFill>
                  <a:srgbClr val="0000FF"/>
                </a:solidFill>
                <a:latin typeface="Arial" panose="020B0604020202020204" pitchFamily="34" charset="0"/>
              </a:rPr>
              <a:t>No , I didn’t.</a:t>
            </a:r>
            <a:endParaRPr lang="en-US" altLang="zh-CN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742950" indent="-742950" eaLnBrk="1" hangingPunct="1">
              <a:lnSpc>
                <a:spcPts val="1000"/>
              </a:lnSpc>
              <a:buNone/>
            </a:pPr>
            <a:endParaRPr lang="en-US" altLang="zh-CN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742950" indent="-742950" eaLnBrk="1" hangingPunct="1">
              <a:buNone/>
            </a:pPr>
            <a:r>
              <a:rPr lang="zh-CN" altLang="en-US" b="1" dirty="0">
                <a:latin typeface="Arial" panose="020B0604020202020204" pitchFamily="34" charset="0"/>
              </a:rPr>
              <a:t>2.</a:t>
            </a:r>
            <a:r>
              <a:rPr lang="en-US" altLang="zh-CN" b="1" dirty="0">
                <a:latin typeface="Arial" panose="020B0604020202020204" pitchFamily="34" charset="0"/>
              </a:rPr>
              <a:t>Were you</a:t>
            </a:r>
            <a:r>
              <a:rPr lang="en-US" altLang="zh-CN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zh-CN" b="1" u="sng" dirty="0">
                <a:solidFill>
                  <a:srgbClr val="FF0000"/>
                </a:solidFill>
                <a:latin typeface="Arial" panose="020B0604020202020204" pitchFamily="34" charset="0"/>
              </a:rPr>
              <a:t>able to</a:t>
            </a:r>
            <a:r>
              <a:rPr lang="en-US" altLang="zh-CN" b="1" u="sng" dirty="0">
                <a:latin typeface="Arial" panose="020B0604020202020204" pitchFamily="34" charset="0"/>
              </a:rPr>
              <a:t> </a:t>
            </a:r>
            <a:r>
              <a:rPr lang="en-US" altLang="zh-CN" b="1" dirty="0">
                <a:latin typeface="Arial" panose="020B0604020202020204" pitchFamily="34" charset="0"/>
              </a:rPr>
              <a:t>keep them? Why or why</a:t>
            </a:r>
            <a:endParaRPr lang="en-US" altLang="zh-CN" b="1" dirty="0">
              <a:latin typeface="Arial" panose="020B0604020202020204" pitchFamily="34" charset="0"/>
            </a:endParaRPr>
          </a:p>
          <a:p>
            <a:pPr marL="742950" indent="-742950" eaLnBrk="1" hangingPunct="1">
              <a:buNone/>
            </a:pPr>
            <a:r>
              <a:rPr lang="zh-CN" altLang="en-US" b="1" dirty="0">
                <a:latin typeface="Arial" panose="020B0604020202020204" pitchFamily="34" charset="0"/>
              </a:rPr>
              <a:t>   </a:t>
            </a:r>
            <a:r>
              <a:rPr lang="en-US" altLang="zh-CN" b="1" dirty="0">
                <a:latin typeface="Arial" panose="020B0604020202020204" pitchFamily="34" charset="0"/>
              </a:rPr>
              <a:t>not?</a:t>
            </a:r>
            <a:endParaRPr lang="en-US" altLang="zh-CN" b="1" dirty="0">
              <a:latin typeface="Arial" panose="020B0604020202020204" pitchFamily="34" charset="0"/>
            </a:endParaRPr>
          </a:p>
          <a:p>
            <a:pPr marL="742950" indent="-742950" eaLnBrk="1" hangingPunct="1">
              <a:buNone/>
            </a:pPr>
            <a:r>
              <a:rPr lang="zh-CN" altLang="en-US" b="1" dirty="0">
                <a:solidFill>
                  <a:srgbClr val="0000FF"/>
                </a:solidFill>
                <a:latin typeface="Arial" panose="020B0604020202020204" pitchFamily="34" charset="0"/>
              </a:rPr>
              <a:t>   </a:t>
            </a:r>
            <a:r>
              <a:rPr lang="en-US" altLang="zh-CN" b="1" dirty="0">
                <a:solidFill>
                  <a:srgbClr val="0000FF"/>
                </a:solidFill>
                <a:latin typeface="Arial" panose="020B0604020202020204" pitchFamily="34" charset="0"/>
              </a:rPr>
              <a:t>No , I wasn’t. Because I forgot them.</a:t>
            </a:r>
            <a:endParaRPr lang="zh-CN" altLang="en-US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6388" name="线形标注 2(带强调线) 3"/>
          <p:cNvSpPr/>
          <p:nvPr/>
        </p:nvSpPr>
        <p:spPr>
          <a:xfrm>
            <a:off x="4716463" y="5445125"/>
            <a:ext cx="2667000" cy="838200"/>
          </a:xfrm>
          <a:prstGeom prst="accentCallout2">
            <a:avLst>
              <a:gd name="adj1" fmla="val 23148"/>
              <a:gd name="adj2" fmla="val -3972"/>
              <a:gd name="adj3" fmla="val 23148"/>
              <a:gd name="adj4" fmla="val -11620"/>
              <a:gd name="adj5" fmla="val -129523"/>
              <a:gd name="adj6" fmla="val -56694"/>
            </a:avLst>
          </a:prstGeom>
          <a:solidFill>
            <a:schemeClr val="accent1"/>
          </a:solidFill>
          <a:ln w="25400" cap="flat" cmpd="sng">
            <a:solidFill>
              <a:srgbClr val="89A4A7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p>
            <a:pPr algn="ctr"/>
            <a:r>
              <a:rPr lang="en-US" altLang="zh-CN" sz="2400" b="1" dirty="0">
                <a:latin typeface="Arial" panose="020B0604020202020204" pitchFamily="34" charset="0"/>
              </a:rPr>
              <a:t>be able to…</a:t>
            </a:r>
            <a:endParaRPr lang="en-US" altLang="zh-CN" sz="2400" b="1" dirty="0">
              <a:latin typeface="Arial" panose="020B0604020202020204" pitchFamily="34" charset="0"/>
            </a:endParaRPr>
          </a:p>
          <a:p>
            <a:pPr algn="ctr"/>
            <a:r>
              <a:rPr lang="zh-CN" altLang="en-US" sz="2400" b="1" dirty="0">
                <a:latin typeface="Arial" panose="020B0604020202020204" pitchFamily="34" charset="0"/>
              </a:rPr>
              <a:t>会；能够</a:t>
            </a:r>
            <a:endParaRPr lang="en-US" altLang="zh-CN" sz="24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charRg st="41" end="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charRg st="41" end="5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charRg st="109" end="1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charRg st="109" end="1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7410" name="WordArt 5"/>
          <p:cNvSpPr>
            <a:spLocks noTextEdit="1"/>
          </p:cNvSpPr>
          <p:nvPr/>
        </p:nvSpPr>
        <p:spPr>
          <a:xfrm>
            <a:off x="2555875" y="115888"/>
            <a:ext cx="3529013" cy="1052512"/>
          </a:xfrm>
          <a:prstGeom prst="rect">
            <a:avLst/>
          </a:prstGeom>
        </p:spPr>
        <p:txBody>
          <a:bodyPr wrap="none" fromWordArt="1">
            <a:prstTxWarp prst="textStop">
              <a:avLst>
                <a:gd name="adj" fmla="val 22222"/>
              </a:avLst>
            </a:prstTxWarp>
            <a:normAutofit/>
          </a:bodyPr>
          <a:p>
            <a:pPr algn="ctr"/>
            <a:r>
              <a:rPr lang="zh-CN" altLang="en-US" sz="4000" b="1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CC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Reading</a:t>
            </a:r>
            <a:endParaRPr lang="zh-CN" altLang="en-US" sz="4000" b="1"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CC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7411" name="Oval 2"/>
          <p:cNvSpPr/>
          <p:nvPr/>
        </p:nvSpPr>
        <p:spPr>
          <a:xfrm>
            <a:off x="360363" y="1052513"/>
            <a:ext cx="898525" cy="9906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4000" b="1" dirty="0">
                <a:latin typeface="Arial" panose="020B0604020202020204" pitchFamily="34" charset="0"/>
              </a:rPr>
              <a:t>2b</a:t>
            </a:r>
            <a:endParaRPr lang="en-US" altLang="zh-CN" sz="4000" b="1" dirty="0">
              <a:latin typeface="Arial" panose="020B0604020202020204" pitchFamily="34" charset="0"/>
            </a:endParaRPr>
          </a:p>
        </p:txBody>
      </p:sp>
      <p:sp>
        <p:nvSpPr>
          <p:cNvPr id="17412" name="Text Box 5"/>
          <p:cNvSpPr txBox="1"/>
          <p:nvPr/>
        </p:nvSpPr>
        <p:spPr>
          <a:xfrm>
            <a:off x="1524000" y="1295400"/>
            <a:ext cx="7670800" cy="13525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5000"/>
              </a:lnSpc>
            </a:pPr>
            <a:r>
              <a:rPr lang="en-US" altLang="zh-CN" sz="2400" b="1" dirty="0">
                <a:solidFill>
                  <a:srgbClr val="0000FF"/>
                </a:solidFill>
                <a:latin typeface="Arial" panose="020B0604020202020204" pitchFamily="34" charset="0"/>
              </a:rPr>
              <a:t>Read the passage and match each paragraph (1-3) with its main purpose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 in the box</a:t>
            </a:r>
            <a:r>
              <a:rPr lang="en-US" altLang="zh-CN" sz="2400" b="1" dirty="0">
                <a:solidFill>
                  <a:srgbClr val="0000FF"/>
                </a:solidFill>
                <a:latin typeface="Arial" panose="020B0604020202020204" pitchFamily="34" charset="0"/>
              </a:rPr>
              <a:t>. </a:t>
            </a:r>
            <a:r>
              <a:rPr lang="en-US" altLang="zh-CN" sz="2400" b="1" u="sng" dirty="0">
                <a:solidFill>
                  <a:srgbClr val="0000FF"/>
                </a:solidFill>
                <a:latin typeface="Arial" panose="020B0604020202020204" pitchFamily="34" charset="0"/>
              </a:rPr>
              <a:t>Underline</a:t>
            </a:r>
            <a:r>
              <a:rPr lang="en-US" altLang="zh-CN" sz="2400" b="1" dirty="0">
                <a:solidFill>
                  <a:srgbClr val="0000FF"/>
                </a:solidFill>
                <a:latin typeface="Arial" panose="020B0604020202020204" pitchFamily="34" charset="0"/>
              </a:rPr>
              <a:t> the words and phrases that helped you decide.</a:t>
            </a:r>
            <a:endParaRPr lang="en-US" altLang="zh-CN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7413" name="Text Box 5"/>
          <p:cNvSpPr txBox="1"/>
          <p:nvPr/>
        </p:nvSpPr>
        <p:spPr>
          <a:xfrm>
            <a:off x="839788" y="3505200"/>
            <a:ext cx="7980362" cy="6032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800" b="1" dirty="0">
                <a:latin typeface="Arial" panose="020B0604020202020204" pitchFamily="34" charset="0"/>
              </a:rPr>
              <a:t>__ To question the idea of making resolutions</a:t>
            </a:r>
            <a:endParaRPr lang="en-US" altLang="zh-CN" sz="2800" b="1" dirty="0">
              <a:latin typeface="Arial" panose="020B0604020202020204" pitchFamily="34" charset="0"/>
            </a:endParaRPr>
          </a:p>
        </p:txBody>
      </p:sp>
      <p:sp>
        <p:nvSpPr>
          <p:cNvPr id="17414" name="Text Box 5"/>
          <p:cNvSpPr txBox="1"/>
          <p:nvPr/>
        </p:nvSpPr>
        <p:spPr>
          <a:xfrm>
            <a:off x="755650" y="5229225"/>
            <a:ext cx="8439150" cy="6032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800" b="1" dirty="0">
                <a:latin typeface="Arial" panose="020B0604020202020204" pitchFamily="34" charset="0"/>
                <a:sym typeface="Arial" panose="020B0604020202020204" pitchFamily="34" charset="0"/>
              </a:rPr>
              <a:t>__ To discuss the different kinds of</a:t>
            </a:r>
            <a:r>
              <a:rPr lang="zh-CN" altLang="en-US" sz="2800" b="1" dirty="0">
                <a:latin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zh-CN" sz="2800" b="1" dirty="0">
                <a:latin typeface="Arial" panose="020B0604020202020204" pitchFamily="34" charset="0"/>
                <a:sym typeface="Arial" panose="020B0604020202020204" pitchFamily="34" charset="0"/>
              </a:rPr>
              <a:t>resolutions</a:t>
            </a:r>
            <a:endParaRPr lang="en-US" altLang="zh-CN" sz="2800" b="1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415" name="Text Box 5"/>
          <p:cNvSpPr txBox="1"/>
          <p:nvPr/>
        </p:nvSpPr>
        <p:spPr>
          <a:xfrm>
            <a:off x="839788" y="4365625"/>
            <a:ext cx="7488237" cy="6032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en-US" altLang="zh-CN" sz="2800" b="1" dirty="0">
                <a:latin typeface="Arial" panose="020B0604020202020204" pitchFamily="34" charset="0"/>
                <a:sym typeface="Arial" panose="020B0604020202020204" pitchFamily="34" charset="0"/>
              </a:rPr>
              <a:t>__ To give the meaning of resolution</a:t>
            </a:r>
            <a:endParaRPr lang="en-US" altLang="zh-CN" sz="2800" b="1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8434" name="Text Box 6"/>
          <p:cNvSpPr txBox="1"/>
          <p:nvPr/>
        </p:nvSpPr>
        <p:spPr>
          <a:xfrm>
            <a:off x="2378075" y="5270500"/>
            <a:ext cx="3562350" cy="750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742950" indent="-742950">
              <a:lnSpc>
                <a:spcPct val="120000"/>
              </a:lnSpc>
            </a:pP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答案： </a:t>
            </a: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；</a:t>
            </a: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；</a:t>
            </a: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</a:rPr>
              <a:t>2 </a:t>
            </a:r>
            <a:endParaRPr lang="en-US" altLang="zh-CN" sz="36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8435" name="Text Box 9"/>
          <p:cNvSpPr txBox="1"/>
          <p:nvPr/>
        </p:nvSpPr>
        <p:spPr>
          <a:xfrm>
            <a:off x="468313" y="476250"/>
            <a:ext cx="8243887" cy="47037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65125" indent="-365125">
              <a:lnSpc>
                <a:spcPct val="120000"/>
              </a:lnSpc>
            </a:pP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指导：</a:t>
            </a:r>
            <a:endParaRPr lang="en-US" altLang="zh-CN" sz="36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365125" indent="-365125">
              <a:lnSpc>
                <a:spcPct val="120000"/>
              </a:lnSpc>
              <a:buChar char="Ø"/>
            </a:pPr>
            <a:r>
              <a:rPr lang="zh-CN" altLang="en-US" sz="3600" b="1" dirty="0">
                <a:latin typeface="Arial" panose="020B0604020202020204" pitchFamily="34" charset="0"/>
              </a:rPr>
              <a:t> 先读这三个主题的意思，带着问题去读短文。</a:t>
            </a:r>
            <a:endParaRPr lang="en-US" altLang="zh-CN" sz="3600" b="1" dirty="0">
              <a:latin typeface="Arial" panose="020B0604020202020204" pitchFamily="34" charset="0"/>
            </a:endParaRPr>
          </a:p>
          <a:p>
            <a:pPr marL="365125" indent="-365125">
              <a:lnSpc>
                <a:spcPct val="120000"/>
              </a:lnSpc>
              <a:buChar char="Ø"/>
            </a:pPr>
            <a:r>
              <a:rPr lang="en-US" altLang="zh-CN" sz="3600" b="1" dirty="0">
                <a:latin typeface="Arial" panose="020B0604020202020204" pitchFamily="34" charset="0"/>
              </a:rPr>
              <a:t> </a:t>
            </a:r>
            <a:r>
              <a:rPr lang="zh-CN" altLang="en-US" sz="3600" b="1" dirty="0">
                <a:latin typeface="Arial" panose="020B0604020202020204" pitchFamily="34" charset="0"/>
              </a:rPr>
              <a:t>通读每个段落，理解这个段落所讲的主要意思。</a:t>
            </a:r>
            <a:endParaRPr lang="en-US" altLang="zh-CN" sz="3600" b="1" dirty="0">
              <a:latin typeface="Arial" panose="020B0604020202020204" pitchFamily="34" charset="0"/>
            </a:endParaRPr>
          </a:p>
          <a:p>
            <a:pPr marL="365125" indent="-365125">
              <a:lnSpc>
                <a:spcPct val="120000"/>
              </a:lnSpc>
              <a:buChar char="Ø"/>
            </a:pPr>
            <a:r>
              <a:rPr lang="zh-CN" altLang="en-US" sz="3600" b="1" dirty="0">
                <a:latin typeface="Arial" panose="020B0604020202020204" pitchFamily="34" charset="0"/>
              </a:rPr>
              <a:t> 在相关段落中划出相关的依据，根据依据确定每个段落主要意思。</a:t>
            </a:r>
            <a:endParaRPr lang="en-US" altLang="zh-CN" sz="36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9458" name="Text Box 5"/>
          <p:cNvSpPr txBox="1"/>
          <p:nvPr/>
        </p:nvSpPr>
        <p:spPr>
          <a:xfrm>
            <a:off x="1187450" y="131763"/>
            <a:ext cx="7488238" cy="22891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0000FF"/>
                </a:solidFill>
                <a:latin typeface="Arial" panose="020B0604020202020204" pitchFamily="34" charset="0"/>
              </a:rPr>
              <a:t>Which paragraph in the passage do you think each sentence goes in? Write the letters [A-D] in the correct places in the passage. </a:t>
            </a:r>
            <a:endParaRPr lang="en-US" altLang="zh-CN" sz="36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9459" name="Text Box 6"/>
          <p:cNvSpPr txBox="1"/>
          <p:nvPr/>
        </p:nvSpPr>
        <p:spPr>
          <a:xfrm>
            <a:off x="395288" y="2343150"/>
            <a:ext cx="8353425" cy="43259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536575" indent="-536575">
              <a:lnSpc>
                <a:spcPct val="110000"/>
              </a:lnSpc>
              <a:buAutoNum type="alphaUcPeriod"/>
            </a:pPr>
            <a:r>
              <a:rPr lang="en-US" altLang="zh-CN" sz="3600" b="1" dirty="0">
                <a:latin typeface="Arial" panose="020B0604020202020204" pitchFamily="34" charset="0"/>
              </a:rPr>
              <a:t>These are about making yourself a better person.</a:t>
            </a:r>
            <a:endParaRPr lang="en-US" altLang="zh-CN" sz="3600" b="1" dirty="0">
              <a:latin typeface="Arial" panose="020B0604020202020204" pitchFamily="34" charset="0"/>
            </a:endParaRPr>
          </a:p>
          <a:p>
            <a:pPr marL="536575" indent="-536575">
              <a:lnSpc>
                <a:spcPct val="110000"/>
              </a:lnSpc>
              <a:buAutoNum type="alphaUcPeriod"/>
            </a:pPr>
            <a:r>
              <a:rPr lang="en-US" altLang="zh-CN" sz="3600" b="1" dirty="0">
                <a:latin typeface="Arial" panose="020B0604020202020204" pitchFamily="34" charset="0"/>
              </a:rPr>
              <a:t>For example, a student may have to find more time to study.  </a:t>
            </a:r>
            <a:endParaRPr lang="en-US" altLang="zh-CN" sz="3600" b="1" dirty="0">
              <a:latin typeface="Arial" panose="020B0604020202020204" pitchFamily="34" charset="0"/>
            </a:endParaRPr>
          </a:p>
          <a:p>
            <a:pPr marL="536575" indent="-536575">
              <a:lnSpc>
                <a:spcPct val="110000"/>
              </a:lnSpc>
            </a:pPr>
            <a:r>
              <a:rPr lang="en-US" altLang="zh-CN" sz="3600" b="1" dirty="0">
                <a:latin typeface="Arial" panose="020B0604020202020204" pitchFamily="34" charset="0"/>
              </a:rPr>
              <a:t>C. There are good reasons for this.</a:t>
            </a:r>
            <a:endParaRPr lang="en-US" altLang="zh-CN" sz="3600" b="1" dirty="0">
              <a:latin typeface="Arial" panose="020B0604020202020204" pitchFamily="34" charset="0"/>
            </a:endParaRPr>
          </a:p>
          <a:p>
            <a:pPr marL="536575" indent="-536575">
              <a:lnSpc>
                <a:spcPct val="110000"/>
              </a:lnSpc>
            </a:pPr>
            <a:r>
              <a:rPr lang="en-US" altLang="zh-CN" sz="3600" b="1" dirty="0">
                <a:latin typeface="Arial" panose="020B0604020202020204" pitchFamily="34" charset="0"/>
              </a:rPr>
              <a:t>D. The start of the year is often a time for making resolutions.  </a:t>
            </a:r>
            <a:endParaRPr lang="en-US" altLang="zh-CN" sz="3600" b="1" dirty="0">
              <a:latin typeface="Arial" panose="020B0604020202020204" pitchFamily="34" charset="0"/>
            </a:endParaRPr>
          </a:p>
        </p:txBody>
      </p:sp>
      <p:sp>
        <p:nvSpPr>
          <p:cNvPr id="19460" name="Oval 2"/>
          <p:cNvSpPr/>
          <p:nvPr/>
        </p:nvSpPr>
        <p:spPr>
          <a:xfrm>
            <a:off x="217488" y="260350"/>
            <a:ext cx="898525" cy="9906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4000" b="1" dirty="0">
                <a:latin typeface="Arial" panose="020B0604020202020204" pitchFamily="34" charset="0"/>
              </a:rPr>
              <a:t>2c</a:t>
            </a:r>
            <a:endParaRPr lang="en-US" altLang="zh-CN" sz="40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482" name="Text Box 6"/>
          <p:cNvSpPr txBox="1"/>
          <p:nvPr/>
        </p:nvSpPr>
        <p:spPr>
          <a:xfrm>
            <a:off x="611188" y="765175"/>
            <a:ext cx="8101012" cy="47037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536575" indent="-536575">
              <a:lnSpc>
                <a:spcPct val="120000"/>
              </a:lnSpc>
            </a:pPr>
            <a:r>
              <a:rPr lang="zh-CN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指导： </a:t>
            </a:r>
            <a:endParaRPr lang="en-US" altLang="zh-CN" sz="36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536575" indent="-536575">
              <a:lnSpc>
                <a:spcPct val="120000"/>
              </a:lnSpc>
              <a:buAutoNum type="arabicPeriod"/>
            </a:pPr>
            <a:r>
              <a:rPr lang="zh-CN" altLang="en-US" sz="3600" b="1" dirty="0">
                <a:latin typeface="Arial" panose="020B0604020202020204" pitchFamily="34" charset="0"/>
              </a:rPr>
              <a:t>首先，阅读这四个句子，掌握其意思。</a:t>
            </a:r>
            <a:endParaRPr lang="en-US" altLang="zh-CN" sz="3600" b="1" dirty="0">
              <a:latin typeface="Arial" panose="020B0604020202020204" pitchFamily="34" charset="0"/>
            </a:endParaRPr>
          </a:p>
          <a:p>
            <a:pPr marL="536575" indent="-536575">
              <a:lnSpc>
                <a:spcPct val="120000"/>
              </a:lnSpc>
              <a:buAutoNum type="arabicPeriod"/>
            </a:pPr>
            <a:r>
              <a:rPr lang="zh-CN" altLang="en-US" sz="3600" b="1" dirty="0">
                <a:latin typeface="Arial" panose="020B0604020202020204" pitchFamily="34" charset="0"/>
              </a:rPr>
              <a:t>然后，再次阅读每个段落，重点阅读每个空格前后句子的意思。</a:t>
            </a:r>
            <a:endParaRPr lang="en-US" altLang="zh-CN" sz="3600" b="1" dirty="0">
              <a:latin typeface="Arial" panose="020B0604020202020204" pitchFamily="34" charset="0"/>
            </a:endParaRPr>
          </a:p>
          <a:p>
            <a:pPr marL="536575" indent="-536575">
              <a:lnSpc>
                <a:spcPct val="120000"/>
              </a:lnSpc>
              <a:buAutoNum type="arabicPeriod"/>
            </a:pPr>
            <a:r>
              <a:rPr lang="zh-CN" altLang="en-US" sz="3600" b="1" dirty="0">
                <a:latin typeface="Arial" panose="020B0604020202020204" pitchFamily="34" charset="0"/>
              </a:rPr>
              <a:t>根据上下文意来确定空格处应填的句子。</a:t>
            </a:r>
            <a:endParaRPr lang="en-US" altLang="zh-CN" sz="36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1506" name="Text Box 5"/>
          <p:cNvSpPr txBox="1"/>
          <p:nvPr/>
        </p:nvSpPr>
        <p:spPr>
          <a:xfrm>
            <a:off x="539750" y="554038"/>
            <a:ext cx="3779838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 b="1" dirty="0">
                <a:latin typeface="宋体" panose="02010600030101010101" pitchFamily="2" charset="-122"/>
              </a:rPr>
              <a:t>1.</a:t>
            </a:r>
            <a:r>
              <a:rPr lang="zh-CN" altLang="en-US" sz="3600" b="1" dirty="0">
                <a:latin typeface="宋体" panose="02010600030101010101" pitchFamily="2" charset="-122"/>
              </a:rPr>
              <a:t>段 </a:t>
            </a:r>
            <a:r>
              <a:rPr lang="en-US" altLang="zh-CN" sz="3600" b="1" dirty="0">
                <a:latin typeface="宋体" panose="02010600030101010101" pitchFamily="2" charset="-122"/>
              </a:rPr>
              <a:t>______</a:t>
            </a:r>
            <a:r>
              <a:rPr lang="en-US" altLang="zh-CN" sz="3600" b="1" dirty="0">
                <a:latin typeface="Arial" panose="020B0604020202020204" pitchFamily="34" charset="0"/>
              </a:rPr>
              <a:t> </a:t>
            </a:r>
            <a:endParaRPr lang="en-US" altLang="zh-CN" sz="3600" b="1" dirty="0">
              <a:latin typeface="Arial" panose="020B0604020202020204" pitchFamily="34" charset="0"/>
            </a:endParaRPr>
          </a:p>
        </p:txBody>
      </p:sp>
      <p:sp>
        <p:nvSpPr>
          <p:cNvPr id="21507" name="Text Box 5"/>
          <p:cNvSpPr txBox="1"/>
          <p:nvPr/>
        </p:nvSpPr>
        <p:spPr>
          <a:xfrm>
            <a:off x="2195513" y="555625"/>
            <a:ext cx="93662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00FF"/>
                </a:solidFill>
                <a:latin typeface="Arial" panose="020B0604020202020204" pitchFamily="34" charset="0"/>
              </a:rPr>
              <a:t>D</a:t>
            </a:r>
            <a:endParaRPr lang="en-US" altLang="zh-CN" sz="3600" b="1" dirty="0">
              <a:solidFill>
                <a:srgbClr val="FF00FF"/>
              </a:solidFill>
              <a:latin typeface="Arial" panose="020B0604020202020204" pitchFamily="34" charset="0"/>
            </a:endParaRPr>
          </a:p>
        </p:txBody>
      </p:sp>
      <p:sp>
        <p:nvSpPr>
          <p:cNvPr id="21508" name="Text Box 9"/>
          <p:cNvSpPr txBox="1"/>
          <p:nvPr/>
        </p:nvSpPr>
        <p:spPr>
          <a:xfrm>
            <a:off x="1006475" y="1268413"/>
            <a:ext cx="7669213" cy="13017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en-US" altLang="zh-CN" sz="3600" b="1" dirty="0">
                <a:solidFill>
                  <a:srgbClr val="CC0099"/>
                </a:solidFill>
                <a:latin typeface="Arial" panose="020B0604020202020204" pitchFamily="34" charset="0"/>
              </a:rPr>
              <a:t>D</a:t>
            </a:r>
            <a:r>
              <a:rPr lang="zh-CN" altLang="en-US" sz="3600" b="1" dirty="0">
                <a:solidFill>
                  <a:srgbClr val="CC0099"/>
                </a:solidFill>
                <a:latin typeface="Arial" panose="020B0604020202020204" pitchFamily="34" charset="0"/>
              </a:rPr>
              <a:t>句意：</a:t>
            </a:r>
            <a:r>
              <a:rPr lang="zh-CN" altLang="en-US" sz="3600" b="1" dirty="0">
                <a:latin typeface="Arial" panose="020B0604020202020204" pitchFamily="34" charset="0"/>
              </a:rPr>
              <a:t>新年伊始常是下新年决心的时候。</a:t>
            </a:r>
            <a:endParaRPr lang="en-US" altLang="zh-CN" sz="3600" b="1" dirty="0">
              <a:latin typeface="Arial" panose="020B0604020202020204" pitchFamily="34" charset="0"/>
            </a:endParaRPr>
          </a:p>
        </p:txBody>
      </p:sp>
      <p:sp>
        <p:nvSpPr>
          <p:cNvPr id="21509" name="Text Box 9"/>
          <p:cNvSpPr txBox="1"/>
          <p:nvPr/>
        </p:nvSpPr>
        <p:spPr>
          <a:xfrm>
            <a:off x="935038" y="2563813"/>
            <a:ext cx="7704137" cy="3663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zh-CN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第一段中介绍了</a:t>
            </a:r>
            <a:r>
              <a:rPr lang="en-US" altLang="zh-CN" sz="3600" b="1" dirty="0">
                <a:solidFill>
                  <a:srgbClr val="0000FF"/>
                </a:solidFill>
                <a:latin typeface="Arial" panose="020B0604020202020204" pitchFamily="34" charset="0"/>
              </a:rPr>
              <a:t>resolution</a:t>
            </a:r>
            <a:r>
              <a:rPr lang="zh-CN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的意思。第一空格前句意“最普通的一种就是新年决心”，空格后句意为“当我们在新年的开端下新年决心的时候</a:t>
            </a:r>
            <a:r>
              <a:rPr lang="en-US" altLang="zh-CN" sz="3600" b="1" dirty="0">
                <a:solidFill>
                  <a:srgbClr val="0000FF"/>
                </a:solidFill>
                <a:latin typeface="宋体" panose="02010600030101010101" pitchFamily="2" charset="-122"/>
              </a:rPr>
              <a:t>……</a:t>
            </a:r>
            <a:r>
              <a:rPr lang="zh-CN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”可推测出本空应填此句。</a:t>
            </a:r>
            <a:endParaRPr lang="en-US" altLang="zh-CN" sz="36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/>
      <p:bldP spid="21508" grpId="0"/>
      <p:bldP spid="2150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2530" name="Text Box 9"/>
          <p:cNvSpPr txBox="1"/>
          <p:nvPr/>
        </p:nvSpPr>
        <p:spPr>
          <a:xfrm>
            <a:off x="612775" y="855663"/>
            <a:ext cx="5040313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latin typeface="宋体" panose="02010600030101010101" pitchFamily="2" charset="-122"/>
              </a:rPr>
              <a:t>2.</a:t>
            </a:r>
            <a:r>
              <a:rPr lang="zh-CN" altLang="en-US" sz="3600" b="1" dirty="0">
                <a:latin typeface="宋体" panose="02010600030101010101" pitchFamily="2" charset="-122"/>
              </a:rPr>
              <a:t>段 </a:t>
            </a:r>
            <a:r>
              <a:rPr lang="en-US" altLang="zh-CN" sz="3600" b="1" dirty="0">
                <a:latin typeface="宋体" panose="02010600030101010101" pitchFamily="2" charset="-122"/>
              </a:rPr>
              <a:t>_____  _____</a:t>
            </a:r>
            <a:endParaRPr lang="en-US" altLang="zh-CN" sz="3600" b="1" dirty="0">
              <a:latin typeface="宋体" panose="02010600030101010101" pitchFamily="2" charset="-122"/>
            </a:endParaRPr>
          </a:p>
        </p:txBody>
      </p:sp>
      <p:sp>
        <p:nvSpPr>
          <p:cNvPr id="22531" name="Text Box 6"/>
          <p:cNvSpPr txBox="1"/>
          <p:nvPr/>
        </p:nvSpPr>
        <p:spPr>
          <a:xfrm>
            <a:off x="1079500" y="1606550"/>
            <a:ext cx="7524750" cy="1409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en-US" altLang="zh-CN" sz="3600" b="1" dirty="0">
                <a:solidFill>
                  <a:srgbClr val="CC0099"/>
                </a:solidFill>
                <a:latin typeface="Arial" panose="020B0604020202020204" pitchFamily="34" charset="0"/>
              </a:rPr>
              <a:t>A </a:t>
            </a:r>
            <a:r>
              <a:rPr lang="zh-CN" altLang="en-US" sz="3600" b="1" dirty="0">
                <a:solidFill>
                  <a:srgbClr val="CC0099"/>
                </a:solidFill>
                <a:latin typeface="Arial" panose="020B0604020202020204" pitchFamily="34" charset="0"/>
              </a:rPr>
              <a:t>句意</a:t>
            </a:r>
            <a:r>
              <a:rPr lang="zh-CN" altLang="en-US" sz="3600" b="1" dirty="0">
                <a:latin typeface="Arial" panose="020B0604020202020204" pitchFamily="34" charset="0"/>
              </a:rPr>
              <a:t>：这些决心是有关让你自己成为一名更优秀的人的。</a:t>
            </a:r>
            <a:endParaRPr lang="en-US" altLang="zh-CN" sz="3600" b="1" dirty="0">
              <a:latin typeface="Arial" panose="020B0604020202020204" pitchFamily="34" charset="0"/>
            </a:endParaRPr>
          </a:p>
        </p:txBody>
      </p:sp>
      <p:sp>
        <p:nvSpPr>
          <p:cNvPr id="22532" name="Text Box 5"/>
          <p:cNvSpPr txBox="1"/>
          <p:nvPr/>
        </p:nvSpPr>
        <p:spPr>
          <a:xfrm>
            <a:off x="1981200" y="855663"/>
            <a:ext cx="719138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00FF"/>
                </a:solidFill>
                <a:latin typeface="Arial" panose="020B0604020202020204" pitchFamily="34" charset="0"/>
              </a:rPr>
              <a:t>A</a:t>
            </a:r>
            <a:endParaRPr lang="en-US" altLang="zh-CN" sz="3600" b="1" dirty="0">
              <a:solidFill>
                <a:srgbClr val="FF00FF"/>
              </a:solidFill>
              <a:latin typeface="Arial" panose="020B0604020202020204" pitchFamily="34" charset="0"/>
            </a:endParaRPr>
          </a:p>
        </p:txBody>
      </p:sp>
      <p:sp>
        <p:nvSpPr>
          <p:cNvPr id="22533" name="Text Box 8"/>
          <p:cNvSpPr txBox="1"/>
          <p:nvPr/>
        </p:nvSpPr>
        <p:spPr>
          <a:xfrm>
            <a:off x="3565525" y="855663"/>
            <a:ext cx="782638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00FF"/>
                </a:solidFill>
                <a:latin typeface="Arial" panose="020B0604020202020204" pitchFamily="34" charset="0"/>
              </a:rPr>
              <a:t>B</a:t>
            </a:r>
            <a:endParaRPr lang="en-US" altLang="zh-CN" sz="3600" b="1" dirty="0">
              <a:solidFill>
                <a:srgbClr val="FF00FF"/>
              </a:solidFill>
              <a:latin typeface="Arial" panose="020B0604020202020204" pitchFamily="34" charset="0"/>
            </a:endParaRPr>
          </a:p>
        </p:txBody>
      </p:sp>
      <p:sp>
        <p:nvSpPr>
          <p:cNvPr id="22534" name="Text Box 6"/>
          <p:cNvSpPr txBox="1"/>
          <p:nvPr/>
        </p:nvSpPr>
        <p:spPr>
          <a:xfrm>
            <a:off x="1042988" y="3141663"/>
            <a:ext cx="7632700" cy="20685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zh-CN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由前一句话“很多决心与自我提高有关。”，可知空格处是对这句的进一步解释。</a:t>
            </a:r>
            <a:endParaRPr lang="en-US" altLang="zh-CN" sz="36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/>
      <p:bldP spid="22532" grpId="0"/>
      <p:bldP spid="22533" grpId="0"/>
      <p:bldP spid="225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标题 512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/>
        </p:txBody>
      </p:sp>
      <p:sp>
        <p:nvSpPr>
          <p:cNvPr id="5123" name="文本占位符 512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/>
        </p:txBody>
      </p:sp>
      <p:sp>
        <p:nvSpPr>
          <p:cNvPr id="5124" name="矩形 5123"/>
          <p:cNvSpPr/>
          <p:nvPr/>
        </p:nvSpPr>
        <p:spPr>
          <a:xfrm>
            <a:off x="2195513" y="3068638"/>
            <a:ext cx="4724400" cy="869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5000"/>
                    </a:srgbClr>
                  </a:prst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Revision</a:t>
            </a:r>
            <a:endParaRPr lang="zh-CN" altLang="en-US" sz="36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5000"/>
                  </a:srgbClr>
                </a:prst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3554" name="Text Box 8"/>
          <p:cNvSpPr txBox="1"/>
          <p:nvPr/>
        </p:nvSpPr>
        <p:spPr>
          <a:xfrm>
            <a:off x="822325" y="765175"/>
            <a:ext cx="7566025" cy="1409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en-US" altLang="zh-CN" sz="3600" b="1" dirty="0">
                <a:solidFill>
                  <a:srgbClr val="CC0099"/>
                </a:solidFill>
                <a:latin typeface="Arial" panose="020B0604020202020204" pitchFamily="34" charset="0"/>
              </a:rPr>
              <a:t>B</a:t>
            </a:r>
            <a:r>
              <a:rPr lang="zh-CN" altLang="en-US" sz="3600" b="1" dirty="0">
                <a:solidFill>
                  <a:srgbClr val="CC0099"/>
                </a:solidFill>
                <a:latin typeface="Arial" panose="020B0604020202020204" pitchFamily="34" charset="0"/>
              </a:rPr>
              <a:t>句意：</a:t>
            </a:r>
            <a:r>
              <a:rPr lang="zh-CN" altLang="en-US" sz="3600" b="1" dirty="0">
                <a:latin typeface="Arial" panose="020B0604020202020204" pitchFamily="34" charset="0"/>
              </a:rPr>
              <a:t>例如，一名学生可能必须利用更多的时间来学习。</a:t>
            </a:r>
            <a:endParaRPr lang="en-US" altLang="zh-CN" sz="3600" b="1" dirty="0">
              <a:latin typeface="Arial" panose="020B0604020202020204" pitchFamily="34" charset="0"/>
            </a:endParaRPr>
          </a:p>
        </p:txBody>
      </p:sp>
      <p:sp>
        <p:nvSpPr>
          <p:cNvPr id="23555" name="Text Box 9"/>
          <p:cNvSpPr txBox="1"/>
          <p:nvPr/>
        </p:nvSpPr>
        <p:spPr>
          <a:xfrm>
            <a:off x="785813" y="2276475"/>
            <a:ext cx="7597775" cy="33861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zh-CN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本段中介绍了不同类型的决心，并一一举例说明。由空格前所列是第三种 “与更好的计划有关的决心”，本空格处应为举例说明这种类型的决心的情况。</a:t>
            </a:r>
            <a:endParaRPr lang="en-US" altLang="zh-CN" sz="36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4578" name="Text Box 9"/>
          <p:cNvSpPr txBox="1"/>
          <p:nvPr/>
        </p:nvSpPr>
        <p:spPr>
          <a:xfrm>
            <a:off x="504825" y="620713"/>
            <a:ext cx="7056438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latin typeface="宋体" panose="02010600030101010101" pitchFamily="2" charset="-122"/>
              </a:rPr>
              <a:t>3.</a:t>
            </a:r>
            <a:r>
              <a:rPr lang="zh-CN" altLang="en-US" sz="3600" b="1" dirty="0">
                <a:latin typeface="宋体" panose="02010600030101010101" pitchFamily="2" charset="-122"/>
              </a:rPr>
              <a:t>段 </a:t>
            </a:r>
            <a:r>
              <a:rPr lang="en-US" altLang="zh-CN" sz="3600" b="1" dirty="0">
                <a:latin typeface="宋体" panose="02010600030101010101" pitchFamily="2" charset="-122"/>
              </a:rPr>
              <a:t>_____</a:t>
            </a:r>
            <a:endParaRPr lang="en-US" altLang="zh-CN" sz="3600" b="1" dirty="0">
              <a:latin typeface="宋体" panose="02010600030101010101" pitchFamily="2" charset="-122"/>
            </a:endParaRPr>
          </a:p>
        </p:txBody>
      </p:sp>
      <p:sp>
        <p:nvSpPr>
          <p:cNvPr id="24579" name="Text Box 6"/>
          <p:cNvSpPr txBox="1"/>
          <p:nvPr/>
        </p:nvSpPr>
        <p:spPr>
          <a:xfrm>
            <a:off x="936625" y="1412875"/>
            <a:ext cx="7596188" cy="750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en-US" altLang="zh-CN" sz="3600" b="1" dirty="0">
                <a:solidFill>
                  <a:srgbClr val="CC0099"/>
                </a:solidFill>
                <a:latin typeface="Arial" panose="020B0604020202020204" pitchFamily="34" charset="0"/>
              </a:rPr>
              <a:t>C</a:t>
            </a:r>
            <a:r>
              <a:rPr lang="zh-CN" altLang="en-US" sz="3600" b="1" dirty="0">
                <a:solidFill>
                  <a:srgbClr val="CC0099"/>
                </a:solidFill>
                <a:latin typeface="Arial" panose="020B0604020202020204" pitchFamily="34" charset="0"/>
              </a:rPr>
              <a:t>句意：</a:t>
            </a:r>
            <a:r>
              <a:rPr lang="zh-CN" altLang="en-US" sz="3600" b="1" dirty="0">
                <a:solidFill>
                  <a:srgbClr val="FF00FF"/>
                </a:solidFill>
                <a:latin typeface="Arial" panose="020B0604020202020204" pitchFamily="34" charset="0"/>
              </a:rPr>
              <a:t> </a:t>
            </a:r>
            <a:r>
              <a:rPr lang="zh-CN" altLang="en-US" sz="3600" b="1" dirty="0">
                <a:latin typeface="Arial" panose="020B0604020202020204" pitchFamily="34" charset="0"/>
              </a:rPr>
              <a:t>对此种情况有不错的理由。</a:t>
            </a:r>
            <a:endParaRPr lang="en-US" altLang="zh-CN" sz="3600" b="1" dirty="0">
              <a:latin typeface="Arial" panose="020B0604020202020204" pitchFamily="34" charset="0"/>
            </a:endParaRPr>
          </a:p>
        </p:txBody>
      </p:sp>
      <p:sp>
        <p:nvSpPr>
          <p:cNvPr id="24580" name="Text Box 8"/>
          <p:cNvSpPr txBox="1"/>
          <p:nvPr/>
        </p:nvSpPr>
        <p:spPr>
          <a:xfrm>
            <a:off x="2017713" y="620713"/>
            <a:ext cx="782637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00FF"/>
                </a:solidFill>
                <a:latin typeface="Arial" panose="020B0604020202020204" pitchFamily="34" charset="0"/>
              </a:rPr>
              <a:t>C</a:t>
            </a:r>
            <a:endParaRPr lang="en-US" altLang="zh-CN" sz="3600" b="1" dirty="0">
              <a:solidFill>
                <a:srgbClr val="FF00FF"/>
              </a:solidFill>
              <a:latin typeface="Arial" panose="020B0604020202020204" pitchFamily="34" charset="0"/>
            </a:endParaRPr>
          </a:p>
        </p:txBody>
      </p:sp>
      <p:sp>
        <p:nvSpPr>
          <p:cNvPr id="24581" name="Text Box 6"/>
          <p:cNvSpPr txBox="1"/>
          <p:nvPr/>
        </p:nvSpPr>
        <p:spPr>
          <a:xfrm>
            <a:off x="828675" y="2058988"/>
            <a:ext cx="7596188" cy="3663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zh-CN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本段中心意思是对下新年决心这种想法的怀疑。由空格前句意“人们很难实现他们”，及空格后的两句都是叙述不能实现这些决心的原因，可知空格处应先</a:t>
            </a:r>
            <a:r>
              <a:rPr lang="en-US" altLang="zh-CN" sz="3600" b="1" dirty="0">
                <a:solidFill>
                  <a:srgbClr val="0000FF"/>
                </a:solidFill>
                <a:latin typeface="Arial" panose="020B0604020202020204" pitchFamily="34" charset="0"/>
              </a:rPr>
              <a:t>C</a:t>
            </a:r>
            <a:r>
              <a:rPr lang="zh-CN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句。</a:t>
            </a:r>
            <a:endParaRPr lang="en-US" altLang="zh-CN" sz="36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/>
      <p:bldP spid="24580" grpId="0"/>
      <p:bldP spid="2458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5602" name="Text Box 5"/>
          <p:cNvSpPr txBox="1"/>
          <p:nvPr/>
        </p:nvSpPr>
        <p:spPr>
          <a:xfrm>
            <a:off x="1223963" y="333375"/>
            <a:ext cx="7596187" cy="13017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en-US" altLang="zh-CN" sz="3600" b="1" dirty="0">
                <a:solidFill>
                  <a:srgbClr val="0000FF"/>
                </a:solidFill>
                <a:latin typeface="Arial" panose="020B0604020202020204" pitchFamily="34" charset="0"/>
              </a:rPr>
              <a:t>Answer the questions with short sentences.</a:t>
            </a:r>
            <a:endParaRPr lang="en-US" altLang="zh-CN" sz="36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5603" name="Text Box 6"/>
          <p:cNvSpPr txBox="1"/>
          <p:nvPr/>
        </p:nvSpPr>
        <p:spPr>
          <a:xfrm>
            <a:off x="504825" y="1593850"/>
            <a:ext cx="8027988" cy="4378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441325" indent="-441325">
              <a:lnSpc>
                <a:spcPct val="110000"/>
              </a:lnSpc>
              <a:buAutoNum type="arabicPeriod"/>
            </a:pPr>
            <a:r>
              <a:rPr lang="en-US" altLang="zh-CN" sz="3200" b="1" dirty="0">
                <a:latin typeface="Arial" panose="020B0604020202020204" pitchFamily="34" charset="0"/>
              </a:rPr>
              <a:t>What is a resolution?</a:t>
            </a:r>
            <a:endParaRPr lang="en-US" altLang="zh-CN" sz="3200" b="1" dirty="0">
              <a:latin typeface="Arial" panose="020B0604020202020204" pitchFamily="34" charset="0"/>
            </a:endParaRPr>
          </a:p>
          <a:p>
            <a:pPr marL="441325" indent="-441325">
              <a:lnSpc>
                <a:spcPct val="110000"/>
              </a:lnSpc>
            </a:pPr>
            <a:r>
              <a:rPr lang="en-US" altLang="zh-CN" sz="3200" b="1" dirty="0">
                <a:latin typeface="Arial" panose="020B0604020202020204" pitchFamily="34" charset="0"/>
              </a:rPr>
              <a:t>     ____________________________</a:t>
            </a:r>
            <a:endParaRPr lang="en-US" altLang="zh-CN" sz="3200" b="1" dirty="0">
              <a:latin typeface="Arial" panose="020B0604020202020204" pitchFamily="34" charset="0"/>
            </a:endParaRPr>
          </a:p>
          <a:p>
            <a:pPr marL="441325" indent="-441325">
              <a:lnSpc>
                <a:spcPct val="110000"/>
              </a:lnSpc>
            </a:pPr>
            <a:r>
              <a:rPr lang="en-US" altLang="zh-CN" sz="3200" b="1" dirty="0">
                <a:latin typeface="Arial" panose="020B0604020202020204" pitchFamily="34" charset="0"/>
              </a:rPr>
              <a:t>2.  When do people make resolutions?</a:t>
            </a:r>
            <a:endParaRPr lang="en-US" altLang="zh-CN" sz="3200" b="1" dirty="0">
              <a:latin typeface="Arial" panose="020B0604020202020204" pitchFamily="34" charset="0"/>
            </a:endParaRPr>
          </a:p>
          <a:p>
            <a:pPr marL="441325" indent="-441325">
              <a:lnSpc>
                <a:spcPct val="110000"/>
              </a:lnSpc>
            </a:pPr>
            <a:r>
              <a:rPr lang="en-US" altLang="zh-CN" sz="3200" b="1" dirty="0">
                <a:latin typeface="Arial" panose="020B0604020202020204" pitchFamily="34" charset="0"/>
              </a:rPr>
              <a:t>    ________________________________</a:t>
            </a:r>
            <a:endParaRPr lang="en-US" altLang="zh-CN" sz="3200" b="1" dirty="0">
              <a:latin typeface="Arial" panose="020B0604020202020204" pitchFamily="34" charset="0"/>
            </a:endParaRPr>
          </a:p>
          <a:p>
            <a:pPr marL="441325" indent="-441325">
              <a:lnSpc>
                <a:spcPct val="110000"/>
              </a:lnSpc>
            </a:pPr>
            <a:r>
              <a:rPr lang="en-US" altLang="zh-CN" sz="3200" b="1" dirty="0">
                <a:latin typeface="Arial" panose="020B0604020202020204" pitchFamily="34" charset="0"/>
              </a:rPr>
              <a:t>3. Why do people usually make resolutions?</a:t>
            </a:r>
            <a:endParaRPr lang="en-US" altLang="zh-CN" sz="3200" b="1" dirty="0">
              <a:latin typeface="Arial" panose="020B0604020202020204" pitchFamily="34" charset="0"/>
            </a:endParaRPr>
          </a:p>
          <a:p>
            <a:pPr marL="441325" indent="-441325">
              <a:lnSpc>
                <a:spcPct val="110000"/>
              </a:lnSpc>
            </a:pPr>
            <a:r>
              <a:rPr lang="en-US" altLang="zh-CN" sz="3200" b="1" dirty="0">
                <a:latin typeface="Arial" panose="020B0604020202020204" pitchFamily="34" charset="0"/>
              </a:rPr>
              <a:t>    ________________________________</a:t>
            </a:r>
            <a:endParaRPr lang="en-US" altLang="zh-CN" sz="3200" b="1" dirty="0">
              <a:latin typeface="Arial" panose="020B0604020202020204" pitchFamily="34" charset="0"/>
            </a:endParaRPr>
          </a:p>
          <a:p>
            <a:pPr marL="441325" indent="-441325">
              <a:lnSpc>
                <a:spcPct val="110000"/>
              </a:lnSpc>
            </a:pPr>
            <a:r>
              <a:rPr lang="en-US" altLang="zh-CN" sz="3200" b="1" dirty="0">
                <a:latin typeface="Arial" panose="020B0604020202020204" pitchFamily="34" charset="0"/>
              </a:rPr>
              <a:t>    ________________________________</a:t>
            </a:r>
            <a:endParaRPr lang="en-US" altLang="zh-CN" sz="3200" b="1" dirty="0">
              <a:latin typeface="Arial" panose="020B0604020202020204" pitchFamily="34" charset="0"/>
            </a:endParaRPr>
          </a:p>
        </p:txBody>
      </p:sp>
      <p:sp>
        <p:nvSpPr>
          <p:cNvPr id="25604" name="Text Box 5"/>
          <p:cNvSpPr txBox="1"/>
          <p:nvPr/>
        </p:nvSpPr>
        <p:spPr>
          <a:xfrm>
            <a:off x="1187450" y="2116138"/>
            <a:ext cx="6264275" cy="6270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It’s a kind of promise. </a:t>
            </a:r>
            <a:endParaRPr lang="en-US" altLang="zh-CN" sz="3200" b="1" dirty="0">
              <a:solidFill>
                <a:srgbClr val="FF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5605" name="Text Box 8"/>
          <p:cNvSpPr txBox="1"/>
          <p:nvPr/>
        </p:nvSpPr>
        <p:spPr>
          <a:xfrm>
            <a:off x="1116013" y="4810125"/>
            <a:ext cx="7416800" cy="1162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</a:rPr>
              <a:t>They hope that they can improve their lives. </a:t>
            </a:r>
            <a:endParaRPr lang="en-US" altLang="zh-CN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5606" name="Text Box 39"/>
          <p:cNvSpPr txBox="1"/>
          <p:nvPr/>
        </p:nvSpPr>
        <p:spPr>
          <a:xfrm>
            <a:off x="1044575" y="3025775"/>
            <a:ext cx="6192838" cy="6286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At the beginning of the year.</a:t>
            </a:r>
            <a:endParaRPr lang="en-US" altLang="zh-CN" sz="3200" b="1" dirty="0">
              <a:solidFill>
                <a:srgbClr val="FF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5607" name="Oval 2"/>
          <p:cNvSpPr/>
          <p:nvPr/>
        </p:nvSpPr>
        <p:spPr>
          <a:xfrm>
            <a:off x="217488" y="422275"/>
            <a:ext cx="898525" cy="9906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>
              <a:lnSpc>
                <a:spcPct val="110000"/>
              </a:lnSpc>
            </a:pPr>
            <a:r>
              <a:rPr lang="en-US" altLang="zh-CN" sz="3600" b="1" dirty="0">
                <a:latin typeface="Arial" panose="020B0604020202020204" pitchFamily="34" charset="0"/>
              </a:rPr>
              <a:t>2d</a:t>
            </a:r>
            <a:endParaRPr lang="en-US" altLang="zh-CN" sz="36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  <p:bldP spid="25605" grpId="0"/>
      <p:bldP spid="2560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6626" name="Text Box 6"/>
          <p:cNvSpPr txBox="1"/>
          <p:nvPr/>
        </p:nvSpPr>
        <p:spPr>
          <a:xfrm>
            <a:off x="684213" y="909638"/>
            <a:ext cx="7632700" cy="2235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441325" indent="-441325">
              <a:lnSpc>
                <a:spcPct val="110000"/>
              </a:lnSpc>
            </a:pPr>
            <a:r>
              <a:rPr lang="en-US" altLang="zh-CN" sz="3200" b="1" dirty="0">
                <a:latin typeface="Arial" panose="020B0604020202020204" pitchFamily="34" charset="0"/>
              </a:rPr>
              <a:t>4. How can people remember their resolutions?</a:t>
            </a:r>
            <a:endParaRPr lang="en-US" altLang="zh-CN" sz="3200" b="1" dirty="0">
              <a:latin typeface="Arial" panose="020B0604020202020204" pitchFamily="34" charset="0"/>
            </a:endParaRPr>
          </a:p>
          <a:p>
            <a:pPr marL="441325" indent="-441325">
              <a:lnSpc>
                <a:spcPct val="110000"/>
              </a:lnSpc>
            </a:pPr>
            <a:endParaRPr lang="en-US" altLang="zh-CN" sz="3200" b="1" dirty="0">
              <a:latin typeface="Arial" panose="020B0604020202020204" pitchFamily="34" charset="0"/>
            </a:endParaRPr>
          </a:p>
          <a:p>
            <a:pPr marL="441325" indent="-441325">
              <a:lnSpc>
                <a:spcPct val="110000"/>
              </a:lnSpc>
            </a:pPr>
            <a:r>
              <a:rPr lang="en-US" altLang="zh-CN" sz="3200" b="1" dirty="0">
                <a:latin typeface="Arial" panose="020B0604020202020204" pitchFamily="34" charset="0"/>
              </a:rPr>
              <a:t>    ____________________________</a:t>
            </a:r>
            <a:endParaRPr lang="en-US" altLang="zh-CN" sz="3200" b="1" dirty="0">
              <a:latin typeface="Arial" panose="020B0604020202020204" pitchFamily="34" charset="0"/>
            </a:endParaRPr>
          </a:p>
        </p:txBody>
      </p:sp>
      <p:sp>
        <p:nvSpPr>
          <p:cNvPr id="26627" name="Text Box 39"/>
          <p:cNvSpPr txBox="1"/>
          <p:nvPr/>
        </p:nvSpPr>
        <p:spPr>
          <a:xfrm>
            <a:off x="1152525" y="1911350"/>
            <a:ext cx="7597775" cy="10302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Some people write them down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or tell their family and friends.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6628" name="Text Box 6"/>
          <p:cNvSpPr txBox="1"/>
          <p:nvPr/>
        </p:nvSpPr>
        <p:spPr>
          <a:xfrm>
            <a:off x="684213" y="3308350"/>
            <a:ext cx="8064500" cy="1163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441325" indent="-441325">
              <a:lnSpc>
                <a:spcPct val="110000"/>
              </a:lnSpc>
            </a:pPr>
            <a:r>
              <a:rPr lang="en-US" altLang="zh-CN" sz="3200" b="1" dirty="0">
                <a:latin typeface="Arial" panose="020B0604020202020204" pitchFamily="34" charset="0"/>
              </a:rPr>
              <a:t>5. How many kinds of resolutions does the writer talk about?  _____________</a:t>
            </a:r>
            <a:endParaRPr lang="en-US" altLang="zh-CN" sz="3200" b="1" dirty="0">
              <a:latin typeface="Arial" panose="020B0604020202020204" pitchFamily="34" charset="0"/>
            </a:endParaRPr>
          </a:p>
        </p:txBody>
      </p:sp>
      <p:sp>
        <p:nvSpPr>
          <p:cNvPr id="26629" name="Text Box 39"/>
          <p:cNvSpPr txBox="1"/>
          <p:nvPr/>
        </p:nvSpPr>
        <p:spPr>
          <a:xfrm>
            <a:off x="5508625" y="3657600"/>
            <a:ext cx="3240088" cy="696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</a:rPr>
              <a:t>Three kinds.</a:t>
            </a:r>
            <a:endParaRPr lang="en-US" altLang="zh-CN" sz="36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6630" name="文本框 26629"/>
          <p:cNvSpPr txBox="1"/>
          <p:nvPr/>
        </p:nvSpPr>
        <p:spPr>
          <a:xfrm>
            <a:off x="1152525" y="4824413"/>
            <a:ext cx="7596188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dirty="0">
                <a:solidFill>
                  <a:srgbClr val="FF3300"/>
                </a:solidFill>
                <a:latin typeface="Arial" panose="020B0604020202020204" pitchFamily="34" charset="0"/>
              </a:rPr>
              <a:t>Physical health, self-improvement and better planning</a:t>
            </a:r>
            <a:endParaRPr lang="zh-CN" altLang="en-US" sz="3200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/>
      <p:bldP spid="26629" grpId="0"/>
      <p:bldP spid="26630" grpId="0" bldLvl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7650" name="Text Box 6"/>
          <p:cNvSpPr txBox="1"/>
          <p:nvPr/>
        </p:nvSpPr>
        <p:spPr>
          <a:xfrm>
            <a:off x="468313" y="312738"/>
            <a:ext cx="8207375" cy="5451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441325" indent="-441325">
              <a:lnSpc>
                <a:spcPct val="110000"/>
              </a:lnSpc>
            </a:pPr>
            <a:r>
              <a:rPr lang="en-US" altLang="zh-CN" sz="3200" b="1" dirty="0">
                <a:latin typeface="Arial" panose="020B0604020202020204" pitchFamily="34" charset="0"/>
              </a:rPr>
              <a:t>6. Why do you think resolutions may be difficult to keep? _____________________________________________________________________________</a:t>
            </a:r>
            <a:endParaRPr lang="en-US" altLang="zh-CN" sz="3200" b="1" dirty="0">
              <a:latin typeface="Arial" panose="020B0604020202020204" pitchFamily="34" charset="0"/>
            </a:endParaRPr>
          </a:p>
          <a:p>
            <a:pPr marL="441325" indent="-441325">
              <a:lnSpc>
                <a:spcPct val="110000"/>
              </a:lnSpc>
            </a:pPr>
            <a:r>
              <a:rPr lang="en-US" altLang="zh-CN" sz="3200" b="1" dirty="0">
                <a:latin typeface="Arial" panose="020B0604020202020204" pitchFamily="34" charset="0"/>
              </a:rPr>
              <a:t>7. Do you think the best resolution is to have no resolutions? Why or why not?  __________________________________________________________________________</a:t>
            </a:r>
            <a:endParaRPr lang="en-US" altLang="zh-CN" sz="3200" b="1" dirty="0">
              <a:latin typeface="Arial" panose="020B0604020202020204" pitchFamily="34" charset="0"/>
            </a:endParaRPr>
          </a:p>
        </p:txBody>
      </p:sp>
      <p:sp>
        <p:nvSpPr>
          <p:cNvPr id="27651" name="Text Box 6"/>
          <p:cNvSpPr txBox="1"/>
          <p:nvPr/>
        </p:nvSpPr>
        <p:spPr>
          <a:xfrm>
            <a:off x="900113" y="1268413"/>
            <a:ext cx="7632700" cy="17002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</a:rPr>
              <a:t>Sometimes they may be difficult to keep or sometimes people just forget about them. </a:t>
            </a:r>
            <a:endParaRPr lang="en-US" altLang="zh-CN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7652" name="Text Box 40"/>
          <p:cNvSpPr txBox="1"/>
          <p:nvPr/>
        </p:nvSpPr>
        <p:spPr>
          <a:xfrm>
            <a:off x="900113" y="4600575"/>
            <a:ext cx="7345362" cy="1163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Because resolutions can help us try our best. </a:t>
            </a:r>
            <a:endParaRPr lang="en-US" altLang="zh-CN" sz="3200" b="1" dirty="0">
              <a:solidFill>
                <a:srgbClr val="FF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7653" name="Text Box 43"/>
          <p:cNvSpPr txBox="1"/>
          <p:nvPr/>
        </p:nvSpPr>
        <p:spPr>
          <a:xfrm>
            <a:off x="971550" y="4124325"/>
            <a:ext cx="3529013" cy="6286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No, I don’t. </a:t>
            </a:r>
            <a:endParaRPr lang="en-US" altLang="zh-CN" sz="3200" b="1" dirty="0">
              <a:solidFill>
                <a:srgbClr val="FF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/>
      <p:bldP spid="27652" grpId="0"/>
      <p:bldP spid="2765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矩形 28673"/>
          <p:cNvSpPr/>
          <p:nvPr/>
        </p:nvSpPr>
        <p:spPr>
          <a:xfrm>
            <a:off x="2195513" y="2565400"/>
            <a:ext cx="5195887" cy="8366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5000"/>
                    </a:srgbClr>
                  </a:prst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Check the worksheet</a:t>
            </a:r>
            <a:endParaRPr lang="zh-CN" altLang="en-US" sz="36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5000"/>
                  </a:srgbClr>
                </a:prst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文本框 29697"/>
          <p:cNvSpPr txBox="1"/>
          <p:nvPr/>
        </p:nvSpPr>
        <p:spPr>
          <a:xfrm>
            <a:off x="38100" y="44450"/>
            <a:ext cx="9286875" cy="213836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zh-CN" altLang="en-US" sz="2800" b="1" dirty="0">
                <a:latin typeface="Calibri" panose="020F0502020204030204" pitchFamily="2" charset="0"/>
                <a:sym typeface="宋体" panose="02010600030101010101" pitchFamily="2" charset="-122"/>
              </a:rPr>
              <a:t>1. To </a:t>
            </a:r>
            <a:r>
              <a:rPr lang="zh-CN" altLang="en-US" sz="2800" b="1" u="sng" dirty="0">
                <a:latin typeface="Calibri" panose="020F0502020204030204" pitchFamily="2" charset="0"/>
                <a:sym typeface="宋体" panose="02010600030101010101" pitchFamily="2" charset="-122"/>
              </a:rPr>
              <a:t>question</a:t>
            </a:r>
            <a:r>
              <a:rPr lang="zh-CN" altLang="en-US" sz="2800" b="1" dirty="0">
                <a:latin typeface="Calibri" panose="020F0502020204030204" pitchFamily="2" charset="0"/>
                <a:sym typeface="宋体" panose="02010600030101010101" pitchFamily="2" charset="-122"/>
              </a:rPr>
              <a:t> the idea of making resolutions. 此句中</a:t>
            </a:r>
            <a:r>
              <a:rPr lang="zh-CN" altLang="en-US" sz="2800" b="1" dirty="0">
                <a:latin typeface="Calibri" panose="020F0502020204030204" pitchFamily="2" charset="0"/>
              </a:rPr>
              <a:t>question</a:t>
            </a:r>
            <a:r>
              <a:rPr lang="zh-CN" altLang="en-US" sz="2800" b="1" dirty="0">
                <a:latin typeface="Calibri" panose="020F0502020204030204" pitchFamily="2" charset="0"/>
                <a:sym typeface="宋体" panose="02010600030101010101" pitchFamily="2" charset="-122"/>
              </a:rPr>
              <a:t>的词性是</a:t>
            </a:r>
            <a:r>
              <a:rPr lang="zh-CN" altLang="en-US" sz="2800" b="1" dirty="0">
                <a:latin typeface="Calibri" panose="020F0502020204030204" pitchFamily="2" charset="0"/>
              </a:rPr>
              <a:t>________, </a:t>
            </a:r>
            <a:r>
              <a:rPr lang="zh-CN" altLang="en-US" sz="2800" b="1" dirty="0">
                <a:latin typeface="Calibri" panose="020F0502020204030204" pitchFamily="2" charset="0"/>
                <a:sym typeface="宋体" panose="02010600030101010101" pitchFamily="2" charset="-122"/>
              </a:rPr>
              <a:t>意思是</a:t>
            </a:r>
            <a:r>
              <a:rPr lang="zh-CN" altLang="en-US" sz="2800" b="1" dirty="0">
                <a:latin typeface="Calibri" panose="020F0502020204030204" pitchFamily="2" charset="0"/>
              </a:rPr>
              <a:t>__________</a:t>
            </a:r>
            <a:r>
              <a:rPr lang="zh-CN" altLang="en-US" sz="2800" b="1" dirty="0">
                <a:latin typeface="Calibri" panose="020F0502020204030204" pitchFamily="2" charset="0"/>
                <a:sym typeface="宋体" panose="02010600030101010101" pitchFamily="2" charset="-122"/>
              </a:rPr>
              <a:t>。</a:t>
            </a:r>
            <a:endParaRPr lang="zh-CN" altLang="en-US" sz="2800" b="1" dirty="0">
              <a:latin typeface="Calibri" panose="020F0502020204030204" pitchFamily="2" charset="0"/>
              <a:sym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b="1" dirty="0">
                <a:solidFill>
                  <a:srgbClr val="FF3300"/>
                </a:solidFill>
                <a:latin typeface="Calibri" panose="020F0502020204030204" pitchFamily="2" charset="0"/>
                <a:sym typeface="宋体" panose="02010600030101010101" pitchFamily="2" charset="-122"/>
              </a:rPr>
              <a:t>【拓展】</a:t>
            </a:r>
            <a:r>
              <a:rPr lang="zh-CN" altLang="en-US" sz="2800" b="1" dirty="0">
                <a:latin typeface="Calibri" panose="020F0502020204030204" pitchFamily="2" charset="0"/>
              </a:rPr>
              <a:t>question还可作名词，它与problem</a:t>
            </a:r>
            <a:r>
              <a:rPr lang="zh-CN" altLang="en-US" sz="2800" b="1" dirty="0">
                <a:latin typeface="Calibri" panose="020F0502020204030204" pitchFamily="2" charset="0"/>
                <a:sym typeface="宋体" panose="02010600030101010101" pitchFamily="2" charset="-122"/>
              </a:rPr>
              <a:t>的区别：</a:t>
            </a:r>
            <a:endParaRPr lang="zh-CN" altLang="en-US" sz="2800" b="1" dirty="0">
              <a:latin typeface="Calibri" panose="020F0502020204030204" pitchFamily="2" charset="0"/>
              <a:sym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endParaRPr lang="zh-CN" altLang="en-US" sz="2800" b="1" dirty="0">
              <a:latin typeface="Calibri" panose="020F0502020204030204" pitchFamily="2" charset="0"/>
              <a:sym typeface="宋体" panose="02010600030101010101" pitchFamily="2" charset="-122"/>
            </a:endParaRPr>
          </a:p>
        </p:txBody>
      </p:sp>
      <p:graphicFrame>
        <p:nvGraphicFramePr>
          <p:cNvPr id="29699" name="表格 29698"/>
          <p:cNvGraphicFramePr/>
          <p:nvPr/>
        </p:nvGraphicFramePr>
        <p:xfrm>
          <a:off x="252413" y="2260600"/>
          <a:ext cx="8712200" cy="2962275"/>
        </p:xfrm>
        <a:graphic>
          <a:graphicData uri="http://schemas.openxmlformats.org/drawingml/2006/table">
            <a:tbl>
              <a:tblPr/>
              <a:tblGrid>
                <a:gridCol w="1762125"/>
                <a:gridCol w="1706563"/>
                <a:gridCol w="5243512"/>
              </a:tblGrid>
              <a:tr h="1481138"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b="1">
                          <a:latin typeface="Calibri" panose="020F0502020204030204" pitchFamily="2" charset="0"/>
                        </a:rPr>
                        <a:t>question</a:t>
                      </a:r>
                      <a:endParaRPr lang="zh-CN" altLang="en-US" b="1">
                        <a:latin typeface="Calibri" panose="020F0502020204030204" pitchFamily="2" charset="0"/>
                      </a:endParaRPr>
                    </a:p>
                  </a:txBody>
                  <a:tcPr vert="horz" anchor="t">
                    <a:lnL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>
                          <a:latin typeface="Calibri" panose="020F0502020204030204" pitchFamily="2" charset="0"/>
                        </a:rPr>
                        <a:t>问题</a:t>
                      </a:r>
                      <a:endParaRPr lang="zh-CN" altLang="en-US" b="1">
                        <a:latin typeface="Calibri" panose="020F0502020204030204" pitchFamily="2" charset="0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zh-CN" altLang="en-US" sz="2400" b="1">
                          <a:latin typeface="Calibri" panose="020F0502020204030204" pitchFamily="2" charset="0"/>
                        </a:rPr>
                        <a:t>（需回答）</a:t>
                      </a:r>
                      <a:endParaRPr lang="zh-CN" altLang="en-US" sz="2400" b="1">
                        <a:latin typeface="Calibri" panose="020F0502020204030204" pitchFamily="2" charset="0"/>
                      </a:endParaRPr>
                    </a:p>
                  </a:txBody>
                  <a:tcPr vert="horz" anchor="t">
                    <a:lnL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b="1">
                          <a:latin typeface="Calibri" panose="020F0502020204030204" pitchFamily="2" charset="0"/>
                        </a:rPr>
                        <a:t>He gave me no chance to answer his question. </a:t>
                      </a:r>
                      <a:endParaRPr lang="en-US" altLang="zh-CN" b="1">
                        <a:latin typeface="Calibri" panose="020F0502020204030204" pitchFamily="2" charset="0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zh-CN" altLang="en-US" b="1">
                          <a:latin typeface="Calibri" panose="020F0502020204030204" pitchFamily="2" charset="0"/>
                        </a:rPr>
                        <a:t>他没给我回答他的问题的机会。</a:t>
                      </a:r>
                      <a:endParaRPr lang="zh-CN" altLang="en-US" b="1">
                        <a:latin typeface="Calibri" panose="020F0502020204030204" pitchFamily="2" charset="0"/>
                      </a:endParaRPr>
                    </a:p>
                  </a:txBody>
                  <a:tcPr vert="horz" anchor="t">
                    <a:lnL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81137"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b="1">
                          <a:latin typeface="Calibri" panose="020F0502020204030204" pitchFamily="2" charset="0"/>
                          <a:sym typeface="Arial" panose="020B0604020202020204" pitchFamily="34" charset="0"/>
                        </a:rPr>
                        <a:t>problem</a:t>
                      </a:r>
                      <a:endParaRPr lang="zh-CN" altLang="en-US" b="1">
                        <a:latin typeface="Calibri" panose="020F0502020204030204" pitchFamily="2" charset="0"/>
                        <a:sym typeface="Arial" panose="020B0604020202020204" pitchFamily="34" charset="0"/>
                      </a:endParaRPr>
                    </a:p>
                  </a:txBody>
                  <a:tcPr vert="horz" anchor="t">
                    <a:lnL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>
                          <a:latin typeface="Calibri" panose="020F0502020204030204" pitchFamily="2" charset="0"/>
                          <a:sym typeface="Arial" panose="020B0604020202020204" pitchFamily="34" charset="0"/>
                        </a:rPr>
                        <a:t>问题</a:t>
                      </a:r>
                      <a:endParaRPr lang="zh-CN" altLang="en-US" b="1">
                        <a:latin typeface="Calibri" panose="020F0502020204030204" pitchFamily="2" charset="0"/>
                        <a:sym typeface="Arial" panose="020B0604020202020204" pitchFamily="34" charset="0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zh-CN" altLang="en-US" sz="2400" b="1">
                          <a:latin typeface="Calibri" panose="020F0502020204030204" pitchFamily="2" charset="0"/>
                          <a:sym typeface="Arial" panose="020B0604020202020204" pitchFamily="34" charset="0"/>
                        </a:rPr>
                        <a:t>（需解决）</a:t>
                      </a:r>
                      <a:endParaRPr lang="zh-CN" altLang="en-US" sz="2400" b="1">
                        <a:latin typeface="Calibri" panose="020F0502020204030204" pitchFamily="2" charset="0"/>
                        <a:sym typeface="Arial" panose="020B0604020202020204" pitchFamily="34" charset="0"/>
                      </a:endParaRPr>
                    </a:p>
                  </a:txBody>
                  <a:tcPr vert="horz" anchor="t">
                    <a:lnL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b="1">
                          <a:latin typeface="Calibri" panose="020F0502020204030204" pitchFamily="2" charset="0"/>
                          <a:sym typeface="Arial" panose="020B0604020202020204" pitchFamily="34" charset="0"/>
                        </a:rPr>
                        <a:t>If there is a problem, we need to solve it. </a:t>
                      </a:r>
                      <a:endParaRPr lang="en-US" altLang="zh-CN" b="1">
                        <a:latin typeface="Calibri" panose="020F0502020204030204" pitchFamily="2" charset="0"/>
                        <a:sym typeface="Arial" panose="020B0604020202020204" pitchFamily="34" charset="0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zh-CN" altLang="en-US" b="1">
                          <a:latin typeface="Calibri" panose="020F0502020204030204" pitchFamily="2" charset="0"/>
                          <a:sym typeface="Arial" panose="020B0604020202020204" pitchFamily="34" charset="0"/>
                        </a:rPr>
                        <a:t>如果有问题，我们需要解决它。</a:t>
                      </a:r>
                      <a:endParaRPr lang="zh-CN" altLang="en-US" b="1">
                        <a:latin typeface="Calibri" panose="020F0502020204030204" pitchFamily="2" charset="0"/>
                        <a:sym typeface="Arial" panose="020B0604020202020204" pitchFamily="34" charset="0"/>
                      </a:endParaRPr>
                    </a:p>
                  </a:txBody>
                  <a:tcPr vert="horz" anchor="t">
                    <a:lnL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15" name="文本框 29714"/>
          <p:cNvSpPr txBox="1"/>
          <p:nvPr/>
        </p:nvSpPr>
        <p:spPr>
          <a:xfrm>
            <a:off x="252413" y="5222875"/>
            <a:ext cx="8280400" cy="13716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dirty="0">
                <a:latin typeface="Arial" panose="020B0604020202020204" pitchFamily="34" charset="0"/>
              </a:rPr>
              <a:t>e.g. He is clever enough to work out this math    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     _________.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e.g. Can you answer my __________?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  <p:sp>
        <p:nvSpPr>
          <p:cNvPr id="29716" name="文本框 29715"/>
          <p:cNvSpPr txBox="1"/>
          <p:nvPr/>
        </p:nvSpPr>
        <p:spPr>
          <a:xfrm>
            <a:off x="1187450" y="5505450"/>
            <a:ext cx="2447925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3300"/>
                </a:solidFill>
                <a:latin typeface="Arial" panose="020B0604020202020204" pitchFamily="34" charset="0"/>
              </a:rPr>
              <a:t>problem</a:t>
            </a:r>
            <a:endParaRPr lang="zh-CN" altLang="en-US" sz="2800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29717" name="文本框 29716"/>
          <p:cNvSpPr txBox="1"/>
          <p:nvPr/>
        </p:nvSpPr>
        <p:spPr>
          <a:xfrm>
            <a:off x="4387850" y="6024563"/>
            <a:ext cx="2447925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3300"/>
                </a:solidFill>
                <a:latin typeface="Arial" panose="020B0604020202020204" pitchFamily="34" charset="0"/>
              </a:rPr>
              <a:t>question</a:t>
            </a:r>
            <a:endParaRPr lang="zh-CN" altLang="en-US" sz="2800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29718" name="文本框 29717"/>
          <p:cNvSpPr txBox="1"/>
          <p:nvPr/>
        </p:nvSpPr>
        <p:spPr>
          <a:xfrm>
            <a:off x="3060700" y="501650"/>
            <a:ext cx="216535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3300"/>
                </a:solidFill>
                <a:latin typeface="Arial" panose="020B0604020202020204" pitchFamily="34" charset="0"/>
              </a:rPr>
              <a:t>.        动词</a:t>
            </a:r>
            <a:endParaRPr lang="zh-CN" altLang="en-US" sz="2800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29719" name="文本框 29718"/>
          <p:cNvSpPr txBox="1"/>
          <p:nvPr/>
        </p:nvSpPr>
        <p:spPr>
          <a:xfrm>
            <a:off x="6575425" y="501650"/>
            <a:ext cx="216535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3300"/>
                </a:solidFill>
                <a:latin typeface="Arial" panose="020B0604020202020204" pitchFamily="34" charset="0"/>
              </a:rPr>
              <a:t>质询；质疑</a:t>
            </a:r>
            <a:endParaRPr lang="zh-CN" altLang="en-US" sz="2800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5" grpId="0" bldLvl="0"/>
      <p:bldP spid="29716" grpId="0" bldLvl="0"/>
      <p:bldP spid="29717" grpId="0" bldLvl="0"/>
      <p:bldP spid="29718" grpId="0" bldLvl="0"/>
      <p:bldP spid="29719" grpId="0" bldLvl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文本框 30721"/>
          <p:cNvSpPr txBox="1"/>
          <p:nvPr/>
        </p:nvSpPr>
        <p:spPr>
          <a:xfrm>
            <a:off x="0" y="0"/>
            <a:ext cx="9145588" cy="5635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zh-CN" altLang="en-US" sz="2800" b="1" dirty="0">
                <a:latin typeface="Arial" panose="020B0604020202020204" pitchFamily="34" charset="0"/>
                <a:sym typeface="宋体" panose="02010600030101010101" pitchFamily="2" charset="-122"/>
              </a:rPr>
              <a:t>2. 例句一：</a:t>
            </a:r>
            <a:r>
              <a:rPr lang="zh-CN" altLang="en-US" sz="2800" b="1" dirty="0">
                <a:latin typeface="Arial" panose="020B0604020202020204" pitchFamily="34" charset="0"/>
              </a:rPr>
              <a:t>Sound interesting.  </a:t>
            </a:r>
            <a:r>
              <a:rPr lang="zh-CN" altLang="en-US" sz="2800" b="1" dirty="0">
                <a:latin typeface="Arial" panose="020B0604020202020204" pitchFamily="34" charset="0"/>
                <a:sym typeface="宋体" panose="02010600030101010101" pitchFamily="2" charset="-122"/>
              </a:rPr>
              <a:t>此句中</a:t>
            </a:r>
            <a:r>
              <a:rPr lang="zh-CN" altLang="en-US" sz="2800" b="1" dirty="0">
                <a:latin typeface="Arial" panose="020B0604020202020204" pitchFamily="34" charset="0"/>
              </a:rPr>
              <a:t>sound</a:t>
            </a:r>
            <a:r>
              <a:rPr lang="zh-CN" altLang="en-US" sz="2800" b="1" dirty="0">
                <a:latin typeface="Arial" panose="020B0604020202020204" pitchFamily="34" charset="0"/>
                <a:sym typeface="宋体" panose="02010600030101010101" pitchFamily="2" charset="-122"/>
              </a:rPr>
              <a:t>的意思  </a:t>
            </a:r>
            <a:r>
              <a:rPr lang="zh-CN" altLang="en-US" sz="2800" b="1" dirty="0">
                <a:latin typeface="Arial" panose="020B0604020202020204" pitchFamily="34" charset="0"/>
              </a:rPr>
              <a:t>____________。</a:t>
            </a:r>
            <a:endParaRPr lang="zh-CN" altLang="en-US" sz="2800" b="1" dirty="0">
              <a:latin typeface="Arial" panose="020B0604020202020204" pitchFamily="34" charset="0"/>
              <a:sym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b="1" dirty="0">
                <a:latin typeface="Arial" panose="020B0604020202020204" pitchFamily="34" charset="0"/>
                <a:sym typeface="宋体" panose="02010600030101010101" pitchFamily="2" charset="-122"/>
              </a:rPr>
              <a:t>   例句二：</a:t>
            </a:r>
            <a:r>
              <a:rPr lang="zh-CN" altLang="en-US" sz="2800" b="1" dirty="0">
                <a:latin typeface="Arial" panose="020B0604020202020204" pitchFamily="34" charset="0"/>
              </a:rPr>
              <a:t>Sound like a good plan.   </a:t>
            </a:r>
            <a:r>
              <a:rPr lang="zh-CN" altLang="en-US" sz="2800" b="1" dirty="0">
                <a:latin typeface="Arial" panose="020B0604020202020204" pitchFamily="34" charset="0"/>
                <a:sym typeface="宋体" panose="02010600030101010101" pitchFamily="2" charset="-122"/>
              </a:rPr>
              <a:t>此句中</a:t>
            </a:r>
            <a:r>
              <a:rPr lang="zh-CN" altLang="en-US" sz="2800" b="1" dirty="0">
                <a:latin typeface="Arial" panose="020B0604020202020204" pitchFamily="34" charset="0"/>
              </a:rPr>
              <a:t>sound like </a:t>
            </a:r>
            <a:r>
              <a:rPr lang="zh-CN" altLang="en-US" sz="2800" b="1" dirty="0">
                <a:latin typeface="Arial" panose="020B0604020202020204" pitchFamily="34" charset="0"/>
                <a:sym typeface="宋体" panose="02010600030101010101" pitchFamily="2" charset="-122"/>
              </a:rPr>
              <a:t>的意思是</a:t>
            </a:r>
            <a:r>
              <a:rPr lang="zh-CN" altLang="en-US" sz="2800" b="1" dirty="0">
                <a:latin typeface="Arial" panose="020B0604020202020204" pitchFamily="34" charset="0"/>
              </a:rPr>
              <a:t>___________。</a:t>
            </a:r>
            <a:endParaRPr lang="zh-CN" altLang="en-US" sz="2800" b="1" dirty="0">
              <a:latin typeface="Arial" panose="020B0604020202020204" pitchFamily="34" charset="0"/>
              <a:sym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b="1" dirty="0">
                <a:latin typeface="Arial" panose="020B0604020202020204" pitchFamily="34" charset="0"/>
                <a:sym typeface="宋体" panose="02010600030101010101" pitchFamily="2" charset="-122"/>
              </a:rPr>
              <a:t>   </a:t>
            </a: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  <a:sym typeface="宋体" panose="02010600030101010101" pitchFamily="2" charset="-122"/>
              </a:rPr>
              <a:t>【拓展】</a:t>
            </a:r>
            <a:endParaRPr lang="zh-CN" altLang="en-US" sz="2800" b="1" dirty="0">
              <a:solidFill>
                <a:srgbClr val="FF3300"/>
              </a:solidFill>
              <a:latin typeface="Arial" panose="020B0604020202020204" pitchFamily="34" charset="0"/>
              <a:sym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  <a:sym typeface="宋体" panose="02010600030101010101" pitchFamily="2" charset="-122"/>
              </a:rPr>
              <a:t>     sound + </a:t>
            </a:r>
            <a:r>
              <a:rPr lang="zh-CN" altLang="en-US" sz="2800" b="1" i="1" dirty="0">
                <a:solidFill>
                  <a:srgbClr val="FF3300"/>
                </a:solidFill>
                <a:latin typeface="Arial" panose="020B0604020202020204" pitchFamily="34" charset="0"/>
                <a:sym typeface="宋体" panose="02010600030101010101" pitchFamily="2" charset="-122"/>
              </a:rPr>
              <a:t>adj.</a:t>
            </a:r>
            <a:endParaRPr lang="zh-CN" altLang="en-US" sz="2800" b="1" i="1" dirty="0">
              <a:solidFill>
                <a:srgbClr val="FF3300"/>
              </a:solidFill>
              <a:latin typeface="Arial" panose="020B0604020202020204" pitchFamily="34" charset="0"/>
              <a:sym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  <a:sym typeface="宋体" panose="02010600030101010101" pitchFamily="2" charset="-122"/>
              </a:rPr>
              <a:t>     sound like + </a:t>
            </a:r>
            <a:r>
              <a:rPr lang="zh-CN" altLang="en-US" sz="2800" b="1" i="1" dirty="0">
                <a:solidFill>
                  <a:srgbClr val="FF3300"/>
                </a:solidFill>
                <a:latin typeface="Arial" panose="020B0604020202020204" pitchFamily="34" charset="0"/>
                <a:sym typeface="宋体" panose="02010600030101010101" pitchFamily="2" charset="-122"/>
              </a:rPr>
              <a:t>n. </a:t>
            </a:r>
            <a:endParaRPr lang="zh-CN" altLang="en-US" sz="2800" b="1" i="1" dirty="0">
              <a:solidFill>
                <a:srgbClr val="FF3300"/>
              </a:solidFill>
              <a:latin typeface="Arial" panose="020B0604020202020204" pitchFamily="34" charset="0"/>
              <a:sym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b="1" dirty="0">
                <a:latin typeface="Arial" panose="020B0604020202020204" pitchFamily="34" charset="0"/>
                <a:sym typeface="宋体" panose="02010600030101010101" pitchFamily="2" charset="-122"/>
              </a:rPr>
              <a:t>e.g. That ________ fantastic to watch a movie with </a:t>
            </a:r>
            <a:endParaRPr lang="zh-CN" altLang="en-US" sz="2800" b="1" dirty="0">
              <a:latin typeface="Arial" panose="020B0604020202020204" pitchFamily="34" charset="0"/>
              <a:sym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b="1" dirty="0">
                <a:latin typeface="Arial" panose="020B0604020202020204" pitchFamily="34" charset="0"/>
                <a:sym typeface="宋体" panose="02010600030101010101" pitchFamily="2" charset="-122"/>
              </a:rPr>
              <a:t>        my friend. </a:t>
            </a:r>
            <a:endParaRPr lang="zh-CN" altLang="en-US" sz="2800" b="1" dirty="0">
              <a:latin typeface="Arial" panose="020B0604020202020204" pitchFamily="34" charset="0"/>
              <a:sym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b="1" dirty="0">
                <a:latin typeface="Arial" panose="020B0604020202020204" pitchFamily="34" charset="0"/>
                <a:sym typeface="宋体" panose="02010600030101010101" pitchFamily="2" charset="-122"/>
              </a:rPr>
              <a:t>       It __________ a good idea. </a:t>
            </a:r>
            <a:endParaRPr lang="zh-CN" altLang="en-US" sz="2800" dirty="0">
              <a:latin typeface="Arial" panose="020B0604020202020204" pitchFamily="34" charset="0"/>
            </a:endParaRPr>
          </a:p>
          <a:p>
            <a:endParaRPr lang="zh-CN" altLang="en-US" sz="2800" dirty="0">
              <a:latin typeface="Arial" panose="020B0604020202020204" pitchFamily="34" charset="0"/>
            </a:endParaRPr>
          </a:p>
        </p:txBody>
      </p:sp>
      <p:sp>
        <p:nvSpPr>
          <p:cNvPr id="30723" name="文本框 30722"/>
          <p:cNvSpPr txBox="1"/>
          <p:nvPr/>
        </p:nvSpPr>
        <p:spPr>
          <a:xfrm>
            <a:off x="1601788" y="3644900"/>
            <a:ext cx="1601787" cy="520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3300"/>
                </a:solidFill>
                <a:latin typeface="Arial" panose="020B0604020202020204" pitchFamily="34" charset="0"/>
              </a:rPr>
              <a:t> sounds</a:t>
            </a:r>
            <a:endParaRPr lang="zh-CN" altLang="en-US" sz="2800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30724" name="文本框 30723"/>
          <p:cNvSpPr txBox="1"/>
          <p:nvPr/>
        </p:nvSpPr>
        <p:spPr>
          <a:xfrm>
            <a:off x="1028700" y="4546600"/>
            <a:ext cx="2174875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3300"/>
                </a:solidFill>
                <a:latin typeface="Arial" panose="020B0604020202020204" pitchFamily="34" charset="0"/>
              </a:rPr>
              <a:t> sounds like</a:t>
            </a:r>
            <a:endParaRPr lang="zh-CN" altLang="en-US" sz="2800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30725" name="文本框 30724"/>
          <p:cNvSpPr txBox="1"/>
          <p:nvPr/>
        </p:nvSpPr>
        <p:spPr>
          <a:xfrm>
            <a:off x="581025" y="520700"/>
            <a:ext cx="1601788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3300"/>
                </a:solidFill>
                <a:latin typeface="Arial" panose="020B0604020202020204" pitchFamily="34" charset="0"/>
              </a:rPr>
              <a:t> 听起来</a:t>
            </a:r>
            <a:endParaRPr lang="zh-CN" altLang="en-US" sz="2800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30726" name="文本框 30725"/>
          <p:cNvSpPr txBox="1"/>
          <p:nvPr/>
        </p:nvSpPr>
        <p:spPr>
          <a:xfrm>
            <a:off x="1677988" y="1557338"/>
            <a:ext cx="2655887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3300"/>
                </a:solidFill>
                <a:latin typeface="Arial" panose="020B0604020202020204" pitchFamily="34" charset="0"/>
              </a:rPr>
              <a:t> 听起来像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charRg st="118" end="1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22">
                                            <p:txEl>
                                              <p:charRg st="118" end="1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charRg st="126" end="1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22">
                                            <p:txEl>
                                              <p:charRg st="126" end="14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charRg st="144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22">
                                            <p:txEl>
                                              <p:charRg st="144" end="16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charRg st="166" end="2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722">
                                            <p:txEl>
                                              <p:charRg st="166" end="2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charRg st="218" end="2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722">
                                            <p:txEl>
                                              <p:charRg st="218" end="2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charRg st="238" end="2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0722">
                                            <p:txEl>
                                              <p:charRg st="238" end="27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ldLvl="0"/>
      <p:bldP spid="30724" grpId="0" bldLvl="0"/>
      <p:bldP spid="30725" grpId="0" bldLvl="0"/>
      <p:bldP spid="30726" grpId="0" bldLvl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文本框 31745"/>
          <p:cNvSpPr txBox="1"/>
          <p:nvPr/>
        </p:nvSpPr>
        <p:spPr>
          <a:xfrm>
            <a:off x="34925" y="117475"/>
            <a:ext cx="9002713" cy="39322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</a:pPr>
            <a:r>
              <a:rPr lang="zh-CN" altLang="en-US" sz="2800" b="1" dirty="0">
                <a:latin typeface="Calibri" panose="020F0502020204030204" pitchFamily="2" charset="0"/>
                <a:sym typeface="宋体" panose="02010600030101010101" pitchFamily="2" charset="-122"/>
              </a:rPr>
              <a:t>3. We make promises to other people. 此句中我们可以得出</a:t>
            </a:r>
            <a:r>
              <a:rPr lang="zh-CN" altLang="en-US" sz="2800" b="1" dirty="0">
                <a:latin typeface="Calibri" panose="020F0502020204030204" pitchFamily="2" charset="0"/>
              </a:rPr>
              <a:t>promise</a:t>
            </a:r>
            <a:r>
              <a:rPr lang="zh-CN" altLang="en-US" sz="2800" b="1" dirty="0">
                <a:latin typeface="Calibri" panose="020F0502020204030204" pitchFamily="2" charset="0"/>
                <a:sym typeface="宋体" panose="02010600030101010101" pitchFamily="2" charset="-122"/>
              </a:rPr>
              <a:t>的词性是：___________, 它的结构是：_______________________</a:t>
            </a:r>
            <a:endParaRPr lang="zh-CN" altLang="en-US" sz="2800" b="1" dirty="0">
              <a:latin typeface="Calibri" panose="020F0502020204030204" pitchFamily="2" charset="0"/>
              <a:sym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Calibri" panose="020F0502020204030204" pitchFamily="2" charset="0"/>
                <a:sym typeface="宋体" panose="02010600030101010101" pitchFamily="2" charset="-122"/>
              </a:rPr>
              <a:t> e.g. 我向我老师保证以后再不迟到了。</a:t>
            </a:r>
            <a:endParaRPr lang="zh-CN" altLang="en-US" sz="2800" b="1" dirty="0">
              <a:latin typeface="Calibri" panose="020F0502020204030204" pitchFamily="2" charset="0"/>
              <a:sym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Calibri" panose="020F0502020204030204" pitchFamily="2" charset="0"/>
                <a:sym typeface="宋体" panose="02010600030101010101" pitchFamily="2" charset="-122"/>
              </a:rPr>
              <a:t> </a:t>
            </a:r>
            <a:r>
              <a:rPr lang="zh-CN" altLang="en-US" sz="2800" b="1" dirty="0">
                <a:latin typeface="Calibri" panose="020F0502020204030204" pitchFamily="2" charset="0"/>
              </a:rPr>
              <a:t>I __________ ___________ _________ my teacher that I will be never late again.</a:t>
            </a:r>
            <a:endParaRPr lang="zh-CN" altLang="en-US" sz="2800" dirty="0">
              <a:latin typeface="Calibri" panose="020F0502020204030204" pitchFamily="2" charset="0"/>
            </a:endParaRPr>
          </a:p>
        </p:txBody>
      </p:sp>
      <p:sp>
        <p:nvSpPr>
          <p:cNvPr id="31747" name="文本框 31746"/>
          <p:cNvSpPr txBox="1"/>
          <p:nvPr/>
        </p:nvSpPr>
        <p:spPr>
          <a:xfrm>
            <a:off x="36513" y="4049713"/>
            <a:ext cx="8888412" cy="20526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5000"/>
              </a:lnSpc>
            </a:pPr>
            <a:r>
              <a:rPr lang="zh-CN" altLang="en-US" sz="2800" dirty="0">
                <a:solidFill>
                  <a:srgbClr val="FF3300"/>
                </a:solidFill>
                <a:latin typeface="Arial" panose="020B0604020202020204" pitchFamily="34" charset="0"/>
              </a:rPr>
              <a:t>【拓展】</a:t>
            </a:r>
            <a:r>
              <a:rPr lang="zh-CN" altLang="en-US" sz="2800" dirty="0">
                <a:latin typeface="Arial" panose="020B0604020202020204" pitchFamily="34" charset="0"/>
              </a:rPr>
              <a:t>观察例如：He promises that he will help me. 此句中的promise的词性是________。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e.g. 他们承诺赢得这次比赛。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      </a:t>
            </a:r>
            <a:r>
              <a:rPr lang="zh-CN" altLang="en-US" sz="2800" dirty="0">
                <a:solidFill>
                  <a:srgbClr val="FF3300"/>
                </a:solidFill>
                <a:latin typeface="Arial" panose="020B0604020202020204" pitchFamily="34" charset="0"/>
              </a:rPr>
              <a:t> They promise to win the game/match/competion.</a:t>
            </a:r>
            <a:endParaRPr lang="zh-CN" altLang="en-US" sz="2800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31748" name="文本框 31747"/>
          <p:cNvSpPr txBox="1"/>
          <p:nvPr/>
        </p:nvSpPr>
        <p:spPr>
          <a:xfrm>
            <a:off x="900113" y="1370013"/>
            <a:ext cx="4176712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dirty="0">
                <a:solidFill>
                  <a:srgbClr val="FF3300"/>
                </a:solidFill>
                <a:latin typeface="Arial" panose="020B0604020202020204" pitchFamily="34" charset="0"/>
              </a:rPr>
              <a:t> make promises to sb.   </a:t>
            </a:r>
            <a:endParaRPr lang="zh-CN" altLang="en-US" sz="3200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31749" name="文本框 31748"/>
          <p:cNvSpPr txBox="1"/>
          <p:nvPr/>
        </p:nvSpPr>
        <p:spPr>
          <a:xfrm>
            <a:off x="900113" y="2711450"/>
            <a:ext cx="5905500" cy="57943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3200" dirty="0">
                <a:solidFill>
                  <a:srgbClr val="FF3300"/>
                </a:solidFill>
                <a:latin typeface="Arial" panose="020B0604020202020204" pitchFamily="34" charset="0"/>
              </a:rPr>
              <a:t>make           promises         to</a:t>
            </a:r>
            <a:endParaRPr lang="zh-CN" altLang="en-US" sz="3200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31750" name="文本框 31749"/>
          <p:cNvSpPr txBox="1"/>
          <p:nvPr/>
        </p:nvSpPr>
        <p:spPr>
          <a:xfrm>
            <a:off x="5654675" y="852488"/>
            <a:ext cx="1150938" cy="51911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dirty="0">
                <a:solidFill>
                  <a:srgbClr val="FF3300"/>
                </a:solidFill>
                <a:latin typeface="Arial" panose="020B0604020202020204" pitchFamily="34" charset="0"/>
              </a:rPr>
              <a:t>名词</a:t>
            </a:r>
            <a:endParaRPr lang="zh-CN" altLang="en-US" sz="2800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31751" name="文本框 31750"/>
          <p:cNvSpPr txBox="1"/>
          <p:nvPr/>
        </p:nvSpPr>
        <p:spPr>
          <a:xfrm>
            <a:off x="4572000" y="4549775"/>
            <a:ext cx="1225550" cy="517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dirty="0">
                <a:solidFill>
                  <a:srgbClr val="FF3300"/>
                </a:solidFill>
                <a:latin typeface="Arial" panose="020B0604020202020204" pitchFamily="34" charset="0"/>
              </a:rPr>
              <a:t>动词</a:t>
            </a:r>
            <a:endParaRPr lang="zh-CN" altLang="en-US" sz="2800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31752" name="文本框 31751"/>
          <p:cNvSpPr txBox="1"/>
          <p:nvPr/>
        </p:nvSpPr>
        <p:spPr>
          <a:xfrm>
            <a:off x="4833938" y="1477963"/>
            <a:ext cx="4090987" cy="9445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dirty="0">
                <a:solidFill>
                  <a:srgbClr val="FF3300"/>
                </a:solidFill>
                <a:latin typeface="Arial" panose="020B0604020202020204" pitchFamily="34" charset="0"/>
              </a:rPr>
              <a:t> = make a promise to sb.</a:t>
            </a:r>
            <a:endParaRPr lang="zh-CN" altLang="en-US" sz="2800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endParaRPr lang="zh-CN" altLang="en-US" sz="2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0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747">
                                            <p:txEl>
                                              <p:charRg st="0" end="6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68" end="8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747">
                                            <p:txEl>
                                              <p:charRg st="68" end="8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85" end="1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747">
                                            <p:txEl>
                                              <p:charRg st="85" end="1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bldLvl="0"/>
      <p:bldP spid="31749" grpId="0" bldLvl="0"/>
      <p:bldP spid="31750" grpId="0" bldLvl="0"/>
      <p:bldP spid="31751" grpId="0" bldLvl="0"/>
      <p:bldP spid="31752" grpId="0" bldLvl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文本框 32769"/>
          <p:cNvSpPr txBox="1"/>
          <p:nvPr/>
        </p:nvSpPr>
        <p:spPr>
          <a:xfrm>
            <a:off x="36513" y="-87312"/>
            <a:ext cx="9109075" cy="27574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5000"/>
              </a:lnSpc>
            </a:pPr>
            <a:r>
              <a:rPr lang="zh-CN" altLang="en-US" sz="2800" b="1" dirty="0">
                <a:latin typeface="Calibri" panose="020F0502020204030204" pitchFamily="2" charset="0"/>
                <a:sym typeface="宋体" panose="02010600030101010101" pitchFamily="2" charset="-122"/>
              </a:rPr>
              <a:t>4. Many resolutions </a:t>
            </a:r>
            <a:r>
              <a:rPr lang="zh-CN" altLang="en-US" sz="2800" b="1" u="sng" dirty="0">
                <a:solidFill>
                  <a:srgbClr val="FF3300"/>
                </a:solidFill>
                <a:latin typeface="Calibri" panose="020F0502020204030204" pitchFamily="2" charset="0"/>
                <a:sym typeface="宋体" panose="02010600030101010101" pitchFamily="2" charset="-122"/>
              </a:rPr>
              <a:t>have to do with</a:t>
            </a:r>
            <a:r>
              <a:rPr lang="zh-CN" altLang="en-US" sz="2800" b="1" dirty="0">
                <a:latin typeface="Calibri" panose="020F0502020204030204" pitchFamily="2" charset="0"/>
                <a:sym typeface="宋体" panose="02010600030101010101" pitchFamily="2" charset="-122"/>
              </a:rPr>
              <a:t> self-  </a:t>
            </a:r>
            <a:endParaRPr lang="zh-CN" altLang="en-US" sz="2800" b="1" dirty="0">
              <a:latin typeface="Calibri" panose="020F0502020204030204" pitchFamily="2" charset="0"/>
              <a:sym typeface="宋体" panose="02010600030101010101" pitchFamily="2" charset="-122"/>
            </a:endParaRPr>
          </a:p>
          <a:p>
            <a:pPr>
              <a:lnSpc>
                <a:spcPct val="125000"/>
              </a:lnSpc>
            </a:pPr>
            <a:r>
              <a:rPr lang="zh-CN" altLang="en-US" sz="2800" b="1" dirty="0">
                <a:latin typeface="Calibri" panose="020F0502020204030204" pitchFamily="2" charset="0"/>
                <a:sym typeface="宋体" panose="02010600030101010101" pitchFamily="2" charset="-122"/>
              </a:rPr>
              <a:t>   improvement. 此句中可得出</a:t>
            </a:r>
            <a:r>
              <a:rPr lang="zh-CN" altLang="en-US" sz="2800" b="1" dirty="0">
                <a:latin typeface="Calibri" panose="020F0502020204030204" pitchFamily="2" charset="0"/>
              </a:rPr>
              <a:t>have to do with</a:t>
            </a:r>
            <a:r>
              <a:rPr lang="zh-CN" altLang="en-US" sz="2800" b="1" dirty="0">
                <a:latin typeface="Calibri" panose="020F0502020204030204" pitchFamily="2" charset="0"/>
                <a:sym typeface="宋体" panose="02010600030101010101" pitchFamily="2" charset="-122"/>
              </a:rPr>
              <a:t>的意</a:t>
            </a:r>
            <a:endParaRPr lang="zh-CN" altLang="en-US" sz="2800" b="1" dirty="0">
              <a:latin typeface="Calibri" panose="020F0502020204030204" pitchFamily="2" charset="0"/>
              <a:sym typeface="宋体" panose="02010600030101010101" pitchFamily="2" charset="-122"/>
            </a:endParaRPr>
          </a:p>
          <a:p>
            <a:pPr>
              <a:lnSpc>
                <a:spcPct val="125000"/>
              </a:lnSpc>
            </a:pPr>
            <a:r>
              <a:rPr lang="zh-CN" altLang="en-US" sz="2800" b="1" dirty="0">
                <a:latin typeface="Calibri" panose="020F0502020204030204" pitchFamily="2" charset="0"/>
                <a:sym typeface="宋体" panose="02010600030101010101" pitchFamily="2" charset="-122"/>
              </a:rPr>
              <a:t>  思是</a:t>
            </a:r>
            <a:r>
              <a:rPr lang="zh-CN" altLang="en-US" sz="2800" b="1" dirty="0">
                <a:latin typeface="Calibri" panose="020F0502020204030204" pitchFamily="2" charset="0"/>
              </a:rPr>
              <a:t>:_____________。</a:t>
            </a:r>
            <a:endParaRPr lang="zh-CN" altLang="en-US" sz="2800" b="1" dirty="0">
              <a:latin typeface="Calibri" panose="020F0502020204030204" pitchFamily="2" charset="0"/>
              <a:sym typeface="宋体" panose="02010600030101010101" pitchFamily="2" charset="-122"/>
            </a:endParaRPr>
          </a:p>
          <a:p>
            <a:pPr>
              <a:lnSpc>
                <a:spcPct val="125000"/>
              </a:lnSpc>
            </a:pPr>
            <a:r>
              <a:rPr lang="zh-CN" altLang="en-US" sz="2800" b="1" dirty="0">
                <a:latin typeface="Calibri" panose="020F0502020204030204" pitchFamily="2" charset="0"/>
                <a:sym typeface="宋体" panose="02010600030101010101" pitchFamily="2" charset="-122"/>
              </a:rPr>
              <a:t>e.g. 它和你有何关系？ </a:t>
            </a:r>
            <a:endParaRPr lang="zh-CN" altLang="en-US" sz="2800" b="1" dirty="0">
              <a:latin typeface="Calibri" panose="020F0502020204030204" pitchFamily="2" charset="0"/>
              <a:sym typeface="宋体" panose="02010600030101010101" pitchFamily="2" charset="-122"/>
            </a:endParaRPr>
          </a:p>
          <a:p>
            <a:pPr>
              <a:lnSpc>
                <a:spcPct val="125000"/>
              </a:lnSpc>
            </a:pPr>
            <a:r>
              <a:rPr lang="zh-CN" altLang="en-US" sz="2800" b="1" dirty="0">
                <a:latin typeface="Calibri" panose="020F0502020204030204" pitchFamily="2" charset="0"/>
                <a:sym typeface="宋体" panose="02010600030101010101" pitchFamily="2" charset="-122"/>
              </a:rPr>
              <a:t>    </a:t>
            </a:r>
            <a:r>
              <a:rPr lang="zh-CN" altLang="en-US" sz="2800" b="1" dirty="0">
                <a:latin typeface="Calibri" panose="020F0502020204030204" pitchFamily="2" charset="0"/>
              </a:rPr>
              <a:t>What ____ it ____ ___ ___ ____ you?</a:t>
            </a:r>
            <a:endParaRPr lang="zh-CN" altLang="en-US" sz="2800" dirty="0">
              <a:latin typeface="Calibri" panose="020F0502020204030204" pitchFamily="2" charset="0"/>
            </a:endParaRPr>
          </a:p>
        </p:txBody>
      </p:sp>
      <p:sp>
        <p:nvSpPr>
          <p:cNvPr id="32771" name="文本框 32770"/>
          <p:cNvSpPr txBox="1"/>
          <p:nvPr/>
        </p:nvSpPr>
        <p:spPr>
          <a:xfrm>
            <a:off x="1763713" y="2076450"/>
            <a:ext cx="1368425" cy="517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dirty="0">
                <a:solidFill>
                  <a:srgbClr val="FF3300"/>
                </a:solidFill>
                <a:latin typeface="Arial" panose="020B0604020202020204" pitchFamily="34" charset="0"/>
              </a:rPr>
              <a:t>  does</a:t>
            </a:r>
            <a:endParaRPr lang="zh-CN" altLang="en-US" sz="2800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32772" name="文本框 32771"/>
          <p:cNvSpPr txBox="1"/>
          <p:nvPr/>
        </p:nvSpPr>
        <p:spPr>
          <a:xfrm>
            <a:off x="3332163" y="2076450"/>
            <a:ext cx="3833812" cy="517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dirty="0">
                <a:solidFill>
                  <a:srgbClr val="FF33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have    to    do    with</a:t>
            </a:r>
            <a:endParaRPr lang="zh-CN" altLang="en-US" sz="2800" dirty="0">
              <a:solidFill>
                <a:srgbClr val="FF33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2773" name="文本框 32772"/>
          <p:cNvSpPr txBox="1"/>
          <p:nvPr/>
        </p:nvSpPr>
        <p:spPr>
          <a:xfrm>
            <a:off x="36513" y="2659063"/>
            <a:ext cx="9109075" cy="41862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zh-CN" altLang="en-US" sz="2800" b="1" dirty="0">
                <a:latin typeface="Calibri" panose="020F0502020204030204" pitchFamily="2" charset="0"/>
                <a:sym typeface="宋体" panose="02010600030101010101" pitchFamily="2" charset="-122"/>
              </a:rPr>
              <a:t>5. Some people might say they are going to </a:t>
            </a:r>
            <a:endParaRPr lang="zh-CN" altLang="en-US" sz="2800" b="1" dirty="0">
              <a:latin typeface="Calibri" panose="020F0502020204030204" pitchFamily="2" charset="0"/>
              <a:sym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b="1" dirty="0">
                <a:latin typeface="Calibri" panose="020F0502020204030204" pitchFamily="2" charset="0"/>
                <a:sym typeface="宋体" panose="02010600030101010101" pitchFamily="2" charset="-122"/>
              </a:rPr>
              <a:t>   </a:t>
            </a:r>
            <a:r>
              <a:rPr lang="zh-CN" altLang="en-US" sz="2800" b="1" u="sng" dirty="0">
                <a:solidFill>
                  <a:srgbClr val="FF3300"/>
                </a:solidFill>
                <a:latin typeface="Calibri" panose="020F0502020204030204" pitchFamily="2" charset="0"/>
                <a:sym typeface="宋体" panose="02010600030101010101" pitchFamily="2" charset="-122"/>
              </a:rPr>
              <a:t>take up </a:t>
            </a:r>
            <a:r>
              <a:rPr lang="zh-CN" altLang="en-US" sz="2800" b="1" dirty="0">
                <a:latin typeface="Calibri" panose="020F0502020204030204" pitchFamily="2" charset="0"/>
                <a:sym typeface="宋体" panose="02010600030101010101" pitchFamily="2" charset="-122"/>
              </a:rPr>
              <a:t>a hobby like painting or taking </a:t>
            </a:r>
            <a:endParaRPr lang="zh-CN" altLang="en-US" sz="2800" b="1" dirty="0">
              <a:latin typeface="Calibri" panose="020F0502020204030204" pitchFamily="2" charset="0"/>
              <a:sym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b="1" dirty="0">
                <a:latin typeface="Calibri" panose="020F0502020204030204" pitchFamily="2" charset="0"/>
                <a:sym typeface="宋体" panose="02010600030101010101" pitchFamily="2" charset="-122"/>
              </a:rPr>
              <a:t>   photos, or learn to play the guitar. 此句中</a:t>
            </a:r>
            <a:endParaRPr lang="zh-CN" altLang="en-US" sz="2800" b="1" dirty="0">
              <a:latin typeface="Calibri" panose="020F0502020204030204" pitchFamily="2" charset="0"/>
              <a:sym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b="1" dirty="0">
                <a:latin typeface="Calibri" panose="020F0502020204030204" pitchFamily="2" charset="0"/>
                <a:sym typeface="宋体" panose="02010600030101010101" pitchFamily="2" charset="-122"/>
              </a:rPr>
              <a:t>   </a:t>
            </a:r>
            <a:r>
              <a:rPr lang="zh-CN" altLang="en-US" sz="2800" b="1" dirty="0">
                <a:latin typeface="Calibri" panose="020F0502020204030204" pitchFamily="2" charset="0"/>
              </a:rPr>
              <a:t>take up</a:t>
            </a:r>
            <a:r>
              <a:rPr lang="zh-CN" altLang="en-US" sz="2800" b="1" dirty="0">
                <a:latin typeface="Calibri" panose="020F0502020204030204" pitchFamily="2" charset="0"/>
                <a:sym typeface="宋体" panose="02010600030101010101" pitchFamily="2" charset="-122"/>
              </a:rPr>
              <a:t>的意思是：</a:t>
            </a:r>
            <a:r>
              <a:rPr lang="zh-CN" altLang="en-US" sz="2800" b="1" dirty="0">
                <a:latin typeface="Calibri" panose="020F0502020204030204" pitchFamily="2" charset="0"/>
              </a:rPr>
              <a:t>________________。</a:t>
            </a:r>
            <a:endParaRPr lang="zh-CN" altLang="en-US" sz="2800" b="1" dirty="0">
              <a:latin typeface="Calibri" panose="020F0502020204030204" pitchFamily="2" charset="0"/>
              <a:sym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b="1" dirty="0">
                <a:latin typeface="Calibri" panose="020F0502020204030204" pitchFamily="2" charset="0"/>
                <a:sym typeface="宋体" panose="02010600030101010101" pitchFamily="2" charset="-122"/>
              </a:rPr>
              <a:t>e.g. Many retired people take up gardening as a </a:t>
            </a:r>
            <a:endParaRPr lang="zh-CN" altLang="en-US" sz="2800" b="1" dirty="0">
              <a:latin typeface="Calibri" panose="020F0502020204030204" pitchFamily="2" charset="0"/>
              <a:sym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b="1" dirty="0">
                <a:latin typeface="Calibri" panose="020F0502020204030204" pitchFamily="2" charset="0"/>
                <a:sym typeface="宋体" panose="02010600030101010101" pitchFamily="2" charset="-122"/>
              </a:rPr>
              <a:t>    hobby. __________________________________________</a:t>
            </a:r>
            <a:endParaRPr lang="zh-CN" altLang="en-US" sz="2800" b="1" dirty="0">
              <a:latin typeface="Calibri" panose="020F0502020204030204" pitchFamily="2" charset="0"/>
              <a:sym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endParaRPr lang="zh-CN" altLang="en-US" sz="2800" dirty="0">
              <a:latin typeface="Calibri" panose="020F0502020204030204" pitchFamily="2" charset="0"/>
            </a:endParaRPr>
          </a:p>
        </p:txBody>
      </p:sp>
      <p:sp>
        <p:nvSpPr>
          <p:cNvPr id="32774" name="文本框 32773"/>
          <p:cNvSpPr txBox="1"/>
          <p:nvPr/>
        </p:nvSpPr>
        <p:spPr>
          <a:xfrm>
            <a:off x="3852863" y="4149725"/>
            <a:ext cx="3698875" cy="517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dirty="0">
                <a:solidFill>
                  <a:srgbClr val="FF33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开始做，从事</a:t>
            </a:r>
            <a:r>
              <a:rPr lang="en-US" altLang="zh-CN" sz="2800" b="1" dirty="0">
                <a:solidFill>
                  <a:srgbClr val="FF3300"/>
                </a:solidFill>
                <a:latin typeface="宋体" panose="02010600030101010101" pitchFamily="2" charset="-122"/>
              </a:rPr>
              <a:t>……</a:t>
            </a:r>
            <a:endParaRPr lang="en-US" altLang="zh-CN" sz="2800" b="1" dirty="0">
              <a:solidFill>
                <a:srgbClr val="FF3300"/>
              </a:solidFill>
              <a:latin typeface="宋体" panose="02010600030101010101" pitchFamily="2" charset="-122"/>
            </a:endParaRPr>
          </a:p>
        </p:txBody>
      </p:sp>
      <p:sp>
        <p:nvSpPr>
          <p:cNvPr id="32775" name="文本框 32774"/>
          <p:cNvSpPr txBox="1"/>
          <p:nvPr/>
        </p:nvSpPr>
        <p:spPr>
          <a:xfrm>
            <a:off x="755650" y="5661025"/>
            <a:ext cx="772795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</a:rPr>
              <a:t>许多退休人员以学园艺为爱好。</a:t>
            </a:r>
            <a:endParaRPr lang="zh-CN" altLang="en-US" sz="2800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32776" name="文本框 32775"/>
          <p:cNvSpPr txBox="1"/>
          <p:nvPr/>
        </p:nvSpPr>
        <p:spPr>
          <a:xfrm>
            <a:off x="1763713" y="1039813"/>
            <a:ext cx="32734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3300"/>
                </a:solidFill>
                <a:latin typeface="Arial" panose="020B0604020202020204" pitchFamily="34" charset="0"/>
              </a:rPr>
              <a:t>与</a:t>
            </a:r>
            <a:r>
              <a:rPr lang="en-US" altLang="zh-CN" sz="2800" b="1" dirty="0">
                <a:solidFill>
                  <a:srgbClr val="FF3300"/>
                </a:solidFill>
                <a:latin typeface="宋体" panose="02010600030101010101" pitchFamily="2" charset="-122"/>
              </a:rPr>
              <a:t>……</a:t>
            </a:r>
            <a:r>
              <a:rPr lang="zh-CN" altLang="en-US" sz="2800" dirty="0">
                <a:solidFill>
                  <a:srgbClr val="FF3300"/>
                </a:solidFill>
                <a:latin typeface="Arial" panose="020B0604020202020204" pitchFamily="34" charset="0"/>
              </a:rPr>
              <a:t>有关</a:t>
            </a:r>
            <a:endParaRPr lang="zh-CN" altLang="en-US" sz="2800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ldLvl="0"/>
      <p:bldP spid="32772" grpId="0" bldLvl="0"/>
      <p:bldP spid="32774" grpId="0" bldLvl="0"/>
      <p:bldP spid="32775" grpId="0" bldLvl="0"/>
      <p:bldP spid="32776" grpId="0" bldLvl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文本框 6145"/>
          <p:cNvSpPr txBox="1"/>
          <p:nvPr/>
        </p:nvSpPr>
        <p:spPr>
          <a:xfrm>
            <a:off x="0" y="-71437"/>
            <a:ext cx="8839200" cy="52085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lnSpc>
                <a:spcPct val="150000"/>
              </a:lnSpc>
            </a:pP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宋体" panose="02010600030101010101" pitchFamily="2" charset="-122"/>
                <a:sym typeface="宋体" panose="02010600030101010101" pitchFamily="2" charset="-122"/>
              </a:rPr>
              <a:t>1a:</a:t>
            </a:r>
            <a:endParaRPr lang="zh-CN" altLang="en-US" sz="2800" b="1" dirty="0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宋体" panose="02010600030101010101" pitchFamily="2" charset="-122"/>
                <a:sym typeface="宋体" panose="02010600030101010101" pitchFamily="2" charset="-122"/>
              </a:rPr>
              <a:t>新年决心</a:t>
            </a:r>
            <a:r>
              <a:rPr lang="zh-CN" altLang="en-US" sz="2800" b="1" dirty="0">
                <a:latin typeface="Arial" panose="020B0604020202020204" pitchFamily="34" charset="0"/>
              </a:rPr>
              <a:t>_____________         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宋体" panose="02010600030101010101" pitchFamily="2" charset="-122"/>
                <a:sym typeface="宋体" panose="02010600030101010101" pitchFamily="2" charset="-122"/>
              </a:rPr>
              <a:t>学习弹钢琴</a:t>
            </a:r>
            <a:r>
              <a:rPr lang="zh-CN" altLang="en-US" sz="2800" b="1" dirty="0">
                <a:latin typeface="Arial" panose="020B0604020202020204" pitchFamily="34" charset="0"/>
              </a:rPr>
              <a:t>_____________           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宋体" panose="02010600030101010101" pitchFamily="2" charset="-122"/>
                <a:sym typeface="宋体" panose="02010600030101010101" pitchFamily="2" charset="-122"/>
              </a:rPr>
              <a:t>组建足球队</a:t>
            </a:r>
            <a:r>
              <a:rPr lang="zh-CN" altLang="en-US" sz="2800" b="1" dirty="0">
                <a:latin typeface="Arial" panose="020B0604020202020204" pitchFamily="34" charset="0"/>
              </a:rPr>
              <a:t>____________       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宋体" panose="02010600030101010101" pitchFamily="2" charset="-122"/>
                <a:sym typeface="宋体" panose="02010600030101010101" pitchFamily="2" charset="-122"/>
              </a:rPr>
              <a:t>获得好成绩</a:t>
            </a:r>
            <a:r>
              <a:rPr lang="zh-CN" altLang="en-US" sz="2800" b="1" dirty="0">
                <a:latin typeface="Arial" panose="020B0604020202020204" pitchFamily="34" charset="0"/>
              </a:rPr>
              <a:t>____________     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宋体" panose="02010600030101010101" pitchFamily="2" charset="-122"/>
                <a:sym typeface="宋体" panose="02010600030101010101" pitchFamily="2" charset="-122"/>
              </a:rPr>
              <a:t>吃更健康的食物</a:t>
            </a:r>
            <a:r>
              <a:rPr lang="zh-CN" altLang="en-US" sz="2800" b="1" dirty="0">
                <a:latin typeface="Arial" panose="020B0604020202020204" pitchFamily="34" charset="0"/>
              </a:rPr>
              <a:t>_____________      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宋体" panose="02010600030101010101" pitchFamily="2" charset="-122"/>
                <a:sym typeface="宋体" panose="02010600030101010101" pitchFamily="2" charset="-122"/>
              </a:rPr>
              <a:t>得到许多训练</a:t>
            </a:r>
            <a:r>
              <a:rPr lang="zh-CN" altLang="en-US" sz="2800" b="1" dirty="0">
                <a:latin typeface="Arial" panose="020B0604020202020204" pitchFamily="34" charset="0"/>
              </a:rPr>
              <a:t>_____________</a:t>
            </a:r>
            <a:endParaRPr lang="zh-CN" altLang="en-US" sz="2800" b="1" dirty="0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6147" name="文本框 6146"/>
          <p:cNvSpPr txBox="1"/>
          <p:nvPr/>
        </p:nvSpPr>
        <p:spPr>
          <a:xfrm>
            <a:off x="1371600" y="1295400"/>
            <a:ext cx="457200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New Year's Resolution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2" charset="0"/>
            </a:endParaRPr>
          </a:p>
        </p:txBody>
      </p:sp>
      <p:sp>
        <p:nvSpPr>
          <p:cNvPr id="6148" name="文本框 6147"/>
          <p:cNvSpPr txBox="1"/>
          <p:nvPr/>
        </p:nvSpPr>
        <p:spPr>
          <a:xfrm>
            <a:off x="1905000" y="1981200"/>
            <a:ext cx="4572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learn to play the piano 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2" charset="0"/>
            </a:endParaRPr>
          </a:p>
        </p:txBody>
      </p:sp>
      <p:sp>
        <p:nvSpPr>
          <p:cNvPr id="6149" name="文本框 6148"/>
          <p:cNvSpPr txBox="1"/>
          <p:nvPr/>
        </p:nvSpPr>
        <p:spPr>
          <a:xfrm>
            <a:off x="1828800" y="2667000"/>
            <a:ext cx="4572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make the soccer team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150" name="文本框 6149"/>
          <p:cNvSpPr txBox="1"/>
          <p:nvPr/>
        </p:nvSpPr>
        <p:spPr>
          <a:xfrm>
            <a:off x="1976438" y="3255963"/>
            <a:ext cx="45720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get good grades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151" name="文本框 6150"/>
          <p:cNvSpPr txBox="1"/>
          <p:nvPr/>
        </p:nvSpPr>
        <p:spPr>
          <a:xfrm>
            <a:off x="2700338" y="3857625"/>
            <a:ext cx="457200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eat healthier food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152" name="文本框 6151"/>
          <p:cNvSpPr txBox="1"/>
          <p:nvPr/>
        </p:nvSpPr>
        <p:spPr>
          <a:xfrm>
            <a:off x="2259013" y="4545013"/>
            <a:ext cx="457200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get lots of exercise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ldLvl="0"/>
      <p:bldP spid="6148" grpId="0" bldLvl="0"/>
      <p:bldP spid="6149" grpId="0" bldLvl="0"/>
      <p:bldP spid="6150" grpId="0" bldLvl="0"/>
      <p:bldP spid="6151" grpId="0" bldLvl="0"/>
      <p:bldP spid="6152" grpId="0" bldLvl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4" name="文本框 33793"/>
          <p:cNvSpPr txBox="1"/>
          <p:nvPr/>
        </p:nvSpPr>
        <p:spPr>
          <a:xfrm>
            <a:off x="36513" y="117475"/>
            <a:ext cx="9072562" cy="26511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</a:pPr>
            <a:r>
              <a:rPr lang="zh-CN" altLang="en-US" sz="2800" b="1" dirty="0">
                <a:latin typeface="Calibri" panose="020F0502020204030204" pitchFamily="2" charset="0"/>
                <a:sym typeface="宋体" panose="02010600030101010101" pitchFamily="2" charset="-122"/>
              </a:rPr>
              <a:t>6. ...make a weekly plan for schoolwork 此句中的</a:t>
            </a:r>
            <a:r>
              <a:rPr lang="zh-CN" altLang="en-US" sz="2800" b="1" dirty="0">
                <a:latin typeface="Calibri" panose="020F0502020204030204" pitchFamily="2" charset="0"/>
              </a:rPr>
              <a:t>weekly</a:t>
            </a:r>
            <a:r>
              <a:rPr lang="zh-CN" altLang="en-US" sz="2800" b="1" dirty="0">
                <a:latin typeface="Calibri" panose="020F0502020204030204" pitchFamily="2" charset="0"/>
                <a:sym typeface="宋体" panose="02010600030101010101" pitchFamily="2" charset="-122"/>
              </a:rPr>
              <a:t>的词性是</a:t>
            </a:r>
            <a:r>
              <a:rPr lang="zh-CN" altLang="en-US" sz="2800" b="1" dirty="0">
                <a:latin typeface="Calibri" panose="020F0502020204030204" pitchFamily="2" charset="0"/>
              </a:rPr>
              <a:t>___________, </a:t>
            </a:r>
            <a:r>
              <a:rPr lang="zh-CN" altLang="en-US" sz="2800" b="1" dirty="0">
                <a:latin typeface="Calibri" panose="020F0502020204030204" pitchFamily="2" charset="0"/>
                <a:sym typeface="宋体" panose="02010600030101010101" pitchFamily="2" charset="-122"/>
              </a:rPr>
              <a:t>意思是</a:t>
            </a:r>
            <a:r>
              <a:rPr lang="zh-CN" altLang="en-US" sz="2800" b="1" dirty="0">
                <a:latin typeface="Calibri" panose="020F0502020204030204" pitchFamily="2" charset="0"/>
              </a:rPr>
              <a:t>________。</a:t>
            </a:r>
            <a:endParaRPr lang="zh-CN" altLang="en-US" sz="2800" b="1" dirty="0">
              <a:latin typeface="Calibri" panose="020F0502020204030204" pitchFamily="2" charset="0"/>
              <a:sym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FF3300"/>
                </a:solidFill>
                <a:latin typeface="Calibri" panose="020F0502020204030204" pitchFamily="2" charset="0"/>
                <a:sym typeface="宋体" panose="02010600030101010101" pitchFamily="2" charset="-122"/>
              </a:rPr>
              <a:t>【拓展】</a:t>
            </a:r>
            <a:r>
              <a:rPr lang="zh-CN" altLang="en-US" sz="2800" b="1" dirty="0">
                <a:latin typeface="Calibri" panose="020F0502020204030204" pitchFamily="2" charset="0"/>
                <a:sym typeface="宋体" panose="02010600030101010101" pitchFamily="2" charset="-122"/>
              </a:rPr>
              <a:t>观察此句：I go to KFC weekly. 此句中的weekly 的词性是___________,意思是___________。</a:t>
            </a:r>
            <a:endParaRPr lang="zh-CN" altLang="en-US" sz="2800" dirty="0">
              <a:latin typeface="Calibri" panose="020F0502020204030204" pitchFamily="2" charset="0"/>
            </a:endParaRPr>
          </a:p>
        </p:txBody>
      </p:sp>
      <p:sp>
        <p:nvSpPr>
          <p:cNvPr id="33795" name="文本框 33794"/>
          <p:cNvSpPr txBox="1"/>
          <p:nvPr/>
        </p:nvSpPr>
        <p:spPr>
          <a:xfrm>
            <a:off x="323850" y="3149600"/>
            <a:ext cx="8066088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dirty="0">
                <a:latin typeface="Arial" panose="020B0604020202020204" pitchFamily="34" charset="0"/>
              </a:rPr>
              <a:t>类似的词还有：monthly, yearly,daily。</a:t>
            </a:r>
            <a:endParaRPr lang="zh-CN" altLang="en-US" sz="3200" dirty="0">
              <a:latin typeface="Arial" panose="020B0604020202020204" pitchFamily="34" charset="0"/>
            </a:endParaRPr>
          </a:p>
        </p:txBody>
      </p:sp>
      <p:sp>
        <p:nvSpPr>
          <p:cNvPr id="33796" name="文本框 33795"/>
          <p:cNvSpPr txBox="1"/>
          <p:nvPr/>
        </p:nvSpPr>
        <p:spPr>
          <a:xfrm>
            <a:off x="2903538" y="850900"/>
            <a:ext cx="258445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3300"/>
                </a:solidFill>
                <a:latin typeface="Arial" panose="020B0604020202020204" pitchFamily="34" charset="0"/>
              </a:rPr>
              <a:t>      形容词</a:t>
            </a:r>
            <a:endParaRPr lang="zh-CN" altLang="en-US" sz="2800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33797" name="文本框 33796"/>
          <p:cNvSpPr txBox="1"/>
          <p:nvPr/>
        </p:nvSpPr>
        <p:spPr>
          <a:xfrm>
            <a:off x="6524625" y="850900"/>
            <a:ext cx="258445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3300"/>
                </a:solidFill>
                <a:latin typeface="Arial" panose="020B0604020202020204" pitchFamily="34" charset="0"/>
              </a:rPr>
              <a:t> 每周的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3798" name="文本框 33797"/>
          <p:cNvSpPr txBox="1"/>
          <p:nvPr/>
        </p:nvSpPr>
        <p:spPr>
          <a:xfrm>
            <a:off x="2400300" y="2139950"/>
            <a:ext cx="258445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3300"/>
                </a:solidFill>
                <a:latin typeface="Arial" panose="020B0604020202020204" pitchFamily="34" charset="0"/>
              </a:rPr>
              <a:t>            副词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3799" name="文本框 33798"/>
          <p:cNvSpPr txBox="1"/>
          <p:nvPr/>
        </p:nvSpPr>
        <p:spPr>
          <a:xfrm>
            <a:off x="6372225" y="2138363"/>
            <a:ext cx="258445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3300"/>
                </a:solidFill>
                <a:latin typeface="Arial" panose="020B0604020202020204" pitchFamily="34" charset="0"/>
              </a:rPr>
              <a:t> 每周地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charRg st="80" end="1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794">
                                            <p:txEl>
                                              <p:charRg st="80" end="1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ldLvl="0"/>
      <p:bldP spid="33796" grpId="0" bldLvl="0"/>
      <p:bldP spid="33797" grpId="0" bldLvl="0"/>
      <p:bldP spid="33798" grpId="0" bldLvl="0"/>
      <p:bldP spid="33799" grpId="0" bldLvl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文本框 34817"/>
          <p:cNvSpPr txBox="1"/>
          <p:nvPr/>
        </p:nvSpPr>
        <p:spPr>
          <a:xfrm>
            <a:off x="-23812" y="117475"/>
            <a:ext cx="9131300" cy="6107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zh-CN" altLang="en-US" sz="2800" b="1" dirty="0">
                <a:latin typeface="Calibri" panose="020F0502020204030204" pitchFamily="2" charset="0"/>
                <a:sym typeface="宋体" panose="02010600030101010101" pitchFamily="2" charset="-122"/>
              </a:rPr>
              <a:t>7. Sometimes the resolutions may be </a:t>
            </a:r>
            <a:r>
              <a:rPr lang="zh-CN" altLang="en-US" sz="2800" b="1" u="sng" dirty="0">
                <a:latin typeface="Calibri" panose="020F0502020204030204" pitchFamily="2" charset="0"/>
                <a:sym typeface="宋体" panose="02010600030101010101" pitchFamily="2" charset="-122"/>
              </a:rPr>
              <a:t>too </a:t>
            </a:r>
            <a:r>
              <a:rPr lang="zh-CN" altLang="en-US" sz="2800" b="1" dirty="0">
                <a:latin typeface="Calibri" panose="020F0502020204030204" pitchFamily="2" charset="0"/>
                <a:sym typeface="宋体" panose="02010600030101010101" pitchFamily="2" charset="-122"/>
              </a:rPr>
              <a:t>difficult </a:t>
            </a:r>
            <a:r>
              <a:rPr lang="zh-CN" altLang="en-US" sz="2800" b="1" u="sng" dirty="0">
                <a:latin typeface="Calibri" panose="020F0502020204030204" pitchFamily="2" charset="0"/>
                <a:sym typeface="宋体" panose="02010600030101010101" pitchFamily="2" charset="-122"/>
              </a:rPr>
              <a:t>to </a:t>
            </a:r>
            <a:r>
              <a:rPr lang="zh-CN" altLang="en-US" sz="2800" b="1" dirty="0">
                <a:latin typeface="Calibri" panose="020F0502020204030204" pitchFamily="2" charset="0"/>
                <a:sym typeface="宋体" panose="02010600030101010101" pitchFamily="2" charset="-122"/>
              </a:rPr>
              <a:t>keep. 此句中</a:t>
            </a:r>
            <a:r>
              <a:rPr lang="zh-CN" altLang="en-US" sz="2800" b="1" dirty="0">
                <a:latin typeface="Calibri" panose="020F0502020204030204" pitchFamily="2" charset="0"/>
              </a:rPr>
              <a:t>too...to...</a:t>
            </a:r>
            <a:r>
              <a:rPr lang="zh-CN" altLang="en-US" sz="2800" b="1" dirty="0">
                <a:latin typeface="Calibri" panose="020F0502020204030204" pitchFamily="2" charset="0"/>
                <a:sym typeface="宋体" panose="02010600030101010101" pitchFamily="2" charset="-122"/>
              </a:rPr>
              <a:t>的意思是</a:t>
            </a:r>
            <a:r>
              <a:rPr lang="zh-CN" altLang="en-US" sz="2800" b="1" dirty="0">
                <a:latin typeface="Calibri" panose="020F0502020204030204" pitchFamily="2" charset="0"/>
              </a:rPr>
              <a:t>_____________________。</a:t>
            </a:r>
            <a:endParaRPr lang="zh-CN" altLang="en-US" sz="2800" b="1" dirty="0">
              <a:latin typeface="Calibri" panose="020F0502020204030204" pitchFamily="2" charset="0"/>
              <a:sym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800" b="1" dirty="0">
                <a:solidFill>
                  <a:srgbClr val="FF3300"/>
                </a:solidFill>
                <a:latin typeface="Calibri" panose="020F0502020204030204" pitchFamily="2" charset="0"/>
                <a:sym typeface="宋体" panose="02010600030101010101" pitchFamily="2" charset="-122"/>
              </a:rPr>
              <a:t>【拓展】</a:t>
            </a:r>
            <a:endParaRPr lang="zh-CN" altLang="en-US" sz="2800" b="1" dirty="0">
              <a:solidFill>
                <a:srgbClr val="FF3300"/>
              </a:solidFill>
              <a:latin typeface="Calibri" panose="020F0502020204030204" pitchFamily="2" charset="0"/>
              <a:sym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800" dirty="0">
                <a:solidFill>
                  <a:srgbClr val="FF3300"/>
                </a:solidFill>
                <a:latin typeface="Calibri" panose="020F0502020204030204" pitchFamily="2" charset="0"/>
              </a:rPr>
              <a:t> too + </a:t>
            </a:r>
            <a:r>
              <a:rPr lang="zh-CN" altLang="en-US" sz="2800" i="1" dirty="0">
                <a:solidFill>
                  <a:srgbClr val="FF3300"/>
                </a:solidFill>
                <a:latin typeface="Calibri" panose="020F0502020204030204" pitchFamily="2" charset="0"/>
              </a:rPr>
              <a:t>adj.</a:t>
            </a:r>
            <a:r>
              <a:rPr lang="zh-CN" altLang="en-US" sz="2800" dirty="0">
                <a:solidFill>
                  <a:srgbClr val="FF3300"/>
                </a:solidFill>
                <a:latin typeface="Calibri" panose="020F0502020204030204" pitchFamily="2" charset="0"/>
              </a:rPr>
              <a:t>/</a:t>
            </a:r>
            <a:r>
              <a:rPr lang="zh-CN" altLang="en-US" sz="2800" i="1" dirty="0">
                <a:solidFill>
                  <a:srgbClr val="FF3300"/>
                </a:solidFill>
                <a:latin typeface="Calibri" panose="020F0502020204030204" pitchFamily="2" charset="0"/>
              </a:rPr>
              <a:t>adv.</a:t>
            </a:r>
            <a:r>
              <a:rPr lang="zh-CN" altLang="en-US" sz="2800" dirty="0">
                <a:solidFill>
                  <a:srgbClr val="FF3300"/>
                </a:solidFill>
                <a:latin typeface="Calibri" panose="020F0502020204030204" pitchFamily="2" charset="0"/>
              </a:rPr>
              <a:t> + to do sth. </a:t>
            </a:r>
            <a:r>
              <a:rPr lang="zh-CN" altLang="en-US" sz="2800" dirty="0">
                <a:solidFill>
                  <a:schemeClr val="hlink"/>
                </a:solidFill>
                <a:latin typeface="Calibri" panose="020F0502020204030204" pitchFamily="2" charset="0"/>
              </a:rPr>
              <a:t>太</a:t>
            </a:r>
            <a:r>
              <a:rPr lang="en-US" altLang="zh-CN" sz="2800" b="1" dirty="0">
                <a:solidFill>
                  <a:schemeClr val="hlink"/>
                </a:solidFill>
                <a:latin typeface="宋体" panose="02010600030101010101" pitchFamily="2" charset="-122"/>
              </a:rPr>
              <a:t>……</a:t>
            </a:r>
            <a:r>
              <a:rPr lang="zh-CN" altLang="en-US" sz="2800" dirty="0">
                <a:solidFill>
                  <a:schemeClr val="hlink"/>
                </a:solidFill>
                <a:latin typeface="Calibri" panose="020F0502020204030204" pitchFamily="2" charset="0"/>
              </a:rPr>
              <a:t>以至于不能</a:t>
            </a:r>
            <a:r>
              <a:rPr lang="en-US" altLang="zh-CN" sz="2800" b="1" dirty="0">
                <a:solidFill>
                  <a:schemeClr val="hlink"/>
                </a:solidFill>
                <a:latin typeface="宋体" panose="02010600030101010101" pitchFamily="2" charset="-122"/>
              </a:rPr>
              <a:t>……</a:t>
            </a:r>
            <a:endParaRPr lang="en-US" altLang="zh-CN" sz="2800" b="1" dirty="0">
              <a:solidFill>
                <a:schemeClr val="hlink"/>
              </a:solidFill>
              <a:latin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800" dirty="0">
                <a:solidFill>
                  <a:srgbClr val="FF3300"/>
                </a:solidFill>
                <a:latin typeface="Calibri" panose="020F0502020204030204" pitchFamily="2" charset="0"/>
              </a:rPr>
              <a:t> not </a:t>
            </a:r>
            <a:r>
              <a:rPr lang="zh-CN" altLang="en-US" sz="2800" i="1" dirty="0">
                <a:solidFill>
                  <a:srgbClr val="FF3300"/>
                </a:solidFill>
                <a:latin typeface="Calibri" panose="020F0502020204030204" pitchFamily="2" charset="0"/>
              </a:rPr>
              <a:t>adj.</a:t>
            </a:r>
            <a:r>
              <a:rPr lang="zh-CN" altLang="en-US" sz="2800" dirty="0">
                <a:solidFill>
                  <a:srgbClr val="FF3300"/>
                </a:solidFill>
                <a:latin typeface="Calibri" panose="020F0502020204030204" pitchFamily="2" charset="0"/>
              </a:rPr>
              <a:t>/</a:t>
            </a:r>
            <a:r>
              <a:rPr lang="zh-CN" altLang="en-US" sz="2800" i="1" dirty="0">
                <a:solidFill>
                  <a:srgbClr val="FF3300"/>
                </a:solidFill>
                <a:latin typeface="Calibri" panose="020F0502020204030204" pitchFamily="2" charset="0"/>
              </a:rPr>
              <a:t>adv.</a:t>
            </a:r>
            <a:r>
              <a:rPr lang="zh-CN" altLang="en-US" sz="2800" dirty="0">
                <a:solidFill>
                  <a:srgbClr val="FF3300"/>
                </a:solidFill>
                <a:latin typeface="Calibri" panose="020F0502020204030204" pitchFamily="2" charset="0"/>
              </a:rPr>
              <a:t> enough to do sth. </a:t>
            </a:r>
            <a:r>
              <a:rPr lang="zh-CN" altLang="en-US" sz="2800" dirty="0">
                <a:solidFill>
                  <a:schemeClr val="hlink"/>
                </a:solidFill>
                <a:latin typeface="Calibri" panose="020F0502020204030204" pitchFamily="2" charset="0"/>
              </a:rPr>
              <a:t>去做</a:t>
            </a:r>
            <a:r>
              <a:rPr lang="en-US" altLang="zh-CN" sz="2800" b="1" dirty="0">
                <a:solidFill>
                  <a:schemeClr val="hlink"/>
                </a:solidFill>
                <a:latin typeface="宋体" panose="02010600030101010101" pitchFamily="2" charset="-122"/>
              </a:rPr>
              <a:t>……</a:t>
            </a:r>
            <a:r>
              <a:rPr lang="zh-CN" altLang="en-US" sz="2800" dirty="0">
                <a:solidFill>
                  <a:schemeClr val="hlink"/>
                </a:solidFill>
                <a:latin typeface="Calibri" panose="020F0502020204030204" pitchFamily="2" charset="0"/>
              </a:rPr>
              <a:t>不够</a:t>
            </a:r>
            <a:r>
              <a:rPr lang="en-US" altLang="zh-CN" sz="2800" b="1" dirty="0">
                <a:solidFill>
                  <a:schemeClr val="hlink"/>
                </a:solidFill>
                <a:latin typeface="宋体" panose="02010600030101010101" pitchFamily="2" charset="-122"/>
              </a:rPr>
              <a:t>……</a:t>
            </a:r>
            <a:endParaRPr lang="en-US" altLang="zh-CN" sz="2800" b="1" dirty="0">
              <a:solidFill>
                <a:schemeClr val="hlink"/>
              </a:solidFill>
              <a:latin typeface="宋体" panose="02010600030101010101" pitchFamily="2" charset="-122"/>
            </a:endParaRPr>
          </a:p>
          <a:p>
            <a:r>
              <a:rPr lang="zh-CN" altLang="en-US" sz="2800" dirty="0">
                <a:solidFill>
                  <a:srgbClr val="FF3300"/>
                </a:solidFill>
                <a:latin typeface="Calibri" panose="020F0502020204030204" pitchFamily="2" charset="0"/>
              </a:rPr>
              <a:t> so + </a:t>
            </a:r>
            <a:r>
              <a:rPr lang="zh-CN" altLang="en-US" sz="2800" i="1" dirty="0">
                <a:solidFill>
                  <a:srgbClr val="FF3300"/>
                </a:solidFill>
                <a:latin typeface="Calibri" panose="020F0502020204030204" pitchFamily="2" charset="0"/>
              </a:rPr>
              <a:t>adj.</a:t>
            </a:r>
            <a:r>
              <a:rPr lang="zh-CN" altLang="en-US" sz="2800" dirty="0">
                <a:solidFill>
                  <a:srgbClr val="FF3300"/>
                </a:solidFill>
                <a:latin typeface="Calibri" panose="020F0502020204030204" pitchFamily="2" charset="0"/>
              </a:rPr>
              <a:t>/</a:t>
            </a:r>
            <a:r>
              <a:rPr lang="zh-CN" altLang="en-US" sz="2800" i="1" dirty="0">
                <a:solidFill>
                  <a:srgbClr val="FF3300"/>
                </a:solidFill>
                <a:latin typeface="Calibri" panose="020F0502020204030204" pitchFamily="2" charset="0"/>
              </a:rPr>
              <a:t>adv</a:t>
            </a:r>
            <a:r>
              <a:rPr lang="zh-CN" altLang="en-US" sz="2800" dirty="0">
                <a:solidFill>
                  <a:srgbClr val="FF3300"/>
                </a:solidFill>
                <a:latin typeface="Calibri" panose="020F0502020204030204" pitchFamily="2" charset="0"/>
              </a:rPr>
              <a:t>.+ that + 句子  </a:t>
            </a:r>
            <a:r>
              <a:rPr lang="zh-CN" altLang="en-US" sz="2800" dirty="0">
                <a:solidFill>
                  <a:schemeClr val="hlink"/>
                </a:solidFill>
                <a:latin typeface="Calibri" panose="020F0502020204030204" pitchFamily="2" charset="0"/>
              </a:rPr>
              <a:t>如此</a:t>
            </a:r>
            <a:r>
              <a:rPr lang="en-US" altLang="zh-CN" sz="2800" b="1" dirty="0">
                <a:solidFill>
                  <a:schemeClr val="hlink"/>
                </a:solidFill>
                <a:latin typeface="宋体" panose="02010600030101010101" pitchFamily="2" charset="-122"/>
              </a:rPr>
              <a:t>……</a:t>
            </a:r>
            <a:r>
              <a:rPr lang="zh-CN" altLang="en-US" sz="2800" dirty="0">
                <a:solidFill>
                  <a:schemeClr val="hlink"/>
                </a:solidFill>
                <a:latin typeface="Calibri" panose="020F0502020204030204" pitchFamily="2" charset="0"/>
              </a:rPr>
              <a:t>以至于</a:t>
            </a:r>
            <a:r>
              <a:rPr lang="en-US" altLang="zh-CN" sz="2800" b="1" dirty="0">
                <a:solidFill>
                  <a:schemeClr val="hlink"/>
                </a:solidFill>
                <a:latin typeface="宋体" panose="02010600030101010101" pitchFamily="2" charset="-122"/>
              </a:rPr>
              <a:t>……</a:t>
            </a:r>
            <a:endParaRPr lang="en-US" altLang="zh-CN" sz="2800" b="1" dirty="0">
              <a:solidFill>
                <a:schemeClr val="hlink"/>
              </a:solidFill>
              <a:latin typeface="宋体" panose="02010600030101010101" pitchFamily="2" charset="-122"/>
            </a:endParaRPr>
          </a:p>
          <a:p>
            <a:r>
              <a:rPr lang="zh-CN" altLang="en-US" sz="2800" dirty="0">
                <a:latin typeface="Calibri" panose="020F0502020204030204" pitchFamily="2" charset="0"/>
              </a:rPr>
              <a:t>e.g. 玛丽太粗心了，以至于解不出这道题。</a:t>
            </a:r>
            <a:r>
              <a:rPr lang="zh-CN" altLang="en-US" sz="2400" dirty="0">
                <a:latin typeface="Calibri" panose="020F0502020204030204" pitchFamily="2" charset="0"/>
              </a:rPr>
              <a:t>        </a:t>
            </a:r>
            <a:r>
              <a:rPr lang="zh-CN" altLang="en-US" sz="2800" dirty="0">
                <a:solidFill>
                  <a:srgbClr val="FF3300"/>
                </a:solidFill>
                <a:latin typeface="Calibri" panose="020F0502020204030204" pitchFamily="2" charset="0"/>
                <a:sym typeface="Arial" panose="020B0604020202020204" pitchFamily="34" charset="0"/>
              </a:rPr>
              <a:t>   </a:t>
            </a:r>
            <a:endParaRPr lang="zh-CN" altLang="en-US" sz="2800" dirty="0">
              <a:solidFill>
                <a:srgbClr val="FF3300"/>
              </a:solidFill>
              <a:latin typeface="Calibri" panose="020F0502020204030204" pitchFamily="2" charset="0"/>
              <a:sym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zh-CN" altLang="en-US" sz="2800" dirty="0">
                <a:solidFill>
                  <a:srgbClr val="FF3300"/>
                </a:solidFill>
                <a:latin typeface="Calibri" panose="020F0502020204030204" pitchFamily="2" charset="0"/>
                <a:sym typeface="Arial" panose="020B0604020202020204" pitchFamily="34" charset="0"/>
              </a:rPr>
              <a:t>    Marry is too careless to work out this problem.</a:t>
            </a:r>
            <a:endParaRPr lang="zh-CN" altLang="en-US" sz="2800" dirty="0">
              <a:solidFill>
                <a:srgbClr val="FF3300"/>
              </a:solidFill>
              <a:latin typeface="Calibri" panose="020F0502020204030204" pitchFamily="2" charset="0"/>
              <a:sym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zh-CN" altLang="en-US" sz="2800" dirty="0">
                <a:solidFill>
                  <a:srgbClr val="FF3300"/>
                </a:solidFill>
                <a:latin typeface="Calibri" panose="020F0502020204030204" pitchFamily="2" charset="0"/>
                <a:sym typeface="Arial" panose="020B0604020202020204" pitchFamily="34" charset="0"/>
              </a:rPr>
              <a:t>    Marry is not careful enough to work out this </a:t>
            </a:r>
            <a:endParaRPr lang="zh-CN" altLang="en-US" sz="2800" dirty="0">
              <a:solidFill>
                <a:srgbClr val="FF3300"/>
              </a:solidFill>
              <a:latin typeface="Calibri" panose="020F0502020204030204" pitchFamily="2" charset="0"/>
              <a:sym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zh-CN" altLang="en-US" sz="2800" dirty="0">
                <a:solidFill>
                  <a:srgbClr val="FF3300"/>
                </a:solidFill>
                <a:latin typeface="Calibri" panose="020F0502020204030204" pitchFamily="2" charset="0"/>
                <a:sym typeface="Arial" panose="020B0604020202020204" pitchFamily="34" charset="0"/>
              </a:rPr>
              <a:t>    problem.</a:t>
            </a:r>
            <a:endParaRPr lang="zh-CN" altLang="en-US" sz="2800" dirty="0">
              <a:solidFill>
                <a:srgbClr val="FF3300"/>
              </a:solidFill>
              <a:latin typeface="Calibri" panose="020F0502020204030204" pitchFamily="2" charset="0"/>
              <a:sym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zh-CN" altLang="en-US" sz="2800" dirty="0">
                <a:solidFill>
                  <a:srgbClr val="FF3300"/>
                </a:solidFill>
                <a:latin typeface="Calibri" panose="020F0502020204030204" pitchFamily="2" charset="0"/>
                <a:sym typeface="Arial" panose="020B0604020202020204" pitchFamily="34" charset="0"/>
              </a:rPr>
              <a:t>    Marry is so careless that she can't work out </a:t>
            </a:r>
            <a:endParaRPr lang="zh-CN" altLang="en-US" sz="2800" dirty="0">
              <a:solidFill>
                <a:srgbClr val="FF3300"/>
              </a:solidFill>
              <a:latin typeface="Calibri" panose="020F0502020204030204" pitchFamily="2" charset="0"/>
              <a:sym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zh-CN" altLang="en-US" sz="2800" dirty="0">
                <a:solidFill>
                  <a:srgbClr val="FF3300"/>
                </a:solidFill>
                <a:latin typeface="Calibri" panose="020F0502020204030204" pitchFamily="2" charset="0"/>
                <a:sym typeface="Arial" panose="020B0604020202020204" pitchFamily="34" charset="0"/>
              </a:rPr>
              <a:t>    this problem.</a:t>
            </a:r>
            <a:endParaRPr lang="zh-CN" altLang="en-US" sz="2800" dirty="0">
              <a:solidFill>
                <a:srgbClr val="FF3300"/>
              </a:solidFill>
              <a:latin typeface="Calibri" panose="020F0502020204030204" pitchFamily="2" charset="0"/>
              <a:sym typeface="Arial" panose="020B0604020202020204" pitchFamily="34" charset="0"/>
            </a:endParaRPr>
          </a:p>
        </p:txBody>
      </p:sp>
      <p:sp>
        <p:nvSpPr>
          <p:cNvPr id="34819" name="文本框 34818"/>
          <p:cNvSpPr txBox="1"/>
          <p:nvPr/>
        </p:nvSpPr>
        <p:spPr>
          <a:xfrm>
            <a:off x="323850" y="981075"/>
            <a:ext cx="4319588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3300"/>
                </a:solidFill>
                <a:latin typeface="Arial" panose="020B0604020202020204" pitchFamily="34" charset="0"/>
              </a:rPr>
              <a:t> 太</a:t>
            </a:r>
            <a:r>
              <a:rPr lang="en-US" altLang="zh-CN" sz="2800" b="1" dirty="0">
                <a:solidFill>
                  <a:srgbClr val="FF3300"/>
                </a:solidFill>
                <a:latin typeface="宋体" panose="02010600030101010101" pitchFamily="2" charset="-122"/>
              </a:rPr>
              <a:t>……</a:t>
            </a:r>
            <a:r>
              <a:rPr lang="zh-CN" altLang="en-US" sz="2800" dirty="0">
                <a:solidFill>
                  <a:srgbClr val="FF3300"/>
                </a:solidFill>
                <a:latin typeface="Arial" panose="020B0604020202020204" pitchFamily="34" charset="0"/>
              </a:rPr>
              <a:t>以至于不能</a:t>
            </a:r>
            <a:r>
              <a:rPr lang="en-US" altLang="zh-CN" sz="2800" b="1" dirty="0">
                <a:solidFill>
                  <a:srgbClr val="FF3300"/>
                </a:solidFill>
                <a:latin typeface="宋体" panose="02010600030101010101" pitchFamily="2" charset="-122"/>
              </a:rPr>
              <a:t>……</a:t>
            </a:r>
            <a:endParaRPr lang="en-US" altLang="zh-CN" sz="2800" b="1" dirty="0">
              <a:solidFill>
                <a:srgbClr val="FF3300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charRg st="100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818">
                                            <p:txEl>
                                              <p:charRg st="100" end="10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charRg st="105" end="1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818">
                                            <p:txEl>
                                              <p:charRg st="105" end="1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charRg st="146" end="1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818">
                                            <p:txEl>
                                              <p:charRg st="146" end="18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charRg st="188" end="2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818">
                                            <p:txEl>
                                              <p:charRg st="188" end="2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charRg st="226" end="2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818">
                                            <p:txEl>
                                              <p:charRg st="226" end="26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charRg st="260" end="3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818">
                                            <p:txEl>
                                              <p:charRg st="260" end="3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charRg st="312" end="3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818">
                                            <p:txEl>
                                              <p:charRg st="312" end="36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charRg st="362" end="3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818">
                                            <p:txEl>
                                              <p:charRg st="362" end="37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charRg st="375" end="4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818">
                                            <p:txEl>
                                              <p:charRg st="375" end="4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charRg st="425" end="4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818">
                                            <p:txEl>
                                              <p:charRg st="425" end="4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ldLvl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2" name="TextBox 4"/>
          <p:cNvSpPr txBox="1"/>
          <p:nvPr/>
        </p:nvSpPr>
        <p:spPr>
          <a:xfrm>
            <a:off x="252413" y="1225550"/>
            <a:ext cx="8856662" cy="2041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789305" indent="-789305" defTabSz="1184275">
              <a:lnSpc>
                <a:spcPts val="3840"/>
              </a:lnSpc>
            </a:pPr>
            <a:r>
              <a:rPr lang="zh-CN" altLang="en-US" sz="3200" b="1" dirty="0">
                <a:latin typeface="Arial" panose="020B0604020202020204" pitchFamily="34" charset="0"/>
              </a:rPr>
              <a:t>8</a:t>
            </a:r>
            <a:r>
              <a:rPr lang="en-US" altLang="zh-CN" sz="3200" b="1" dirty="0">
                <a:latin typeface="Arial" panose="020B0604020202020204" pitchFamily="34" charset="0"/>
              </a:rPr>
              <a:t>. Some resolutions have to do with better </a:t>
            </a:r>
            <a:endParaRPr lang="en-US" altLang="zh-CN" sz="3200" b="1" dirty="0">
              <a:latin typeface="Arial" panose="020B0604020202020204" pitchFamily="34" charset="0"/>
            </a:endParaRPr>
          </a:p>
          <a:p>
            <a:pPr marL="789305" indent="-789305" defTabSz="1184275">
              <a:lnSpc>
                <a:spcPts val="3840"/>
              </a:lnSpc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</a:rPr>
              <a:t>p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l</a:t>
            </a: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</a:rPr>
              <a:t>anning…</a:t>
            </a:r>
            <a:endParaRPr lang="en-US" altLang="zh-CN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789305" indent="-789305" defTabSz="1184275">
              <a:lnSpc>
                <a:spcPts val="3840"/>
              </a:lnSpc>
            </a:pPr>
            <a:r>
              <a:rPr lang="zh-CN" altLang="en-US" sz="3200" b="1" dirty="0">
                <a:latin typeface="Arial" panose="020B0604020202020204" pitchFamily="34" charset="0"/>
              </a:rPr>
              <a:t>有些决定与更好的</a:t>
            </a:r>
            <a:r>
              <a:rPr lang="zh-CN" altLang="en-US" sz="3200" b="1" dirty="0">
                <a:solidFill>
                  <a:srgbClr val="FF3300"/>
                </a:solidFill>
                <a:latin typeface="Arial" panose="020B0604020202020204" pitchFamily="34" charset="0"/>
              </a:rPr>
              <a:t>规划</a:t>
            </a:r>
            <a:r>
              <a:rPr lang="zh-CN" altLang="en-US" sz="3200" b="1" dirty="0">
                <a:latin typeface="Arial" panose="020B0604020202020204" pitchFamily="34" charset="0"/>
              </a:rPr>
              <a:t>有关</a:t>
            </a:r>
            <a:r>
              <a:rPr lang="en-US" altLang="zh-CN" sz="3200" b="1" dirty="0">
                <a:latin typeface="宋体" panose="02010600030101010101" pitchFamily="2" charset="-122"/>
              </a:rPr>
              <a:t>……</a:t>
            </a:r>
            <a:endParaRPr lang="en-US" altLang="zh-CN" sz="3200" b="1" dirty="0">
              <a:latin typeface="宋体" panose="02010600030101010101" pitchFamily="2" charset="-122"/>
            </a:endParaRPr>
          </a:p>
          <a:p>
            <a:pPr marL="789305" indent="-789305" defTabSz="1184275"/>
            <a:endParaRPr lang="zh-CN" altLang="en-US" sz="3200" dirty="0">
              <a:latin typeface="Arial" panose="020B0604020202020204" pitchFamily="34" charset="0"/>
            </a:endParaRPr>
          </a:p>
        </p:txBody>
      </p:sp>
      <p:sp>
        <p:nvSpPr>
          <p:cNvPr id="35843" name="TextBox 5"/>
          <p:cNvSpPr txBox="1"/>
          <p:nvPr/>
        </p:nvSpPr>
        <p:spPr>
          <a:xfrm>
            <a:off x="252413" y="3267075"/>
            <a:ext cx="8001000" cy="1925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latin typeface="Arial" panose="020B0604020202020204" pitchFamily="34" charset="0"/>
              </a:rPr>
              <a:t>句中</a:t>
            </a:r>
            <a:r>
              <a:rPr lang="en-US" altLang="zh-CN" sz="2800" b="1" dirty="0">
                <a:solidFill>
                  <a:srgbClr val="0000CC"/>
                </a:solidFill>
                <a:latin typeface="Arial" panose="020B0604020202020204" pitchFamily="34" charset="0"/>
              </a:rPr>
              <a:t>planning</a:t>
            </a:r>
            <a:r>
              <a:rPr lang="en-US" altLang="zh-CN" sz="2800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zh-CN" altLang="en-US" sz="2800" b="1" dirty="0">
                <a:latin typeface="Arial" panose="020B0604020202020204" pitchFamily="34" charset="0"/>
              </a:rPr>
              <a:t>为名词，表示“计划，规划”。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e.g. </a:t>
            </a:r>
            <a:r>
              <a:rPr lang="en-US" altLang="zh-CN" sz="2800" dirty="0">
                <a:latin typeface="Arial" panose="020B0604020202020204" pitchFamily="34" charset="0"/>
              </a:rPr>
              <a:t>city planning</a:t>
            </a:r>
            <a:r>
              <a:rPr lang="zh-CN" altLang="en-US" sz="2800" b="1" dirty="0">
                <a:latin typeface="Arial" panose="020B0604020202020204" pitchFamily="34" charset="0"/>
              </a:rPr>
              <a:t> （城市规划）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endParaRPr lang="zh-CN" altLang="en-US" sz="2800" b="1" dirty="0">
              <a:latin typeface="Arial" panose="020B0604020202020204" pitchFamily="34" charset="0"/>
            </a:endParaRPr>
          </a:p>
          <a:p>
            <a:endParaRPr lang="en-US" altLang="zh-CN" sz="2800" b="1" dirty="0">
              <a:latin typeface="Arial" panose="020B0604020202020204" pitchFamily="34" charset="0"/>
            </a:endParaRPr>
          </a:p>
          <a:p>
            <a:pPr>
              <a:lnSpc>
                <a:spcPts val="1000"/>
              </a:lnSpc>
            </a:pPr>
            <a:endParaRPr lang="en-US" altLang="zh-CN" sz="2800" b="1" dirty="0">
              <a:latin typeface="Arial" panose="020B0604020202020204" pitchFamily="34" charset="0"/>
            </a:endParaRPr>
          </a:p>
        </p:txBody>
      </p:sp>
      <p:sp>
        <p:nvSpPr>
          <p:cNvPr id="35844" name="矩形 35843"/>
          <p:cNvSpPr/>
          <p:nvPr/>
        </p:nvSpPr>
        <p:spPr>
          <a:xfrm>
            <a:off x="3852863" y="593725"/>
            <a:ext cx="1655762" cy="522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5000"/>
                    </a:srgbClr>
                  </a:prstShdw>
                </a:effectLst>
                <a:latin typeface="隶书" panose="02010509060101010101" charset="-122"/>
                <a:ea typeface="隶书" panose="02010509060101010101" charset="-122"/>
              </a:rPr>
              <a:t>拓展</a:t>
            </a:r>
            <a:endParaRPr lang="zh-CN" altLang="en-US" sz="36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5000"/>
                  </a:srgbClr>
                </a:prstShdw>
              </a:effectLst>
              <a:latin typeface="隶书" panose="02010509060101010101" charset="-122"/>
              <a:ea typeface="隶书" panose="020105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charRg st="54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42">
                                            <p:txEl>
                                              <p:charRg st="54" end="6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charRg st="26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5843">
                                            <p:txEl>
                                              <p:charRg st="26" end="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6" name="矩形 3"/>
          <p:cNvSpPr/>
          <p:nvPr/>
        </p:nvSpPr>
        <p:spPr>
          <a:xfrm>
            <a:off x="36513" y="1917700"/>
            <a:ext cx="9002712" cy="307816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句中的动词</a:t>
            </a:r>
            <a:r>
              <a:rPr lang="en-US" altLang="zh-CN" sz="2800" b="1" dirty="0">
                <a:solidFill>
                  <a:srgbClr val="0000CC"/>
                </a:solidFill>
                <a:latin typeface="Arial" panose="020B0604020202020204" pitchFamily="34" charset="0"/>
              </a:rPr>
              <a:t>keep</a:t>
            </a:r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表示“履行（诺言）；遵守（惯例）”等。</a:t>
            </a:r>
            <a:endParaRPr lang="zh-CN" altLang="en-US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altLang="zh-CN" sz="2800" b="1" dirty="0">
                <a:solidFill>
                  <a:srgbClr val="000000"/>
                </a:solidFill>
                <a:latin typeface="Arial" panose="020B0604020202020204" pitchFamily="34" charset="0"/>
              </a:rPr>
              <a:t>People hardly ever keep </a:t>
            </a:r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their plans</a:t>
            </a:r>
            <a:r>
              <a:rPr lang="en-US" altLang="zh-CN" sz="2800" b="1" dirty="0">
                <a:solidFill>
                  <a:srgbClr val="000000"/>
                </a:solidFill>
                <a:latin typeface="Arial" panose="020B0604020202020204" pitchFamily="34" charset="0"/>
              </a:rPr>
              <a:t>!</a:t>
            </a:r>
            <a:endParaRPr lang="en-US" altLang="zh-CN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      人们几乎没有履行他们的计划。</a:t>
            </a:r>
            <a:endParaRPr lang="zh-CN" altLang="en-US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</a:rPr>
              <a:t>还有类似的用法：</a:t>
            </a:r>
            <a:endParaRPr lang="zh-CN" altLang="en-US" sz="28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r>
              <a:rPr lang="en-US" altLang="zh-CN" sz="2800" b="1" dirty="0">
                <a:solidFill>
                  <a:srgbClr val="FF3300"/>
                </a:solidFill>
                <a:latin typeface="Arial" panose="020B0604020202020204" pitchFamily="34" charset="0"/>
              </a:rPr>
              <a:t>keep a promise</a:t>
            </a: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r>
              <a:rPr lang="en-US" altLang="zh-CN" sz="2800" b="1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信守承诺</a:t>
            </a:r>
            <a:r>
              <a:rPr lang="en-US" altLang="zh-CN" sz="2800" b="1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endParaRPr lang="en-US" altLang="zh-CN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altLang="zh-CN" sz="2800" b="1" dirty="0">
                <a:solidFill>
                  <a:srgbClr val="FF3300"/>
                </a:solidFill>
                <a:latin typeface="Arial" panose="020B0604020202020204" pitchFamily="34" charset="0"/>
              </a:rPr>
              <a:t>keep one’s </a:t>
            </a: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</a:rPr>
              <a:t>word</a:t>
            </a:r>
            <a:r>
              <a:rPr lang="en-US" altLang="zh-CN" sz="2800" b="1" dirty="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遵守承诺；说话算数</a:t>
            </a:r>
            <a:r>
              <a:rPr lang="en-US" altLang="zh-CN" sz="2800" b="1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等。</a:t>
            </a:r>
            <a:endParaRPr lang="en-US" altLang="zh-CN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e.g. </a:t>
            </a:r>
            <a:r>
              <a:rPr lang="en-US" altLang="zh-CN" sz="2800" b="1" dirty="0">
                <a:solidFill>
                  <a:srgbClr val="000000"/>
                </a:solidFill>
                <a:latin typeface="Arial" panose="020B0604020202020204" pitchFamily="34" charset="0"/>
              </a:rPr>
              <a:t>We always keep our word.</a:t>
            </a:r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我们说话是算数的。</a:t>
            </a:r>
            <a:endParaRPr lang="zh-CN" altLang="en-US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6867" name="TextBox 3"/>
          <p:cNvSpPr txBox="1"/>
          <p:nvPr/>
        </p:nvSpPr>
        <p:spPr>
          <a:xfrm>
            <a:off x="228600" y="533400"/>
            <a:ext cx="9067800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789305" indent="-789305" defTabSz="1184275">
              <a:lnSpc>
                <a:spcPts val="3840"/>
              </a:lnSpc>
            </a:pPr>
            <a:r>
              <a:rPr lang="zh-CN" altLang="en-US" sz="2800" b="1" dirty="0">
                <a:latin typeface="Arial" panose="020B0604020202020204" pitchFamily="34" charset="0"/>
              </a:rPr>
              <a:t>9</a:t>
            </a:r>
            <a:r>
              <a:rPr lang="en-US" altLang="zh-CN" sz="2800" b="1" dirty="0">
                <a:latin typeface="Arial" panose="020B0604020202020204" pitchFamily="34" charset="0"/>
              </a:rPr>
              <a:t>. Sometimes the resolutions may be too difficult to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pPr marL="789305" indent="-789305" defTabSz="1184275">
              <a:lnSpc>
                <a:spcPts val="3840"/>
              </a:lnSpc>
            </a:pPr>
            <a:r>
              <a:rPr lang="zh-CN" altLang="en-US" sz="2800" b="1" dirty="0">
                <a:latin typeface="Arial" panose="020B0604020202020204" pitchFamily="34" charset="0"/>
              </a:rPr>
              <a:t>   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keep</a:t>
            </a:r>
            <a:r>
              <a:rPr lang="en-US" altLang="zh-CN" sz="2800" b="1" dirty="0">
                <a:latin typeface="Arial" panose="020B0604020202020204" pitchFamily="34" charset="0"/>
              </a:rPr>
              <a:t>.</a:t>
            </a:r>
            <a:r>
              <a:rPr lang="zh-CN" altLang="en-US" sz="2800" b="1" dirty="0">
                <a:latin typeface="Arial" panose="020B0604020202020204" pitchFamily="34" charset="0"/>
              </a:rPr>
              <a:t>  有些时候这些决定可能会太难而无法实现。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36868" name="文本框 36867"/>
          <p:cNvSpPr txBox="1"/>
          <p:nvPr/>
        </p:nvSpPr>
        <p:spPr>
          <a:xfrm>
            <a:off x="4429125" y="6230938"/>
            <a:ext cx="309563" cy="9445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endParaRPr lang="en-US" altLang="zh-CN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zh-CN" altLang="en-US" sz="2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66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charRg st="29" end="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6866">
                                            <p:txEl>
                                              <p:charRg st="29" end="6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charRg st="66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6866">
                                            <p:txEl>
                                              <p:charRg st="66" end="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charRg st="87" end="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6866">
                                            <p:txEl>
                                              <p:charRg st="87" end="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charRg st="96" end="1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6866">
                                            <p:txEl>
                                              <p:charRg st="96" end="1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charRg st="120" end="1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6866">
                                            <p:txEl>
                                              <p:charRg st="120" end="1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charRg st="150" end="1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6866">
                                            <p:txEl>
                                              <p:charRg st="150" end="18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 bldLvl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7890" name="矩形 37889"/>
          <p:cNvSpPr/>
          <p:nvPr/>
        </p:nvSpPr>
        <p:spPr>
          <a:xfrm>
            <a:off x="3429000" y="288925"/>
            <a:ext cx="1863725" cy="520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5000"/>
                    </a:srgbClr>
                  </a:prst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Test</a:t>
            </a:r>
            <a:endParaRPr lang="zh-CN" altLang="en-US" sz="36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5000"/>
                  </a:srgbClr>
                </a:prst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7891" name="文本框 37890"/>
          <p:cNvSpPr txBox="1"/>
          <p:nvPr/>
        </p:nvSpPr>
        <p:spPr>
          <a:xfrm>
            <a:off x="1588" y="809625"/>
            <a:ext cx="6804025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latin typeface="Arial" panose="020B0604020202020204" pitchFamily="34" charset="0"/>
              </a:rPr>
              <a:t>一、根据句意及首字母提示，完成句子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  <p:sp>
        <p:nvSpPr>
          <p:cNvPr id="37892" name="文本框 37891"/>
          <p:cNvSpPr txBox="1"/>
          <p:nvPr/>
        </p:nvSpPr>
        <p:spPr>
          <a:xfrm>
            <a:off x="1588" y="1328738"/>
            <a:ext cx="9178925" cy="58435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zh-CN" altLang="en-US" sz="3200" dirty="0">
                <a:latin typeface="Calibri" panose="020F0502020204030204" pitchFamily="2" charset="0"/>
              </a:rPr>
              <a:t>1. Some students decide to go to f_________ </a:t>
            </a:r>
            <a:endParaRPr lang="zh-CN" altLang="en-US" sz="3200" dirty="0">
              <a:latin typeface="Calibri" panose="020F0502020204030204" pitchFamily="2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3200" dirty="0">
                <a:latin typeface="Calibri" panose="020F0502020204030204" pitchFamily="2" charset="0"/>
              </a:rPr>
              <a:t>  countries after finishing high school.</a:t>
            </a:r>
            <a:endParaRPr lang="zh-CN" altLang="en-US" sz="3200" dirty="0">
              <a:latin typeface="Calibri" panose="020F0502020204030204" pitchFamily="2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3200" dirty="0">
                <a:latin typeface="Calibri" panose="020F0502020204030204" pitchFamily="2" charset="0"/>
              </a:rPr>
              <a:t>2. The answers to the q__________ are not </a:t>
            </a:r>
            <a:endParaRPr lang="zh-CN" altLang="en-US" sz="3200" dirty="0">
              <a:latin typeface="Calibri" panose="020F0502020204030204" pitchFamily="2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3200" dirty="0">
                <a:latin typeface="Calibri" panose="020F0502020204030204" pitchFamily="2" charset="0"/>
              </a:rPr>
              <a:t>  right.</a:t>
            </a:r>
            <a:endParaRPr lang="zh-CN" altLang="en-US" sz="3200" dirty="0">
              <a:latin typeface="Calibri" panose="020F0502020204030204" pitchFamily="2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3200" dirty="0">
                <a:latin typeface="Calibri" panose="020F0502020204030204" pitchFamily="2" charset="0"/>
              </a:rPr>
              <a:t>3. He promises to make w_________ plans </a:t>
            </a:r>
            <a:endParaRPr lang="zh-CN" altLang="en-US" sz="3200" dirty="0">
              <a:latin typeface="Calibri" panose="020F0502020204030204" pitchFamily="2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3200" dirty="0">
                <a:latin typeface="Calibri" panose="020F0502020204030204" pitchFamily="2" charset="0"/>
              </a:rPr>
              <a:t>  for each week.</a:t>
            </a:r>
            <a:endParaRPr lang="zh-CN" altLang="en-US" sz="3200" dirty="0">
              <a:latin typeface="Calibri" panose="020F0502020204030204" pitchFamily="2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3200" dirty="0">
                <a:latin typeface="Calibri" panose="020F0502020204030204" pitchFamily="2" charset="0"/>
              </a:rPr>
              <a:t>4. At the b_______________ of the term, I </a:t>
            </a:r>
            <a:endParaRPr lang="zh-CN" altLang="en-US" sz="3200" dirty="0">
              <a:latin typeface="Calibri" panose="020F0502020204030204" pitchFamily="2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3200" dirty="0">
                <a:latin typeface="Calibri" panose="020F0502020204030204" pitchFamily="2" charset="0"/>
              </a:rPr>
              <a:t>  prepared lots of stationery.</a:t>
            </a:r>
            <a:endParaRPr lang="zh-CN" altLang="en-US" sz="3200" dirty="0">
              <a:latin typeface="Calibri" panose="020F0502020204030204" pitchFamily="2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3200" dirty="0">
                <a:latin typeface="Calibri" panose="020F0502020204030204" pitchFamily="2" charset="0"/>
              </a:rPr>
              <a:t>5. Do you know the m________ of this sign?</a:t>
            </a:r>
            <a:endParaRPr lang="zh-CN" altLang="en-US" sz="3200" dirty="0">
              <a:latin typeface="Calibri" panose="020F0502020204030204" pitchFamily="2" charset="0"/>
            </a:endParaRPr>
          </a:p>
          <a:p>
            <a:endParaRPr lang="zh-CN" altLang="en-US" sz="3200" dirty="0">
              <a:latin typeface="Calibri" panose="020F0502020204030204" pitchFamily="2" charset="0"/>
            </a:endParaRPr>
          </a:p>
        </p:txBody>
      </p:sp>
      <p:sp>
        <p:nvSpPr>
          <p:cNvPr id="37893" name="文本框 37892"/>
          <p:cNvSpPr txBox="1"/>
          <p:nvPr/>
        </p:nvSpPr>
        <p:spPr>
          <a:xfrm>
            <a:off x="7092950" y="1328738"/>
            <a:ext cx="2382838" cy="6397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FF3300"/>
                </a:solidFill>
                <a:latin typeface="Arial" panose="020B0604020202020204" pitchFamily="34" charset="0"/>
              </a:rPr>
              <a:t>oreign</a:t>
            </a:r>
            <a:endParaRPr lang="zh-CN" altLang="en-US" sz="3600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37894" name="文本框 37893"/>
          <p:cNvSpPr txBox="1"/>
          <p:nvPr/>
        </p:nvSpPr>
        <p:spPr>
          <a:xfrm>
            <a:off x="4948238" y="2444750"/>
            <a:ext cx="2382837" cy="6397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FF3300"/>
                </a:solidFill>
                <a:latin typeface="Arial" panose="020B0604020202020204" pitchFamily="34" charset="0"/>
              </a:rPr>
              <a:t>uestions</a:t>
            </a:r>
            <a:endParaRPr lang="zh-CN" altLang="en-US" sz="3600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37895" name="文本框 37894"/>
          <p:cNvSpPr txBox="1"/>
          <p:nvPr/>
        </p:nvSpPr>
        <p:spPr>
          <a:xfrm>
            <a:off x="5614988" y="3554413"/>
            <a:ext cx="2382837" cy="6397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FF3300"/>
                </a:solidFill>
                <a:latin typeface="Arial" panose="020B0604020202020204" pitchFamily="34" charset="0"/>
              </a:rPr>
              <a:t>eekly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7896" name="文本框 37895"/>
          <p:cNvSpPr txBox="1"/>
          <p:nvPr/>
        </p:nvSpPr>
        <p:spPr>
          <a:xfrm>
            <a:off x="2411413" y="4870450"/>
            <a:ext cx="2382837" cy="6397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FF33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eginning</a:t>
            </a:r>
            <a:endParaRPr lang="zh-CN" altLang="en-US" sz="3600" dirty="0">
              <a:solidFill>
                <a:srgbClr val="FF33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7897" name="文本框 37896"/>
          <p:cNvSpPr txBox="1"/>
          <p:nvPr/>
        </p:nvSpPr>
        <p:spPr>
          <a:xfrm>
            <a:off x="4708525" y="6021388"/>
            <a:ext cx="2384425" cy="6397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FF33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eaming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" grpId="0" bldLvl="0"/>
      <p:bldP spid="37894" grpId="0" bldLvl="0"/>
      <p:bldP spid="37895" grpId="0" bldLvl="0"/>
      <p:bldP spid="37896" grpId="0" bldLvl="0"/>
      <p:bldP spid="37897" grpId="0" bldLvl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8914" name="文本框 38913"/>
          <p:cNvSpPr txBox="1"/>
          <p:nvPr/>
        </p:nvSpPr>
        <p:spPr>
          <a:xfrm>
            <a:off x="36513" y="476250"/>
            <a:ext cx="9072562" cy="59404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zh-CN" altLang="en-US" sz="3200" dirty="0">
                <a:latin typeface="Calibri" panose="020F0502020204030204" pitchFamily="2" charset="0"/>
                <a:sym typeface="Arial" panose="020B0604020202020204" pitchFamily="34" charset="0"/>
              </a:rPr>
              <a:t>6. The New Year's r___________ are usually </a:t>
            </a:r>
            <a:endParaRPr lang="zh-CN" altLang="en-US" sz="3200" dirty="0">
              <a:latin typeface="Calibri" panose="020F0502020204030204" pitchFamily="2" charset="0"/>
              <a:sym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3200" dirty="0">
                <a:latin typeface="Calibri" panose="020F0502020204030204" pitchFamily="2" charset="0"/>
                <a:sym typeface="Arial" panose="020B0604020202020204" pitchFamily="34" charset="0"/>
              </a:rPr>
              <a:t>   too difficult to keep.</a:t>
            </a:r>
            <a:endParaRPr lang="zh-CN" altLang="en-US" sz="3200" dirty="0">
              <a:latin typeface="Calibri" panose="020F0502020204030204" pitchFamily="2" charset="0"/>
              <a:sym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3200" dirty="0">
                <a:latin typeface="Calibri" panose="020F0502020204030204" pitchFamily="2" charset="0"/>
                <a:sym typeface="Arial" panose="020B0604020202020204" pitchFamily="34" charset="0"/>
              </a:rPr>
              <a:t>7. You should do more p________ exercise, </a:t>
            </a:r>
            <a:endParaRPr lang="zh-CN" altLang="en-US" sz="3200" dirty="0">
              <a:latin typeface="Calibri" panose="020F0502020204030204" pitchFamily="2" charset="0"/>
              <a:sym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3200" dirty="0">
                <a:latin typeface="Calibri" panose="020F0502020204030204" pitchFamily="2" charset="0"/>
                <a:sym typeface="Arial" panose="020B0604020202020204" pitchFamily="34" charset="0"/>
              </a:rPr>
              <a:t>   like running or swimming.</a:t>
            </a:r>
            <a:endParaRPr lang="zh-CN" altLang="en-US" sz="3200" dirty="0">
              <a:latin typeface="Calibri" panose="020F0502020204030204" pitchFamily="2" charset="0"/>
              <a:sym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3200" dirty="0">
                <a:latin typeface="Calibri" panose="020F0502020204030204" pitchFamily="2" charset="0"/>
                <a:sym typeface="Arial" panose="020B0604020202020204" pitchFamily="34" charset="0"/>
              </a:rPr>
              <a:t>8. The tired children have to do much </a:t>
            </a:r>
            <a:endParaRPr lang="zh-CN" altLang="en-US" sz="3200" dirty="0">
              <a:latin typeface="Calibri" panose="020F0502020204030204" pitchFamily="2" charset="0"/>
              <a:sym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3200" dirty="0">
                <a:latin typeface="Calibri" panose="020F0502020204030204" pitchFamily="2" charset="0"/>
                <a:sym typeface="Arial" panose="020B0604020202020204" pitchFamily="34" charset="0"/>
              </a:rPr>
              <a:t>   s__________ after school.</a:t>
            </a:r>
            <a:endParaRPr lang="zh-CN" altLang="en-US" sz="3200" dirty="0">
              <a:latin typeface="Calibri" panose="020F0502020204030204" pitchFamily="2" charset="0"/>
              <a:sym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3200" dirty="0">
                <a:latin typeface="Calibri" panose="020F0502020204030204" pitchFamily="2" charset="0"/>
                <a:sym typeface="Arial" panose="020B0604020202020204" pitchFamily="34" charset="0"/>
              </a:rPr>
              <a:t>9. My friends and I are d___________ the </a:t>
            </a:r>
            <a:endParaRPr lang="zh-CN" altLang="en-US" sz="3200" dirty="0">
              <a:latin typeface="Calibri" panose="020F0502020204030204" pitchFamily="2" charset="0"/>
              <a:sym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3200" dirty="0">
                <a:latin typeface="Calibri" panose="020F0502020204030204" pitchFamily="2" charset="0"/>
                <a:sym typeface="Arial" panose="020B0604020202020204" pitchFamily="34" charset="0"/>
              </a:rPr>
              <a:t>   plans for the coming holiday.</a:t>
            </a:r>
            <a:endParaRPr lang="zh-CN" altLang="en-US" sz="3200" dirty="0">
              <a:latin typeface="Calibri" panose="020F0502020204030204" pitchFamily="2" charset="0"/>
              <a:sym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3200" dirty="0">
                <a:latin typeface="Calibri" panose="020F0502020204030204" pitchFamily="2" charset="0"/>
                <a:sym typeface="Arial" panose="020B0604020202020204" pitchFamily="34" charset="0"/>
              </a:rPr>
              <a:t>10. My h___________ include swimming and </a:t>
            </a:r>
            <a:endParaRPr lang="zh-CN" altLang="en-US" sz="3200" dirty="0">
              <a:latin typeface="Calibri" panose="020F0502020204030204" pitchFamily="2" charset="0"/>
              <a:sym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3200" dirty="0">
                <a:latin typeface="Calibri" panose="020F0502020204030204" pitchFamily="2" charset="0"/>
                <a:sym typeface="Arial" panose="020B0604020202020204" pitchFamily="34" charset="0"/>
              </a:rPr>
              <a:t>   playing the piano.</a:t>
            </a:r>
            <a:endParaRPr lang="zh-CN" altLang="en-US" sz="3200" dirty="0">
              <a:latin typeface="Calibri" panose="020F0502020204030204" pitchFamily="2" charset="0"/>
              <a:sym typeface="Arial" panose="020B0604020202020204" pitchFamily="34" charset="0"/>
            </a:endParaRPr>
          </a:p>
        </p:txBody>
      </p:sp>
      <p:sp>
        <p:nvSpPr>
          <p:cNvPr id="38915" name="文本框 38914"/>
          <p:cNvSpPr txBox="1"/>
          <p:nvPr/>
        </p:nvSpPr>
        <p:spPr>
          <a:xfrm>
            <a:off x="4251325" y="476250"/>
            <a:ext cx="2382838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FF33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esolutions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8916" name="文本框 38915"/>
          <p:cNvSpPr txBox="1"/>
          <p:nvPr/>
        </p:nvSpPr>
        <p:spPr>
          <a:xfrm>
            <a:off x="5148263" y="1628775"/>
            <a:ext cx="2382837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FF33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hysical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8917" name="文本框 38916"/>
          <p:cNvSpPr txBox="1"/>
          <p:nvPr/>
        </p:nvSpPr>
        <p:spPr>
          <a:xfrm>
            <a:off x="1044575" y="3348038"/>
            <a:ext cx="2381250" cy="6397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FF33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choolwork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8918" name="文本框 38917"/>
          <p:cNvSpPr txBox="1"/>
          <p:nvPr/>
        </p:nvSpPr>
        <p:spPr>
          <a:xfrm>
            <a:off x="5443538" y="3987800"/>
            <a:ext cx="2382837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FF33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iscussing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8919" name="文本框 38918"/>
          <p:cNvSpPr txBox="1"/>
          <p:nvPr/>
        </p:nvSpPr>
        <p:spPr>
          <a:xfrm>
            <a:off x="2052638" y="5157788"/>
            <a:ext cx="2382837" cy="6397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FF33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obbies</a:t>
            </a:r>
            <a:endParaRPr lang="zh-CN" altLang="en-US" sz="3600" dirty="0">
              <a:solidFill>
                <a:srgbClr val="FF33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ldLvl="0"/>
      <p:bldP spid="38916" grpId="0" bldLvl="0"/>
      <p:bldP spid="38917" grpId="0" bldLvl="0"/>
      <p:bldP spid="38918" grpId="0" bldLvl="0"/>
      <p:bldP spid="38919" grpId="0" bldLvl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8" name="矩形 39937"/>
          <p:cNvSpPr/>
          <p:nvPr/>
        </p:nvSpPr>
        <p:spPr>
          <a:xfrm>
            <a:off x="1836738" y="2060575"/>
            <a:ext cx="6335712" cy="184626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9999FF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6600CC">
                        <a:alpha val="100000"/>
                      </a:srgbClr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8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谢谢！</a:t>
            </a:r>
            <a:endParaRPr lang="zh-CN" altLang="en-US" sz="3600">
              <a:ln w="9525" cap="flat" cmpd="sng">
                <a:solidFill>
                  <a:srgbClr val="9999FF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6600CC">
                      <a:alpha val="100000"/>
                    </a:srgbClr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8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文本框 7169"/>
          <p:cNvSpPr txBox="1"/>
          <p:nvPr/>
        </p:nvSpPr>
        <p:spPr>
          <a:xfrm>
            <a:off x="228600" y="533400"/>
            <a:ext cx="8915400" cy="6492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1b: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上吉他课_____________    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听起来有趣______________     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学习另一门外语____________________        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但是外语不适合我。_______________________________________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1c: 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听起来像一个好计划_______________________________   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得到更多训练____________________________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  <p:sp>
        <p:nvSpPr>
          <p:cNvPr id="7171" name="文本框 7170"/>
          <p:cNvSpPr txBox="1"/>
          <p:nvPr/>
        </p:nvSpPr>
        <p:spPr>
          <a:xfrm>
            <a:off x="1828800" y="1295400"/>
            <a:ext cx="457200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take guitar lessons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172" name="文本框 7171"/>
          <p:cNvSpPr txBox="1"/>
          <p:nvPr/>
        </p:nvSpPr>
        <p:spPr>
          <a:xfrm>
            <a:off x="2246313" y="1908175"/>
            <a:ext cx="4572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sounds interesting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173" name="文本框 7172"/>
          <p:cNvSpPr txBox="1"/>
          <p:nvPr/>
        </p:nvSpPr>
        <p:spPr>
          <a:xfrm>
            <a:off x="2908300" y="2582863"/>
            <a:ext cx="61595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learn another foreign language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174" name="文本框 7173"/>
          <p:cNvSpPr txBox="1"/>
          <p:nvPr/>
        </p:nvSpPr>
        <p:spPr>
          <a:xfrm>
            <a:off x="381000" y="5797550"/>
            <a:ext cx="61595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sounds like a good plan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175" name="文本框 7174"/>
          <p:cNvSpPr txBox="1"/>
          <p:nvPr/>
        </p:nvSpPr>
        <p:spPr>
          <a:xfrm>
            <a:off x="2555875" y="6508750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get a lot of exercise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176" name="文本框 7175"/>
          <p:cNvSpPr txBox="1"/>
          <p:nvPr/>
        </p:nvSpPr>
        <p:spPr>
          <a:xfrm>
            <a:off x="381000" y="3886200"/>
            <a:ext cx="6638925" cy="51911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2" charset="0"/>
                <a:sym typeface="Arial" panose="020B0604020202020204" pitchFamily="34" charset="0"/>
              </a:rPr>
              <a:t>But foreign languages are not for me. </a:t>
            </a:r>
            <a:endParaRPr lang="en-US" altLang="zh-CN" sz="2800" dirty="0">
              <a:solidFill>
                <a:srgbClr val="FF0000"/>
              </a:solidFill>
              <a:latin typeface="Calibri" panose="020F0502020204030204" pitchFamily="2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ldLvl="0"/>
      <p:bldP spid="7172" grpId="0" bldLvl="0"/>
      <p:bldP spid="7173" grpId="0" bldLvl="0"/>
      <p:bldP spid="7174" grpId="0" bldLvl="0"/>
      <p:bldP spid="7175" grpId="0" bldLvl="0"/>
      <p:bldP spid="7176" grpId="0" bldLvl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文本框 8193"/>
          <p:cNvSpPr txBox="1"/>
          <p:nvPr/>
        </p:nvSpPr>
        <p:spPr>
          <a:xfrm>
            <a:off x="76200" y="0"/>
            <a:ext cx="9067800" cy="66595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endParaRPr lang="zh-CN" altLang="en-US" sz="2800" b="1" dirty="0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b="1" dirty="0">
                <a:latin typeface="宋体" panose="02010600030101010101" pitchFamily="2" charset="-122"/>
                <a:sym typeface="宋体" panose="02010600030101010101" pitchFamily="2" charset="-122"/>
              </a:rPr>
              <a:t>第一段：</a:t>
            </a:r>
            <a:endParaRPr lang="zh-CN" altLang="en-US" sz="2800" b="1" dirty="0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b="1" dirty="0">
                <a:latin typeface="宋体" panose="02010600030101010101" pitchFamily="2" charset="-122"/>
                <a:sym typeface="宋体" panose="02010600030101010101" pitchFamily="2" charset="-122"/>
              </a:rPr>
              <a:t>一种承诺</a:t>
            </a:r>
            <a:r>
              <a:rPr lang="en-US" altLang="zh-CN" sz="2800" b="1" dirty="0">
                <a:latin typeface="Arial" panose="020B0604020202020204" pitchFamily="34" charset="0"/>
              </a:rPr>
              <a:t>_______________________   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2800" b="1" dirty="0">
                <a:latin typeface="宋体" panose="02010600030101010101" pitchFamily="2" charset="-122"/>
                <a:sym typeface="宋体" panose="02010600030101010101" pitchFamily="2" charset="-122"/>
              </a:rPr>
              <a:t>大多数时间</a:t>
            </a:r>
            <a:r>
              <a:rPr lang="en-US" altLang="zh-CN" sz="2800" b="1" dirty="0">
                <a:latin typeface="Arial" panose="020B0604020202020204" pitchFamily="34" charset="0"/>
              </a:rPr>
              <a:t>_______________________  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2800" b="1" dirty="0">
                <a:latin typeface="宋体" panose="02010600030101010101" pitchFamily="2" charset="-122"/>
                <a:sym typeface="宋体" panose="02010600030101010101" pitchFamily="2" charset="-122"/>
              </a:rPr>
              <a:t>许下承诺</a:t>
            </a:r>
            <a:r>
              <a:rPr lang="en-US" altLang="zh-CN" sz="2800" b="1" dirty="0">
                <a:latin typeface="Arial" panose="020B0604020202020204" pitchFamily="34" charset="0"/>
              </a:rPr>
              <a:t>__________________</a:t>
            </a:r>
            <a:endParaRPr lang="en-US" altLang="zh-CN" sz="2800" b="1" dirty="0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b="1" dirty="0">
                <a:latin typeface="宋体" panose="02010600030101010101" pitchFamily="2" charset="-122"/>
                <a:sym typeface="宋体" panose="02010600030101010101" pitchFamily="2" charset="-122"/>
              </a:rPr>
              <a:t>整理房间</a:t>
            </a:r>
            <a:r>
              <a:rPr lang="en-US" altLang="zh-CN" sz="2800" b="1" dirty="0">
                <a:latin typeface="Arial" panose="020B0604020202020204" pitchFamily="34" charset="0"/>
              </a:rPr>
              <a:t>______________________     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2800" b="1" dirty="0">
                <a:latin typeface="宋体" panose="02010600030101010101" pitchFamily="2" charset="-122"/>
                <a:sym typeface="宋体" panose="02010600030101010101" pitchFamily="2" charset="-122"/>
              </a:rPr>
              <a:t>从学校回来</a:t>
            </a:r>
            <a:r>
              <a:rPr lang="en-US" altLang="zh-CN" sz="2800" b="1" dirty="0">
                <a:latin typeface="Arial" panose="020B0604020202020204" pitchFamily="34" charset="0"/>
              </a:rPr>
              <a:t>_______________________  </a:t>
            </a:r>
            <a:endParaRPr lang="en-US" altLang="zh-CN" sz="2800" b="1" dirty="0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b="1" dirty="0">
                <a:latin typeface="宋体" panose="02010600030101010101" pitchFamily="2" charset="-122"/>
                <a:sym typeface="宋体" panose="02010600030101010101" pitchFamily="2" charset="-122"/>
              </a:rPr>
              <a:t>最普通的一种</a:t>
            </a:r>
            <a:r>
              <a:rPr lang="en-US" altLang="zh-CN" sz="2800" b="1" dirty="0">
                <a:latin typeface="Arial" panose="020B0604020202020204" pitchFamily="34" charset="0"/>
              </a:rPr>
              <a:t>______________________  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2800" b="1" dirty="0">
                <a:latin typeface="宋体" panose="02010600030101010101" pitchFamily="2" charset="-122"/>
                <a:sym typeface="宋体" panose="02010600030101010101" pitchFamily="2" charset="-122"/>
              </a:rPr>
              <a:t>新年伊始</a:t>
            </a:r>
            <a:r>
              <a:rPr lang="en-US" altLang="zh-CN" sz="2800" b="1" dirty="0">
                <a:latin typeface="Arial" panose="020B0604020202020204" pitchFamily="34" charset="0"/>
              </a:rPr>
              <a:t>_______________________   </a:t>
            </a:r>
            <a:endParaRPr lang="en-US" altLang="zh-CN" sz="2800" b="1" dirty="0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b="1" dirty="0">
                <a:latin typeface="宋体" panose="02010600030101010101" pitchFamily="2" charset="-122"/>
                <a:sym typeface="宋体" panose="02010600030101010101" pitchFamily="2" charset="-122"/>
              </a:rPr>
              <a:t>改善我们的生活</a:t>
            </a:r>
            <a:r>
              <a:rPr lang="en-US" altLang="zh-CN" sz="2800" b="1" dirty="0">
                <a:latin typeface="Arial" panose="020B0604020202020204" pitchFamily="34" charset="0"/>
              </a:rPr>
              <a:t>_______________________  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2800" b="1" dirty="0">
                <a:latin typeface="宋体" panose="02010600030101010101" pitchFamily="2" charset="-122"/>
                <a:sym typeface="宋体" panose="02010600030101010101" pitchFamily="2" charset="-122"/>
              </a:rPr>
              <a:t>写下</a:t>
            </a:r>
            <a:r>
              <a:rPr lang="en-US" altLang="zh-CN" sz="2800" b="1" dirty="0">
                <a:latin typeface="Arial" panose="020B0604020202020204" pitchFamily="34" charset="0"/>
              </a:rPr>
              <a:t>__________________   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2800" b="1" dirty="0">
                <a:latin typeface="宋体" panose="02010600030101010101" pitchFamily="2" charset="-122"/>
                <a:sym typeface="宋体" panose="02010600030101010101" pitchFamily="2" charset="-122"/>
              </a:rPr>
              <a:t>来年</a:t>
            </a:r>
            <a:r>
              <a:rPr lang="en-US" altLang="zh-CN" sz="2800" b="1" dirty="0">
                <a:latin typeface="Arial" panose="020B0604020202020204" pitchFamily="34" charset="0"/>
              </a:rPr>
              <a:t>/</a:t>
            </a:r>
            <a:r>
              <a:rPr lang="zh-CN" altLang="en-US" sz="2800" b="1" dirty="0">
                <a:latin typeface="宋体" panose="02010600030101010101" pitchFamily="2" charset="-122"/>
                <a:sym typeface="宋体" panose="02010600030101010101" pitchFamily="2" charset="-122"/>
              </a:rPr>
              <a:t>下一年</a:t>
            </a:r>
            <a:r>
              <a:rPr lang="en-US" altLang="zh-CN" sz="2800" b="1" dirty="0">
                <a:latin typeface="Arial" panose="020B0604020202020204" pitchFamily="34" charset="0"/>
              </a:rPr>
              <a:t>___________________   </a:t>
            </a:r>
            <a:endParaRPr lang="en-US" altLang="zh-CN" sz="2800" b="1" dirty="0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endParaRPr lang="zh-CN" altLang="en-US" sz="2800" dirty="0">
              <a:latin typeface="Arial" panose="020B0604020202020204" pitchFamily="34" charset="0"/>
            </a:endParaRPr>
          </a:p>
        </p:txBody>
      </p:sp>
      <p:sp>
        <p:nvSpPr>
          <p:cNvPr id="8195" name="文本框 8194"/>
          <p:cNvSpPr txBox="1"/>
          <p:nvPr/>
        </p:nvSpPr>
        <p:spPr>
          <a:xfrm>
            <a:off x="1676400" y="1066800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a kind of promise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196" name="文本框 8195"/>
          <p:cNvSpPr txBox="1"/>
          <p:nvPr/>
        </p:nvSpPr>
        <p:spPr>
          <a:xfrm>
            <a:off x="2057400" y="1524000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most of the time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197" name="文本框 8196"/>
          <p:cNvSpPr txBox="1"/>
          <p:nvPr/>
        </p:nvSpPr>
        <p:spPr>
          <a:xfrm>
            <a:off x="1676400" y="2057400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make promises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198" name="文本框 8197"/>
          <p:cNvSpPr txBox="1"/>
          <p:nvPr/>
        </p:nvSpPr>
        <p:spPr>
          <a:xfrm>
            <a:off x="1603375" y="2616200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tidy my room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199" name="文本框 8198"/>
          <p:cNvSpPr txBox="1"/>
          <p:nvPr/>
        </p:nvSpPr>
        <p:spPr>
          <a:xfrm>
            <a:off x="1911350" y="3070225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get back form school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200" name="文本框 8199"/>
          <p:cNvSpPr txBox="1"/>
          <p:nvPr/>
        </p:nvSpPr>
        <p:spPr>
          <a:xfrm>
            <a:off x="2327275" y="3633788"/>
            <a:ext cx="61595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the most common kind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201" name="文本框 8200"/>
          <p:cNvSpPr txBox="1"/>
          <p:nvPr/>
        </p:nvSpPr>
        <p:spPr>
          <a:xfrm>
            <a:off x="1566863" y="4076700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  <a:sym typeface="Arial" panose="020B0604020202020204" pitchFamily="34" charset="0"/>
              </a:rPr>
              <a:t>at the beginning of New Year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202" name="文本框 8201"/>
          <p:cNvSpPr txBox="1"/>
          <p:nvPr/>
        </p:nvSpPr>
        <p:spPr>
          <a:xfrm>
            <a:off x="2744788" y="4640263"/>
            <a:ext cx="61595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  <a:sym typeface="Arial" panose="020B0604020202020204" pitchFamily="34" charset="0"/>
              </a:rPr>
              <a:t>improve our lives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203" name="文本框 8202"/>
          <p:cNvSpPr txBox="1"/>
          <p:nvPr/>
        </p:nvSpPr>
        <p:spPr>
          <a:xfrm>
            <a:off x="904875" y="5106988"/>
            <a:ext cx="61595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  <a:sym typeface="Arial" panose="020B0604020202020204" pitchFamily="34" charset="0"/>
              </a:rPr>
              <a:t>write down 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204" name="文本框 8203"/>
          <p:cNvSpPr txBox="1"/>
          <p:nvPr/>
        </p:nvSpPr>
        <p:spPr>
          <a:xfrm>
            <a:off x="2155825" y="5659438"/>
            <a:ext cx="61595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  <a:sym typeface="Arial" panose="020B0604020202020204" pitchFamily="34" charset="0"/>
              </a:rPr>
              <a:t>the coming year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205" name="矩形 8204"/>
          <p:cNvSpPr/>
          <p:nvPr/>
        </p:nvSpPr>
        <p:spPr>
          <a:xfrm>
            <a:off x="4191000" y="76200"/>
            <a:ext cx="990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5000"/>
                    </a:srgbClr>
                  </a:prst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2b</a:t>
            </a:r>
            <a:endParaRPr lang="zh-CN" altLang="en-US" sz="36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5000"/>
                  </a:srgbClr>
                </a:prst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ldLvl="0"/>
      <p:bldP spid="8196" grpId="0" bldLvl="0"/>
      <p:bldP spid="8197" grpId="0" bldLvl="0"/>
      <p:bldP spid="8198" grpId="0" bldLvl="0"/>
      <p:bldP spid="8199" grpId="0" bldLvl="0"/>
      <p:bldP spid="8200" grpId="0" bldLvl="0"/>
      <p:bldP spid="8201" grpId="0" bldLvl="0"/>
      <p:bldP spid="8202" grpId="0" bldLvl="0"/>
      <p:bldP spid="8203" grpId="0" bldLvl="0"/>
      <p:bldP spid="8204" grpId="0" bldLvl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文本框 9217"/>
          <p:cNvSpPr txBox="1"/>
          <p:nvPr/>
        </p:nvSpPr>
        <p:spPr>
          <a:xfrm>
            <a:off x="76200" y="685800"/>
            <a:ext cx="9066213" cy="5851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1. 大多数时间，我们向他人许下承诺。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     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Most of the time, we make promises to other people.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2. 我保证当我从学校回来就会整理我的房间的。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    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I promise I'm going to tidy my room when I get back 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   from school.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3. 当我们在新年伊始下决心的时候，我们希望我们将改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    善我们的生活。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    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When we make resolutions at the beginning of the  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   year, we hope that we are going to improve our lives.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charRg st="20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charRg st="20" end="7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charRg st="101" end="1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8">
                                            <p:txEl>
                                              <p:charRg st="101" end="1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charRg st="158" end="1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18">
                                            <p:txEl>
                                              <p:charRg st="158" end="17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charRg st="214" end="2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18">
                                            <p:txEl>
                                              <p:charRg st="214" end="26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charRg st="269" end="3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218">
                                            <p:txEl>
                                              <p:charRg st="269" end="3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文本框 10241"/>
          <p:cNvSpPr txBox="1"/>
          <p:nvPr/>
        </p:nvSpPr>
        <p:spPr>
          <a:xfrm>
            <a:off x="152400" y="1066800"/>
            <a:ext cx="8763000" cy="52117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4. 一些人写下他们的决心并为来年做计划。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   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Some write down their resolutions and plans for the  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   coming year.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5. 另外一些人把他们的愿望与计划告诉他们的家人和朋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     友。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  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Others tell their family and friends about their wishes  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  and plans.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22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>
                                            <p:txEl>
                                              <p:charRg st="22" end="8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80" end="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2">
                                            <p:txEl>
                                              <p:charRg st="80" end="9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132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2">
                                            <p:txEl>
                                              <p:charRg st="132" end="19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193" end="20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2">
                                            <p:txEl>
                                              <p:charRg st="193" end="20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文本框 11265"/>
          <p:cNvSpPr txBox="1"/>
          <p:nvPr/>
        </p:nvSpPr>
        <p:spPr>
          <a:xfrm>
            <a:off x="1588" y="152400"/>
            <a:ext cx="9142412" cy="5851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第二段：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不同种类的</a:t>
            </a:r>
            <a:r>
              <a:rPr lang="en-US" altLang="zh-CN" sz="2800" dirty="0">
                <a:latin typeface="Arial" panose="020B0604020202020204" pitchFamily="34" charset="0"/>
              </a:rPr>
              <a:t>___________________   </a:t>
            </a:r>
            <a:endParaRPr lang="en-US" altLang="zh-CN" sz="28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身体健康</a:t>
            </a:r>
            <a:r>
              <a:rPr lang="en-US" altLang="zh-CN" sz="2800" dirty="0">
                <a:latin typeface="Arial" panose="020B0604020202020204" pitchFamily="34" charset="0"/>
              </a:rPr>
              <a:t>______________________  </a:t>
            </a:r>
            <a:endParaRPr lang="en-US" altLang="zh-CN" sz="28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开始一项训练计划</a:t>
            </a:r>
            <a:r>
              <a:rPr lang="en-US" altLang="zh-CN" sz="2800" dirty="0">
                <a:latin typeface="Arial" panose="020B0604020202020204" pitchFamily="34" charset="0"/>
              </a:rPr>
              <a:t>_________________________   </a:t>
            </a:r>
            <a:endParaRPr lang="en-US" altLang="zh-CN" sz="28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吃少点快餐</a:t>
            </a:r>
            <a:r>
              <a:rPr lang="en-US" altLang="zh-CN" sz="2800" dirty="0">
                <a:latin typeface="Arial" panose="020B0604020202020204" pitchFamily="34" charset="0"/>
              </a:rPr>
              <a:t>__________________________    </a:t>
            </a:r>
            <a:endParaRPr lang="en-US" altLang="zh-CN" sz="28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自我提升</a:t>
            </a:r>
            <a:r>
              <a:rPr lang="en-US" altLang="zh-CN" sz="2800" dirty="0">
                <a:latin typeface="Arial" panose="020B0604020202020204" pitchFamily="34" charset="0"/>
              </a:rPr>
              <a:t>_______________________  </a:t>
            </a:r>
            <a:endParaRPr lang="en-US" altLang="zh-CN" sz="28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开始一项爱好</a:t>
            </a:r>
            <a:r>
              <a:rPr lang="en-US" altLang="zh-CN" sz="2800" dirty="0">
                <a:latin typeface="Arial" panose="020B0604020202020204" pitchFamily="34" charset="0"/>
              </a:rPr>
              <a:t>___________________ </a:t>
            </a:r>
            <a:endParaRPr lang="en-US" altLang="zh-CN" sz="28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更好的计划</a:t>
            </a:r>
            <a:r>
              <a:rPr lang="en-US" altLang="zh-CN" sz="2800" dirty="0">
                <a:latin typeface="Arial" panose="020B0604020202020204" pitchFamily="34" charset="0"/>
              </a:rPr>
              <a:t>____________________   </a:t>
            </a:r>
            <a:endParaRPr lang="en-US" altLang="zh-CN" sz="28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制定每周的学习计划</a:t>
            </a:r>
            <a:r>
              <a:rPr lang="en-US" altLang="zh-CN" sz="2800" dirty="0">
                <a:latin typeface="Arial" panose="020B0604020202020204" pitchFamily="34" charset="0"/>
              </a:rPr>
              <a:t>________________________    </a:t>
            </a:r>
            <a:endParaRPr lang="en-US" altLang="zh-CN" sz="2800" dirty="0">
              <a:latin typeface="Arial" panose="020B0604020202020204" pitchFamily="34" charset="0"/>
            </a:endParaRPr>
          </a:p>
        </p:txBody>
      </p:sp>
      <p:sp>
        <p:nvSpPr>
          <p:cNvPr id="11267" name="文本框 11266"/>
          <p:cNvSpPr txBox="1"/>
          <p:nvPr/>
        </p:nvSpPr>
        <p:spPr>
          <a:xfrm>
            <a:off x="2057400" y="914400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different kinds of 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1268" name="文本框 11267"/>
          <p:cNvSpPr txBox="1"/>
          <p:nvPr/>
        </p:nvSpPr>
        <p:spPr>
          <a:xfrm>
            <a:off x="1616075" y="1516063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physical health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1269" name="文本框 11268"/>
          <p:cNvSpPr txBox="1"/>
          <p:nvPr/>
        </p:nvSpPr>
        <p:spPr>
          <a:xfrm>
            <a:off x="3027363" y="2178050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start an exercise program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1270" name="文本框 11269"/>
          <p:cNvSpPr txBox="1"/>
          <p:nvPr/>
        </p:nvSpPr>
        <p:spPr>
          <a:xfrm>
            <a:off x="2033588" y="2828925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eat less fast food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1271" name="文本框 11270"/>
          <p:cNvSpPr txBox="1"/>
          <p:nvPr/>
        </p:nvSpPr>
        <p:spPr>
          <a:xfrm>
            <a:off x="1592263" y="3527425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self-improvement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1272" name="文本框 11271"/>
          <p:cNvSpPr txBox="1"/>
          <p:nvPr/>
        </p:nvSpPr>
        <p:spPr>
          <a:xfrm>
            <a:off x="2279650" y="4116388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take up a hobby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1273" name="文本框 11272"/>
          <p:cNvSpPr txBox="1"/>
          <p:nvPr/>
        </p:nvSpPr>
        <p:spPr>
          <a:xfrm>
            <a:off x="1971675" y="4729163"/>
            <a:ext cx="61595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better planning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1274" name="文本框 11273"/>
          <p:cNvSpPr txBox="1"/>
          <p:nvPr/>
        </p:nvSpPr>
        <p:spPr>
          <a:xfrm>
            <a:off x="3273425" y="5416550"/>
            <a:ext cx="6843713" cy="51911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make a weekly plan for schoolwork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ldLvl="0"/>
      <p:bldP spid="11268" grpId="0" bldLvl="0"/>
      <p:bldP spid="11269" grpId="0" bldLvl="0"/>
      <p:bldP spid="11270" grpId="0" bldLvl="0"/>
      <p:bldP spid="11271" grpId="0" bldLvl="0"/>
      <p:bldP spid="11272" grpId="0" bldLvl="0"/>
      <p:bldP spid="11273" grpId="0" bldLvl="0"/>
      <p:bldP spid="11274" grpId="0" bldLvl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文本框 12289"/>
          <p:cNvSpPr txBox="1"/>
          <p:nvPr/>
        </p:nvSpPr>
        <p:spPr>
          <a:xfrm>
            <a:off x="152400" y="914400"/>
            <a:ext cx="8915400" cy="5851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1.有不同种类的决心。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    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There are different kinds of resolutions.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2. 许多决心与自我提高有关。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   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 Many resolutions have to do with self-improvement.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3. 一些人可能会说他们打算开始一项爱好，比如画画、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   拍照或者学弹吉他。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   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Some people might say they are going to take up a 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   hobby like painting or taking photos, or learn to play 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   the guitar.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charRg st="12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0">
                                            <p:txEl>
                                              <p:charRg st="12" end="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charRg st="74" end="1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0">
                                            <p:txEl>
                                              <p:charRg st="74" end="1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charRg st="170" end="2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290">
                                            <p:txEl>
                                              <p:charRg st="170" end="2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charRg st="225" end="28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290">
                                            <p:txEl>
                                              <p:charRg st="225" end="28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charRg st="285" end="3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290">
                                            <p:txEl>
                                              <p:charRg st="285" end="30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8982</Words>
  <Application>WPS 演示</Application>
  <PresentationFormat>在屏幕上显示</PresentationFormat>
  <Paragraphs>488</Paragraphs>
  <Slides>36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36</vt:i4>
      </vt:variant>
    </vt:vector>
  </HeadingPairs>
  <TitlesOfParts>
    <vt:vector size="52" baseType="lpstr">
      <vt:lpstr>Arial</vt:lpstr>
      <vt:lpstr>宋体</vt:lpstr>
      <vt:lpstr>Wingdings</vt:lpstr>
      <vt:lpstr>Calibri</vt:lpstr>
      <vt:lpstr>Latha</vt:lpstr>
      <vt:lpstr>Verdana</vt:lpstr>
      <vt:lpstr>Times New Roman</vt:lpstr>
      <vt:lpstr>MS UI Gothic</vt:lpstr>
      <vt:lpstr>Meiryo</vt:lpstr>
      <vt:lpstr>黑体</vt:lpstr>
      <vt:lpstr>楷体_GB2312</vt:lpstr>
      <vt:lpstr>新宋体</vt:lpstr>
      <vt:lpstr>微软雅黑</vt:lpstr>
      <vt:lpstr>Arial Unicode MS</vt:lpstr>
      <vt:lpstr>隶书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Y</dc:creator>
  <cp:lastModifiedBy>海派甜心</cp:lastModifiedBy>
  <cp:revision>2</cp:revision>
  <dcterms:created xsi:type="dcterms:W3CDTF">2013-10-22T07:56:33Z</dcterms:created>
  <dcterms:modified xsi:type="dcterms:W3CDTF">2021-05-02T02:17:33Z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