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4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25" r:id="rId15"/>
    <p:sldId id="326" r:id="rId16"/>
    <p:sldId id="32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295" r:id="rId27"/>
    <p:sldId id="296" r:id="rId28"/>
    <p:sldId id="297" r:id="rId29"/>
    <p:sldId id="307" r:id="rId30"/>
    <p:sldId id="308" r:id="rId31"/>
    <p:sldId id="309" r:id="rId32"/>
    <p:sldId id="310" r:id="rId33"/>
    <p:sldId id="264" r:id="rId34"/>
    <p:sldId id="266" r:id="rId35"/>
    <p:sldId id="315" r:id="rId36"/>
    <p:sldId id="316" r:id="rId37"/>
    <p:sldId id="382" r:id="rId3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166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</a:p>
        </p:txBody>
      </p:sp>
      <p:sp>
        <p:nvSpPr>
          <p:cNvPr id="2051" name="文本占位符 205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</a:p>
        </p:txBody>
      </p:sp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2"/>
          <p:cNvSpPr txBox="1"/>
          <p:nvPr/>
        </p:nvSpPr>
        <p:spPr>
          <a:xfrm>
            <a:off x="609600" y="1143000"/>
            <a:ext cx="8229600" cy="243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  <a:latin typeface="Arial" panose="020B0604020202020204" pitchFamily="34" charset="0"/>
              </a:rPr>
              <a:t>Unit 6</a:t>
            </a:r>
            <a:endParaRPr lang="en-US" altLang="zh-CN" sz="44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  <a:latin typeface="Arial" panose="020B0604020202020204" pitchFamily="34" charset="0"/>
              </a:rPr>
              <a:t>I’m going to study computer science</a:t>
            </a:r>
            <a:r>
              <a:rPr lang="zh-CN" altLang="en-US" sz="4400" b="1" dirty="0">
                <a:solidFill>
                  <a:srgbClr val="0000CC"/>
                </a:solidFill>
                <a:latin typeface="Arial" panose="020B0604020202020204" pitchFamily="34" charset="0"/>
              </a:rPr>
              <a:t>.</a:t>
            </a:r>
            <a:endParaRPr lang="en-US" altLang="zh-CN" sz="44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WordArt 6"/>
          <p:cNvSpPr>
            <a:spLocks noTextEdit="1"/>
          </p:cNvSpPr>
          <p:nvPr/>
        </p:nvSpPr>
        <p:spPr>
          <a:xfrm>
            <a:off x="2700338" y="3886200"/>
            <a:ext cx="33956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Section B (2b-2e)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76200" y="685800"/>
            <a:ext cx="9069388" cy="3292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4. 一些决心与更好的计划有关，例如制定每周的学习计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划。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Some resolutions have to do with better planning, like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making a weekly plan for schoolwork.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33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charRg st="33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92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charRg st="92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0" y="228600"/>
            <a:ext cx="9067800" cy="6961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第三段：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大多数决心______________________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有一点共同之处__________________________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几乎不____________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太难以至于不能保持___________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忘掉了他们_________________________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对于这个原因________________    明年____________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1. 尽管有不同，大多数决心都有一个共同点。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Although there are differences, most resolutions have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one thing in common.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文本框 14338"/>
          <p:cNvSpPr txBox="1"/>
          <p:nvPr/>
        </p:nvSpPr>
        <p:spPr>
          <a:xfrm>
            <a:off x="1905000" y="10668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most resolutions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0" name="文本框 14339"/>
          <p:cNvSpPr txBox="1"/>
          <p:nvPr/>
        </p:nvSpPr>
        <p:spPr>
          <a:xfrm>
            <a:off x="2743200" y="16002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have one thing in common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1295400" y="22860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hardly ever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3352800" y="28956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too difficult to keep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3" name="文本框 14342"/>
          <p:cNvSpPr txBox="1"/>
          <p:nvPr/>
        </p:nvSpPr>
        <p:spPr>
          <a:xfrm>
            <a:off x="1981200" y="35814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forget about them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4" name="文本框 14343"/>
          <p:cNvSpPr txBox="1"/>
          <p:nvPr/>
        </p:nvSpPr>
        <p:spPr>
          <a:xfrm>
            <a:off x="2209800" y="42672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for this reason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5" name="文本框 14344"/>
          <p:cNvSpPr txBox="1"/>
          <p:nvPr/>
        </p:nvSpPr>
        <p:spPr>
          <a:xfrm>
            <a:off x="6588125" y="4267200"/>
            <a:ext cx="2609850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next year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212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38">
                                            <p:txEl>
                                              <p:charRg st="212" end="2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271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38">
                                            <p:txEl>
                                              <p:charRg st="271" end="2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/>
      <p:bldP spid="14340" grpId="0" bldLvl="0"/>
      <p:bldP spid="14341" grpId="0" bldLvl="0"/>
      <p:bldP spid="14342" grpId="0" bldLvl="0"/>
      <p:bldP spid="14343" grpId="0" bldLvl="0"/>
      <p:bldP spid="14344" grpId="0" bldLvl="0"/>
      <p:bldP spid="14345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文本框 15361"/>
          <p:cNvSpPr txBox="1"/>
          <p:nvPr/>
        </p:nvSpPr>
        <p:spPr>
          <a:xfrm>
            <a:off x="76200" y="1143000"/>
            <a:ext cx="9067800" cy="457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2. 有时候那些决心可能太难了以至于坚持不下去。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Sometimes the resolutions may be too difficult to keep.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3. 对于这个原因，一些人说最好的决心就是没有决心。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For this reason, some people say the best resolution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is to have no resolutions!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4. 你明年会下些决心？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Will you make any next year?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28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charRg st="28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17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charRg st="117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74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charRg st="174" end="2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217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charRg st="217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"/>
          <p:cNvSpPr>
            <a:spLocks noGrp="1"/>
          </p:cNvSpPr>
          <p:nvPr>
            <p:ph type="title" idx="4294967295"/>
          </p:nvPr>
        </p:nvSpPr>
        <p:spPr>
          <a:xfrm>
            <a:off x="381000" y="838200"/>
            <a:ext cx="8229600" cy="1143000"/>
          </a:xfrm>
          <a:ln/>
        </p:spPr>
        <p:txBody>
          <a:bodyPr anchor="ctr"/>
          <a:p>
            <a:pPr algn="l" eaLnBrk="1" hangingPunct="1"/>
            <a:r>
              <a:rPr lang="en-US" altLang="zh-CN" sz="3600" b="1" dirty="0">
                <a:solidFill>
                  <a:schemeClr val="tx1"/>
                </a:solidFill>
              </a:rPr>
              <a:t>2a</a:t>
            </a:r>
            <a:r>
              <a:rPr lang="en-US" altLang="zh-CN" sz="3600" b="1" dirty="0">
                <a:solidFill>
                  <a:srgbClr val="003399"/>
                </a:solidFill>
              </a:rPr>
              <a:t>  Discuss the questions with your  </a:t>
            </a:r>
            <a:br>
              <a:rPr lang="en-US" altLang="zh-CN" sz="3600" b="1" dirty="0">
                <a:solidFill>
                  <a:srgbClr val="003399"/>
                </a:solidFill>
              </a:rPr>
            </a:br>
            <a:r>
              <a:rPr lang="en-US" altLang="zh-CN" sz="3600" b="1" dirty="0">
                <a:solidFill>
                  <a:srgbClr val="003399"/>
                </a:solidFill>
              </a:rPr>
              <a:t>      partner.</a:t>
            </a:r>
            <a:endParaRPr lang="zh-CN" altLang="en-US" sz="3600" b="1" dirty="0">
              <a:solidFill>
                <a:srgbClr val="003399"/>
              </a:solidFill>
            </a:endParaRP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533400" y="2332038"/>
            <a:ext cx="8763000" cy="4525962"/>
          </a:xfrm>
          <a:ln/>
        </p:spPr>
        <p:txBody>
          <a:bodyPr/>
          <a:p>
            <a:pPr marL="742950" indent="-742950" eaLnBrk="1" hangingPunct="1">
              <a:buNone/>
            </a:pPr>
            <a:r>
              <a:rPr lang="zh-CN" altLang="en-US" b="1" dirty="0">
                <a:latin typeface="Arial" panose="020B0604020202020204" pitchFamily="34" charset="0"/>
              </a:rPr>
              <a:t>1.</a:t>
            </a:r>
            <a:r>
              <a:rPr lang="en-US" altLang="zh-CN" b="1" dirty="0">
                <a:latin typeface="Arial" panose="020B0604020202020204" pitchFamily="34" charset="0"/>
              </a:rPr>
              <a:t>Did you make 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any</a:t>
            </a:r>
            <a:r>
              <a:rPr lang="en-US" altLang="zh-CN" b="1" dirty="0">
                <a:latin typeface="Arial" panose="020B0604020202020204" pitchFamily="34" charset="0"/>
              </a:rPr>
              <a:t> resolution last year?</a:t>
            </a:r>
            <a:endParaRPr lang="en-US" altLang="zh-CN" b="1" dirty="0">
              <a:latin typeface="Arial" panose="020B0604020202020204" pitchFamily="34" charset="0"/>
            </a:endParaRPr>
          </a:p>
          <a:p>
            <a:pPr marL="742950" indent="-742950" eaLnBrk="1" hangingPunct="1">
              <a:buNone/>
            </a:pP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No , I didn’t.</a:t>
            </a:r>
            <a:endParaRPr lang="en-US" altLang="zh-CN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742950" indent="-742950" eaLnBrk="1" hangingPunct="1">
              <a:lnSpc>
                <a:spcPts val="1000"/>
              </a:lnSpc>
              <a:buNone/>
            </a:pPr>
            <a:endParaRPr lang="en-US" altLang="zh-CN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742950" indent="-742950" eaLnBrk="1" hangingPunct="1">
              <a:buNone/>
            </a:pPr>
            <a:r>
              <a:rPr lang="zh-CN" altLang="en-US" b="1" dirty="0">
                <a:latin typeface="Arial" panose="020B0604020202020204" pitchFamily="34" charset="0"/>
              </a:rPr>
              <a:t>2.</a:t>
            </a:r>
            <a:r>
              <a:rPr lang="en-US" altLang="zh-CN" b="1" dirty="0">
                <a:latin typeface="Arial" panose="020B0604020202020204" pitchFamily="34" charset="0"/>
              </a:rPr>
              <a:t>Were you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b="1" u="sng" dirty="0">
                <a:solidFill>
                  <a:srgbClr val="FF0000"/>
                </a:solidFill>
                <a:latin typeface="Arial" panose="020B0604020202020204" pitchFamily="34" charset="0"/>
              </a:rPr>
              <a:t>able to</a:t>
            </a:r>
            <a:r>
              <a:rPr lang="en-US" altLang="zh-CN" b="1" u="sng" dirty="0">
                <a:latin typeface="Arial" panose="020B0604020202020204" pitchFamily="34" charset="0"/>
              </a:rPr>
              <a:t> </a:t>
            </a:r>
            <a:r>
              <a:rPr lang="en-US" altLang="zh-CN" b="1" dirty="0">
                <a:latin typeface="Arial" panose="020B0604020202020204" pitchFamily="34" charset="0"/>
              </a:rPr>
              <a:t>keep them? Why or why</a:t>
            </a:r>
            <a:endParaRPr lang="en-US" altLang="zh-CN" b="1" dirty="0">
              <a:latin typeface="Arial" panose="020B0604020202020204" pitchFamily="34" charset="0"/>
            </a:endParaRPr>
          </a:p>
          <a:p>
            <a:pPr marL="742950" indent="-742950" eaLnBrk="1" hangingPunct="1">
              <a:buNone/>
            </a:pPr>
            <a:r>
              <a:rPr lang="zh-CN" altLang="en-US" b="1" dirty="0">
                <a:latin typeface="Arial" panose="020B0604020202020204" pitchFamily="34" charset="0"/>
              </a:rPr>
              <a:t>   </a:t>
            </a:r>
            <a:r>
              <a:rPr lang="en-US" altLang="zh-CN" b="1" dirty="0">
                <a:latin typeface="Arial" panose="020B0604020202020204" pitchFamily="34" charset="0"/>
              </a:rPr>
              <a:t>not?</a:t>
            </a:r>
            <a:endParaRPr lang="en-US" altLang="zh-CN" b="1" dirty="0">
              <a:latin typeface="Arial" panose="020B0604020202020204" pitchFamily="34" charset="0"/>
            </a:endParaRPr>
          </a:p>
          <a:p>
            <a:pPr marL="742950" indent="-742950" eaLnBrk="1" hangingPunct="1">
              <a:buNone/>
            </a:pP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No , I wasn’t. Because I forgot them.</a:t>
            </a:r>
            <a:endParaRPr lang="zh-CN" altLang="en-US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线形标注 2(带强调线) 3"/>
          <p:cNvSpPr/>
          <p:nvPr/>
        </p:nvSpPr>
        <p:spPr>
          <a:xfrm>
            <a:off x="4716463" y="5445125"/>
            <a:ext cx="2667000" cy="838200"/>
          </a:xfrm>
          <a:prstGeom prst="accentCallout2">
            <a:avLst>
              <a:gd name="adj1" fmla="val 23148"/>
              <a:gd name="adj2" fmla="val -3972"/>
              <a:gd name="adj3" fmla="val 23148"/>
              <a:gd name="adj4" fmla="val -11620"/>
              <a:gd name="adj5" fmla="val -129523"/>
              <a:gd name="adj6" fmla="val -56694"/>
            </a:avLst>
          </a:prstGeom>
          <a:solidFill>
            <a:schemeClr val="accent1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en-US" altLang="zh-CN" sz="2400" b="1" dirty="0">
                <a:latin typeface="Arial" panose="020B0604020202020204" pitchFamily="34" charset="0"/>
              </a:rPr>
              <a:t>be able to…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会；能够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4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charRg st="41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09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charRg st="109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0" name="WordArt 5"/>
          <p:cNvSpPr>
            <a:spLocks noTextEdit="1"/>
          </p:cNvSpPr>
          <p:nvPr/>
        </p:nvSpPr>
        <p:spPr>
          <a:xfrm>
            <a:off x="2555875" y="115888"/>
            <a:ext cx="3529013" cy="1052512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  <a:normAutofit/>
          </a:bodyPr>
          <a:p>
            <a:pPr algn="ctr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Reading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CC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1" name="Oval 2"/>
          <p:cNvSpPr/>
          <p:nvPr/>
        </p:nvSpPr>
        <p:spPr>
          <a:xfrm>
            <a:off x="360363" y="1052513"/>
            <a:ext cx="898525" cy="990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000" b="1" dirty="0">
                <a:latin typeface="Arial" panose="020B0604020202020204" pitchFamily="34" charset="0"/>
              </a:rPr>
              <a:t>2b</a:t>
            </a:r>
            <a:endParaRPr lang="en-US" altLang="zh-CN" sz="4000" b="1" dirty="0">
              <a:latin typeface="Arial" panose="020B0604020202020204" pitchFamily="34" charset="0"/>
            </a:endParaRPr>
          </a:p>
        </p:txBody>
      </p:sp>
      <p:sp>
        <p:nvSpPr>
          <p:cNvPr id="17412" name="Text Box 5"/>
          <p:cNvSpPr txBox="1"/>
          <p:nvPr/>
        </p:nvSpPr>
        <p:spPr>
          <a:xfrm>
            <a:off x="1524000" y="1295400"/>
            <a:ext cx="7670800" cy="1352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Read the passage and match each paragraph (1-3) with its main purpose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in the box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. </a:t>
            </a:r>
            <a:r>
              <a:rPr lang="en-US" altLang="zh-CN" sz="2400" b="1" u="sng" dirty="0">
                <a:solidFill>
                  <a:srgbClr val="0000FF"/>
                </a:solidFill>
                <a:latin typeface="Arial" panose="020B0604020202020204" pitchFamily="34" charset="0"/>
              </a:rPr>
              <a:t>Underline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the words and phrases that helped you decide.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Text Box 5"/>
          <p:cNvSpPr txBox="1"/>
          <p:nvPr/>
        </p:nvSpPr>
        <p:spPr>
          <a:xfrm>
            <a:off x="839788" y="3505200"/>
            <a:ext cx="7980362" cy="6032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</a:rPr>
              <a:t>__ To question the idea of making resolutions</a:t>
            </a:r>
            <a:endParaRPr lang="en-US" altLang="zh-CN" sz="2800" b="1" dirty="0">
              <a:latin typeface="Arial" panose="020B0604020202020204" pitchFamily="34" charset="0"/>
            </a:endParaRPr>
          </a:p>
        </p:txBody>
      </p:sp>
      <p:sp>
        <p:nvSpPr>
          <p:cNvPr id="17414" name="Text Box 5"/>
          <p:cNvSpPr txBox="1"/>
          <p:nvPr/>
        </p:nvSpPr>
        <p:spPr>
          <a:xfrm>
            <a:off x="755650" y="5229225"/>
            <a:ext cx="8439150" cy="6032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sym typeface="Arial" panose="020B0604020202020204" pitchFamily="34" charset="0"/>
              </a:rPr>
              <a:t>__ To discuss the different kinds of</a:t>
            </a:r>
            <a:r>
              <a:rPr lang="zh-CN" altLang="en-US" sz="2800" b="1" dirty="0">
                <a:latin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2800" b="1" dirty="0">
                <a:latin typeface="Arial" panose="020B0604020202020204" pitchFamily="34" charset="0"/>
                <a:sym typeface="Arial" panose="020B0604020202020204" pitchFamily="34" charset="0"/>
              </a:rPr>
              <a:t>resolutions</a:t>
            </a:r>
            <a:endParaRPr lang="en-US" altLang="zh-CN" sz="28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5" name="Text Box 5"/>
          <p:cNvSpPr txBox="1"/>
          <p:nvPr/>
        </p:nvSpPr>
        <p:spPr>
          <a:xfrm>
            <a:off x="839788" y="4365625"/>
            <a:ext cx="7488237" cy="603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sym typeface="Arial" panose="020B0604020202020204" pitchFamily="34" charset="0"/>
              </a:rPr>
              <a:t>__ To give the meaning of resolution</a:t>
            </a:r>
            <a:endParaRPr lang="en-US" altLang="zh-CN" sz="28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8434" name="Text Box 6"/>
          <p:cNvSpPr txBox="1"/>
          <p:nvPr/>
        </p:nvSpPr>
        <p:spPr>
          <a:xfrm>
            <a:off x="2378075" y="5270500"/>
            <a:ext cx="3562350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42950" indent="-742950"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答案： 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；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；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2 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Text Box 9"/>
          <p:cNvSpPr txBox="1"/>
          <p:nvPr/>
        </p:nvSpPr>
        <p:spPr>
          <a:xfrm>
            <a:off x="468313" y="476250"/>
            <a:ext cx="8243887" cy="4703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65125" indent="-365125"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指导：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65125" indent="-365125">
              <a:lnSpc>
                <a:spcPct val="120000"/>
              </a:lnSpc>
              <a:buChar char="Ø"/>
            </a:pPr>
            <a:r>
              <a:rPr lang="zh-CN" altLang="en-US" sz="3600" b="1" dirty="0">
                <a:latin typeface="Arial" panose="020B0604020202020204" pitchFamily="34" charset="0"/>
              </a:rPr>
              <a:t> 先读这三个主题的意思，带着问题去读短文。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pPr marL="365125" indent="-365125">
              <a:lnSpc>
                <a:spcPct val="120000"/>
              </a:lnSpc>
              <a:buChar char="Ø"/>
            </a:pPr>
            <a:r>
              <a:rPr lang="en-US" altLang="zh-CN" sz="3600" b="1" dirty="0">
                <a:latin typeface="Arial" panose="020B0604020202020204" pitchFamily="34" charset="0"/>
              </a:rPr>
              <a:t> </a:t>
            </a:r>
            <a:r>
              <a:rPr lang="zh-CN" altLang="en-US" sz="3600" b="1" dirty="0">
                <a:latin typeface="Arial" panose="020B0604020202020204" pitchFamily="34" charset="0"/>
              </a:rPr>
              <a:t>通读每个段落，理解这个段落所讲的主要意思。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pPr marL="365125" indent="-365125">
              <a:lnSpc>
                <a:spcPct val="120000"/>
              </a:lnSpc>
              <a:buChar char="Ø"/>
            </a:pPr>
            <a:r>
              <a:rPr lang="zh-CN" altLang="en-US" sz="3600" b="1" dirty="0">
                <a:latin typeface="Arial" panose="020B0604020202020204" pitchFamily="34" charset="0"/>
              </a:rPr>
              <a:t> 在相关段落中划出相关的依据，根据依据确定每个段落主要意思。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9458" name="Text Box 5"/>
          <p:cNvSpPr txBox="1"/>
          <p:nvPr/>
        </p:nvSpPr>
        <p:spPr>
          <a:xfrm>
            <a:off x="1187450" y="131763"/>
            <a:ext cx="7488238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Which paragraph in the passage do you think each sentence goes in? Write the letters [A-D] in the correct places in the passage. 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Text Box 6"/>
          <p:cNvSpPr txBox="1"/>
          <p:nvPr/>
        </p:nvSpPr>
        <p:spPr>
          <a:xfrm>
            <a:off x="395288" y="2343150"/>
            <a:ext cx="8353425" cy="4325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36575" indent="-536575">
              <a:lnSpc>
                <a:spcPct val="110000"/>
              </a:lnSpc>
              <a:buAutoNum type="alphaUcPeriod"/>
            </a:pPr>
            <a:r>
              <a:rPr lang="en-US" altLang="zh-CN" sz="3600" b="1" dirty="0">
                <a:latin typeface="Arial" panose="020B0604020202020204" pitchFamily="34" charset="0"/>
              </a:rPr>
              <a:t>These are about making yourself a better person.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pPr marL="536575" indent="-536575">
              <a:lnSpc>
                <a:spcPct val="110000"/>
              </a:lnSpc>
              <a:buAutoNum type="alphaUcPeriod"/>
            </a:pPr>
            <a:r>
              <a:rPr lang="en-US" altLang="zh-CN" sz="3600" b="1" dirty="0">
                <a:latin typeface="Arial" panose="020B0604020202020204" pitchFamily="34" charset="0"/>
              </a:rPr>
              <a:t>For example, a student may have to find more time to study.  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pPr marL="536575" indent="-536575">
              <a:lnSpc>
                <a:spcPct val="11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C. There are good reasons for this.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pPr marL="536575" indent="-536575">
              <a:lnSpc>
                <a:spcPct val="11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D. The start of the year is often a time for making resolutions.  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sp>
        <p:nvSpPr>
          <p:cNvPr id="19460" name="Oval 2"/>
          <p:cNvSpPr/>
          <p:nvPr/>
        </p:nvSpPr>
        <p:spPr>
          <a:xfrm>
            <a:off x="217488" y="260350"/>
            <a:ext cx="898525" cy="990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000" b="1" dirty="0">
                <a:latin typeface="Arial" panose="020B0604020202020204" pitchFamily="34" charset="0"/>
              </a:rPr>
              <a:t>2c</a:t>
            </a:r>
            <a:endParaRPr lang="en-US" altLang="zh-CN" sz="4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482" name="Text Box 6"/>
          <p:cNvSpPr txBox="1"/>
          <p:nvPr/>
        </p:nvSpPr>
        <p:spPr>
          <a:xfrm>
            <a:off x="611188" y="765175"/>
            <a:ext cx="8101012" cy="4703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36575" indent="-536575">
              <a:lnSpc>
                <a:spcPct val="12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指导： 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536575" indent="-536575">
              <a:lnSpc>
                <a:spcPct val="120000"/>
              </a:lnSpc>
              <a:buAutoNum type="arabicPeriod"/>
            </a:pPr>
            <a:r>
              <a:rPr lang="zh-CN" altLang="en-US" sz="3600" b="1" dirty="0">
                <a:latin typeface="Arial" panose="020B0604020202020204" pitchFamily="34" charset="0"/>
              </a:rPr>
              <a:t>首先，阅读这四个句子，掌握其意思。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pPr marL="536575" indent="-536575">
              <a:lnSpc>
                <a:spcPct val="120000"/>
              </a:lnSpc>
              <a:buAutoNum type="arabicPeriod"/>
            </a:pPr>
            <a:r>
              <a:rPr lang="zh-CN" altLang="en-US" sz="3600" b="1" dirty="0">
                <a:latin typeface="Arial" panose="020B0604020202020204" pitchFamily="34" charset="0"/>
              </a:rPr>
              <a:t>然后，再次阅读每个段落，重点阅读每个空格前后句子的意思。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pPr marL="536575" indent="-536575">
              <a:lnSpc>
                <a:spcPct val="120000"/>
              </a:lnSpc>
              <a:buAutoNum type="arabicPeriod"/>
            </a:pPr>
            <a:r>
              <a:rPr lang="zh-CN" altLang="en-US" sz="3600" b="1" dirty="0">
                <a:latin typeface="Arial" panose="020B0604020202020204" pitchFamily="34" charset="0"/>
              </a:rPr>
              <a:t>根据上下文意来确定空格处应填的句子。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1506" name="Text Box 5"/>
          <p:cNvSpPr txBox="1"/>
          <p:nvPr/>
        </p:nvSpPr>
        <p:spPr>
          <a:xfrm>
            <a:off x="539750" y="554038"/>
            <a:ext cx="37798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宋体" panose="02010600030101010101" pitchFamily="2" charset="-122"/>
              </a:rPr>
              <a:t>1.</a:t>
            </a:r>
            <a:r>
              <a:rPr lang="zh-CN" altLang="en-US" sz="3600" b="1" dirty="0">
                <a:latin typeface="宋体" panose="02010600030101010101" pitchFamily="2" charset="-122"/>
              </a:rPr>
              <a:t>段 </a:t>
            </a:r>
            <a:r>
              <a:rPr lang="en-US" altLang="zh-CN" sz="3600" b="1" dirty="0">
                <a:latin typeface="宋体" panose="02010600030101010101" pitchFamily="2" charset="-122"/>
              </a:rPr>
              <a:t>______</a:t>
            </a:r>
            <a:r>
              <a:rPr lang="en-US" altLang="zh-CN" sz="3600" b="1" dirty="0">
                <a:latin typeface="Arial" panose="020B0604020202020204" pitchFamily="34" charset="0"/>
              </a:rPr>
              <a:t> 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sp>
        <p:nvSpPr>
          <p:cNvPr id="21507" name="Text Box 5"/>
          <p:cNvSpPr txBox="1"/>
          <p:nvPr/>
        </p:nvSpPr>
        <p:spPr>
          <a:xfrm>
            <a:off x="2195513" y="555625"/>
            <a:ext cx="9366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FF"/>
                </a:solidFill>
                <a:latin typeface="Arial" panose="020B0604020202020204" pitchFamily="34" charset="0"/>
              </a:rPr>
              <a:t>D</a:t>
            </a:r>
            <a:endParaRPr lang="en-US" altLang="zh-CN" sz="3600" b="1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Text Box 9"/>
          <p:cNvSpPr txBox="1"/>
          <p:nvPr/>
        </p:nvSpPr>
        <p:spPr>
          <a:xfrm>
            <a:off x="1006475" y="1268413"/>
            <a:ext cx="7669213" cy="1301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CC0099"/>
                </a:solidFill>
                <a:latin typeface="Arial" panose="020B0604020202020204" pitchFamily="34" charset="0"/>
              </a:rPr>
              <a:t>D</a:t>
            </a: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句意：</a:t>
            </a:r>
            <a:r>
              <a:rPr lang="zh-CN" altLang="en-US" sz="3600" b="1" dirty="0">
                <a:latin typeface="Arial" panose="020B0604020202020204" pitchFamily="34" charset="0"/>
              </a:rPr>
              <a:t>新年伊始常是下新年决心的时候。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sp>
        <p:nvSpPr>
          <p:cNvPr id="21509" name="Text Box 9"/>
          <p:cNvSpPr txBox="1"/>
          <p:nvPr/>
        </p:nvSpPr>
        <p:spPr>
          <a:xfrm>
            <a:off x="935038" y="2563813"/>
            <a:ext cx="7704137" cy="3663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第一段中介绍了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resolution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的意思。第一空格前句意“最普通的一种就是新年决心”，空格后句意为“当我们在新年的开端下新年决心的时候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”可推测出本空应填此句。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0" name="Text Box 9"/>
          <p:cNvSpPr txBox="1"/>
          <p:nvPr/>
        </p:nvSpPr>
        <p:spPr>
          <a:xfrm>
            <a:off x="612775" y="855663"/>
            <a:ext cx="50403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宋体" panose="02010600030101010101" pitchFamily="2" charset="-122"/>
              </a:rPr>
              <a:t>2.</a:t>
            </a:r>
            <a:r>
              <a:rPr lang="zh-CN" altLang="en-US" sz="3600" b="1" dirty="0">
                <a:latin typeface="宋体" panose="02010600030101010101" pitchFamily="2" charset="-122"/>
              </a:rPr>
              <a:t>段 </a:t>
            </a:r>
            <a:r>
              <a:rPr lang="en-US" altLang="zh-CN" sz="3600" b="1" dirty="0">
                <a:latin typeface="宋体" panose="02010600030101010101" pitchFamily="2" charset="-122"/>
              </a:rPr>
              <a:t>_____  _____</a:t>
            </a:r>
            <a:endParaRPr lang="en-US" altLang="zh-CN" sz="3600" b="1" dirty="0">
              <a:latin typeface="宋体" panose="02010600030101010101" pitchFamily="2" charset="-122"/>
            </a:endParaRPr>
          </a:p>
        </p:txBody>
      </p:sp>
      <p:sp>
        <p:nvSpPr>
          <p:cNvPr id="22531" name="Text Box 6"/>
          <p:cNvSpPr txBox="1"/>
          <p:nvPr/>
        </p:nvSpPr>
        <p:spPr>
          <a:xfrm>
            <a:off x="1079500" y="1606550"/>
            <a:ext cx="7524750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CC0099"/>
                </a:solidFill>
                <a:latin typeface="Arial" panose="020B0604020202020204" pitchFamily="34" charset="0"/>
              </a:rPr>
              <a:t>A </a:t>
            </a: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句意</a:t>
            </a:r>
            <a:r>
              <a:rPr lang="zh-CN" altLang="en-US" sz="3600" b="1" dirty="0">
                <a:latin typeface="Arial" panose="020B0604020202020204" pitchFamily="34" charset="0"/>
              </a:rPr>
              <a:t>：这些决心是有关让你自己成为一名更优秀的人的。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sp>
        <p:nvSpPr>
          <p:cNvPr id="22532" name="Text Box 5"/>
          <p:cNvSpPr txBox="1"/>
          <p:nvPr/>
        </p:nvSpPr>
        <p:spPr>
          <a:xfrm>
            <a:off x="1981200" y="855663"/>
            <a:ext cx="7191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FF"/>
                </a:solidFill>
                <a:latin typeface="Arial" panose="020B0604020202020204" pitchFamily="34" charset="0"/>
              </a:rPr>
              <a:t>A</a:t>
            </a:r>
            <a:endParaRPr lang="en-US" altLang="zh-CN" sz="3600" b="1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Text Box 8"/>
          <p:cNvSpPr txBox="1"/>
          <p:nvPr/>
        </p:nvSpPr>
        <p:spPr>
          <a:xfrm>
            <a:off x="3565525" y="855663"/>
            <a:ext cx="7826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FF"/>
                </a:solidFill>
                <a:latin typeface="Arial" panose="020B0604020202020204" pitchFamily="34" charset="0"/>
              </a:rPr>
              <a:t>B</a:t>
            </a:r>
            <a:endParaRPr lang="en-US" altLang="zh-CN" sz="3600" b="1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Text Box 6"/>
          <p:cNvSpPr txBox="1"/>
          <p:nvPr/>
        </p:nvSpPr>
        <p:spPr>
          <a:xfrm>
            <a:off x="1042988" y="3141663"/>
            <a:ext cx="7632700" cy="2068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由前一句话“很多决心与自我提高有关。”，可知空格处是对这句的进一步解释。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sp>
        <p:nvSpPr>
          <p:cNvPr id="5124" name="矩形 5123"/>
          <p:cNvSpPr/>
          <p:nvPr/>
        </p:nvSpPr>
        <p:spPr>
          <a:xfrm>
            <a:off x="2195513" y="3068638"/>
            <a:ext cx="4724400" cy="869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Revision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3554" name="Text Box 8"/>
          <p:cNvSpPr txBox="1"/>
          <p:nvPr/>
        </p:nvSpPr>
        <p:spPr>
          <a:xfrm>
            <a:off x="822325" y="765175"/>
            <a:ext cx="7566025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CC0099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句意：</a:t>
            </a:r>
            <a:r>
              <a:rPr lang="zh-CN" altLang="en-US" sz="3600" b="1" dirty="0">
                <a:latin typeface="Arial" panose="020B0604020202020204" pitchFamily="34" charset="0"/>
              </a:rPr>
              <a:t>例如，一名学生可能必须利用更多的时间来学习。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sp>
        <p:nvSpPr>
          <p:cNvPr id="23555" name="Text Box 9"/>
          <p:cNvSpPr txBox="1"/>
          <p:nvPr/>
        </p:nvSpPr>
        <p:spPr>
          <a:xfrm>
            <a:off x="785813" y="2276475"/>
            <a:ext cx="7597775" cy="3386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本段中介绍了不同类型的决心，并一一举例说明。由空格前所列是第三种 “与更好的计划有关的决心”，本空格处应为举例说明这种类型的决心的情况。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4578" name="Text Box 9"/>
          <p:cNvSpPr txBox="1"/>
          <p:nvPr/>
        </p:nvSpPr>
        <p:spPr>
          <a:xfrm>
            <a:off x="504825" y="620713"/>
            <a:ext cx="70564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宋体" panose="02010600030101010101" pitchFamily="2" charset="-122"/>
              </a:rPr>
              <a:t>3.</a:t>
            </a:r>
            <a:r>
              <a:rPr lang="zh-CN" altLang="en-US" sz="3600" b="1" dirty="0">
                <a:latin typeface="宋体" panose="02010600030101010101" pitchFamily="2" charset="-122"/>
              </a:rPr>
              <a:t>段 </a:t>
            </a:r>
            <a:r>
              <a:rPr lang="en-US" altLang="zh-CN" sz="3600" b="1" dirty="0">
                <a:latin typeface="宋体" panose="02010600030101010101" pitchFamily="2" charset="-122"/>
              </a:rPr>
              <a:t>_____</a:t>
            </a:r>
            <a:endParaRPr lang="en-US" altLang="zh-CN" sz="3600" b="1" dirty="0">
              <a:latin typeface="宋体" panose="02010600030101010101" pitchFamily="2" charset="-122"/>
            </a:endParaRPr>
          </a:p>
        </p:txBody>
      </p:sp>
      <p:sp>
        <p:nvSpPr>
          <p:cNvPr id="24579" name="Text Box 6"/>
          <p:cNvSpPr txBox="1"/>
          <p:nvPr/>
        </p:nvSpPr>
        <p:spPr>
          <a:xfrm>
            <a:off x="936625" y="1412875"/>
            <a:ext cx="7596188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CC0099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句意：</a:t>
            </a:r>
            <a:r>
              <a:rPr lang="zh-CN" altLang="en-US" sz="3600" b="1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600" b="1" dirty="0">
                <a:latin typeface="Arial" panose="020B0604020202020204" pitchFamily="34" charset="0"/>
              </a:rPr>
              <a:t>对此种情况有不错的理由。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sp>
        <p:nvSpPr>
          <p:cNvPr id="24580" name="Text Box 8"/>
          <p:cNvSpPr txBox="1"/>
          <p:nvPr/>
        </p:nvSpPr>
        <p:spPr>
          <a:xfrm>
            <a:off x="2017713" y="620713"/>
            <a:ext cx="7826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FF"/>
                </a:solidFill>
                <a:latin typeface="Arial" panose="020B0604020202020204" pitchFamily="34" charset="0"/>
              </a:rPr>
              <a:t>C</a:t>
            </a:r>
            <a:endParaRPr lang="en-US" altLang="zh-CN" sz="3600" b="1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4581" name="Text Box 6"/>
          <p:cNvSpPr txBox="1"/>
          <p:nvPr/>
        </p:nvSpPr>
        <p:spPr>
          <a:xfrm>
            <a:off x="828675" y="2058988"/>
            <a:ext cx="7596188" cy="3663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本段中心意思是对下新年决心这种想法的怀疑。由空格前句意“人们很难实现他们”，及空格后的两句都是叙述不能实现这些决心的原因，可知空格处应先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句。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  <p:bldP spid="245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5602" name="Text Box 5"/>
          <p:cNvSpPr txBox="1"/>
          <p:nvPr/>
        </p:nvSpPr>
        <p:spPr>
          <a:xfrm>
            <a:off x="1223963" y="333375"/>
            <a:ext cx="7596187" cy="1301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Answer the questions with short sentences.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Text Box 6"/>
          <p:cNvSpPr txBox="1"/>
          <p:nvPr/>
        </p:nvSpPr>
        <p:spPr>
          <a:xfrm>
            <a:off x="504825" y="1593850"/>
            <a:ext cx="8027988" cy="437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41325" indent="-441325">
              <a:lnSpc>
                <a:spcPct val="110000"/>
              </a:lnSpc>
              <a:buAutoNum type="arabicPeriod"/>
            </a:pPr>
            <a:r>
              <a:rPr lang="en-US" altLang="zh-CN" sz="3200" b="1" dirty="0">
                <a:latin typeface="Arial" panose="020B0604020202020204" pitchFamily="34" charset="0"/>
              </a:rPr>
              <a:t>What is a resolution?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  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2.  When do people make resolutions?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 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3. Why do people usually make resolutions?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 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 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25604" name="Text Box 5"/>
          <p:cNvSpPr txBox="1"/>
          <p:nvPr/>
        </p:nvSpPr>
        <p:spPr>
          <a:xfrm>
            <a:off x="1187450" y="2116138"/>
            <a:ext cx="6264275" cy="6270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It’s a kind of promise. 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05" name="Text Box 8"/>
          <p:cNvSpPr txBox="1"/>
          <p:nvPr/>
        </p:nvSpPr>
        <p:spPr>
          <a:xfrm>
            <a:off x="1116013" y="4810125"/>
            <a:ext cx="7416800" cy="1162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They hope that they can improve their lives. 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06" name="Text Box 39"/>
          <p:cNvSpPr txBox="1"/>
          <p:nvPr/>
        </p:nvSpPr>
        <p:spPr>
          <a:xfrm>
            <a:off x="1044575" y="3025775"/>
            <a:ext cx="6192838" cy="628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At the beginning of the year.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07" name="Oval 2"/>
          <p:cNvSpPr/>
          <p:nvPr/>
        </p:nvSpPr>
        <p:spPr>
          <a:xfrm>
            <a:off x="217488" y="422275"/>
            <a:ext cx="898525" cy="990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1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2d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6626" name="Text Box 6"/>
          <p:cNvSpPr txBox="1"/>
          <p:nvPr/>
        </p:nvSpPr>
        <p:spPr>
          <a:xfrm>
            <a:off x="684213" y="909638"/>
            <a:ext cx="7632700" cy="223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4. How can people remember their resolutions?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</a:pP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 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26627" name="Text Box 39"/>
          <p:cNvSpPr txBox="1"/>
          <p:nvPr/>
        </p:nvSpPr>
        <p:spPr>
          <a:xfrm>
            <a:off x="1152525" y="1911350"/>
            <a:ext cx="7597775" cy="1030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Some people write them down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or tell their family and friends.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Text Box 6"/>
          <p:cNvSpPr txBox="1"/>
          <p:nvPr/>
        </p:nvSpPr>
        <p:spPr>
          <a:xfrm>
            <a:off x="684213" y="3308350"/>
            <a:ext cx="8064500" cy="1163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5. How many kinds of resolutions does the writer talk about?  _____________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26629" name="Text Box 39"/>
          <p:cNvSpPr txBox="1"/>
          <p:nvPr/>
        </p:nvSpPr>
        <p:spPr>
          <a:xfrm>
            <a:off x="5508625" y="3657600"/>
            <a:ext cx="3240088" cy="696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Three kinds.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文本框 26629"/>
          <p:cNvSpPr txBox="1"/>
          <p:nvPr/>
        </p:nvSpPr>
        <p:spPr>
          <a:xfrm>
            <a:off x="1152525" y="4824413"/>
            <a:ext cx="7596188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</a:rPr>
              <a:t>Physical health, self-improvement and better planning</a:t>
            </a: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9" grpId="0"/>
      <p:bldP spid="26630" grpId="0" bldLvl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7650" name="Text Box 6"/>
          <p:cNvSpPr txBox="1"/>
          <p:nvPr/>
        </p:nvSpPr>
        <p:spPr>
          <a:xfrm>
            <a:off x="468313" y="312738"/>
            <a:ext cx="8207375" cy="5451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6. Why do you think resolutions may be difficult to keep? _____________________________________________________________________________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7. Do you think the best resolution is to have no resolutions? Why or why not?  __________________________________________________________________________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27651" name="Text Box 6"/>
          <p:cNvSpPr txBox="1"/>
          <p:nvPr/>
        </p:nvSpPr>
        <p:spPr>
          <a:xfrm>
            <a:off x="900113" y="1268413"/>
            <a:ext cx="7632700" cy="1700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Sometimes they may be difficult to keep or sometimes people just forget about them. 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Text Box 40"/>
          <p:cNvSpPr txBox="1"/>
          <p:nvPr/>
        </p:nvSpPr>
        <p:spPr>
          <a:xfrm>
            <a:off x="900113" y="4600575"/>
            <a:ext cx="7345362" cy="1163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Because resolutions can help us try our best. 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653" name="Text Box 43"/>
          <p:cNvSpPr txBox="1"/>
          <p:nvPr/>
        </p:nvSpPr>
        <p:spPr>
          <a:xfrm>
            <a:off x="971550" y="4124325"/>
            <a:ext cx="3529013" cy="628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No, I don’t. 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矩形 28673"/>
          <p:cNvSpPr/>
          <p:nvPr/>
        </p:nvSpPr>
        <p:spPr>
          <a:xfrm>
            <a:off x="2195513" y="2565400"/>
            <a:ext cx="5195887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Check the worksheet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文本框 29697"/>
          <p:cNvSpPr txBox="1"/>
          <p:nvPr/>
        </p:nvSpPr>
        <p:spPr>
          <a:xfrm>
            <a:off x="38100" y="44450"/>
            <a:ext cx="9286875" cy="21383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1. To </a:t>
            </a:r>
            <a:r>
              <a:rPr lang="zh-CN" altLang="en-US" sz="2800" b="1" u="sng" dirty="0">
                <a:latin typeface="Calibri" panose="020F0502020204030204" pitchFamily="2" charset="0"/>
                <a:sym typeface="宋体" panose="02010600030101010101" pitchFamily="2" charset="-122"/>
              </a:rPr>
              <a:t>question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the idea of making resolutions. 此句中</a:t>
            </a:r>
            <a:r>
              <a:rPr lang="zh-CN" altLang="en-US" sz="2800" b="1" dirty="0">
                <a:latin typeface="Calibri" panose="020F0502020204030204" pitchFamily="2" charset="0"/>
              </a:rPr>
              <a:t>question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的词性是</a:t>
            </a:r>
            <a:r>
              <a:rPr lang="zh-CN" altLang="en-US" sz="2800" b="1" dirty="0">
                <a:latin typeface="Calibri" panose="020F0502020204030204" pitchFamily="2" charset="0"/>
              </a:rPr>
              <a:t>________, 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意思是</a:t>
            </a:r>
            <a:r>
              <a:rPr lang="zh-CN" altLang="en-US" sz="2800" b="1" dirty="0">
                <a:latin typeface="Calibri" panose="020F0502020204030204" pitchFamily="2" charset="0"/>
              </a:rPr>
              <a:t>__________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。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Calibri" panose="020F0502020204030204" pitchFamily="2" charset="0"/>
                <a:sym typeface="宋体" panose="02010600030101010101" pitchFamily="2" charset="-122"/>
              </a:rPr>
              <a:t>【拓展】</a:t>
            </a:r>
            <a:r>
              <a:rPr lang="zh-CN" altLang="en-US" sz="2800" b="1" dirty="0">
                <a:latin typeface="Calibri" panose="020F0502020204030204" pitchFamily="2" charset="0"/>
              </a:rPr>
              <a:t>question还可作名词，它与problem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的区别：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</p:txBody>
      </p:sp>
      <p:graphicFrame>
        <p:nvGraphicFramePr>
          <p:cNvPr id="29699" name="表格 29698"/>
          <p:cNvGraphicFramePr/>
          <p:nvPr/>
        </p:nvGraphicFramePr>
        <p:xfrm>
          <a:off x="252413" y="2260600"/>
          <a:ext cx="8712200" cy="2962275"/>
        </p:xfrm>
        <a:graphic>
          <a:graphicData uri="http://schemas.openxmlformats.org/drawingml/2006/table">
            <a:tbl>
              <a:tblPr/>
              <a:tblGrid>
                <a:gridCol w="1762125"/>
                <a:gridCol w="1706563"/>
                <a:gridCol w="5243512"/>
              </a:tblGrid>
              <a:tr h="1481138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latin typeface="Calibri" panose="020F0502020204030204" pitchFamily="2" charset="0"/>
                        </a:rPr>
                        <a:t>question</a:t>
                      </a:r>
                      <a:endParaRPr lang="zh-CN" altLang="en-US" b="1">
                        <a:latin typeface="Calibri" panose="020F0502020204030204" pitchFamily="2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latin typeface="Calibri" panose="020F0502020204030204" pitchFamily="2" charset="0"/>
                        </a:rPr>
                        <a:t>问题</a:t>
                      </a:r>
                      <a:endParaRPr lang="zh-CN" altLang="en-US" b="1">
                        <a:latin typeface="Calibri" panose="020F0502020204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b="1">
                          <a:latin typeface="Calibri" panose="020F0502020204030204" pitchFamily="2" charset="0"/>
                        </a:rPr>
                        <a:t>（需回答）</a:t>
                      </a:r>
                      <a:endParaRPr lang="zh-CN" altLang="en-US" sz="2400" b="1">
                        <a:latin typeface="Calibri" panose="020F0502020204030204" pitchFamily="2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latin typeface="Calibri" panose="020F0502020204030204" pitchFamily="2" charset="0"/>
                        </a:rPr>
                        <a:t>He gave me no chance to answer his question. </a:t>
                      </a:r>
                      <a:endParaRPr lang="en-US" altLang="zh-CN" b="1">
                        <a:latin typeface="Calibri" panose="020F0502020204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b="1">
                          <a:latin typeface="Calibri" panose="020F0502020204030204" pitchFamily="2" charset="0"/>
                        </a:rPr>
                        <a:t>他没给我回答他的问题的机会。</a:t>
                      </a:r>
                      <a:endParaRPr lang="zh-CN" altLang="en-US" b="1">
                        <a:latin typeface="Calibri" panose="020F0502020204030204" pitchFamily="2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7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latin typeface="Calibri" panose="020F0502020204030204" pitchFamily="2" charset="0"/>
                          <a:sym typeface="Arial" panose="020B0604020202020204" pitchFamily="34" charset="0"/>
                        </a:rPr>
                        <a:t>problem</a:t>
                      </a:r>
                      <a:endParaRPr lang="zh-CN" altLang="en-US" b="1">
                        <a:latin typeface="Calibri" panose="020F0502020204030204" pitchFamily="2" charset="0"/>
                        <a:sym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>
                          <a:latin typeface="Calibri" panose="020F0502020204030204" pitchFamily="2" charset="0"/>
                          <a:sym typeface="Arial" panose="020B0604020202020204" pitchFamily="34" charset="0"/>
                        </a:rPr>
                        <a:t>问题</a:t>
                      </a:r>
                      <a:endParaRPr lang="zh-CN" altLang="en-US" b="1">
                        <a:latin typeface="Calibri" panose="020F0502020204030204" pitchFamily="2" charset="0"/>
                        <a:sym typeface="Arial" panose="020B0604020202020204" pitchFamily="34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b="1">
                          <a:latin typeface="Calibri" panose="020F0502020204030204" pitchFamily="2" charset="0"/>
                          <a:sym typeface="Arial" panose="020B0604020202020204" pitchFamily="34" charset="0"/>
                        </a:rPr>
                        <a:t>（需解决）</a:t>
                      </a:r>
                      <a:endParaRPr lang="zh-CN" altLang="en-US" sz="2400" b="1">
                        <a:latin typeface="Calibri" panose="020F0502020204030204" pitchFamily="2" charset="0"/>
                        <a:sym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latin typeface="Calibri" panose="020F0502020204030204" pitchFamily="2" charset="0"/>
                          <a:sym typeface="Arial" panose="020B0604020202020204" pitchFamily="34" charset="0"/>
                        </a:rPr>
                        <a:t>If there is a problem, we need to solve it. </a:t>
                      </a:r>
                      <a:endParaRPr lang="en-US" altLang="zh-CN" b="1">
                        <a:latin typeface="Calibri" panose="020F0502020204030204" pitchFamily="2" charset="0"/>
                        <a:sym typeface="Arial" panose="020B0604020202020204" pitchFamily="34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b="1">
                          <a:latin typeface="Calibri" panose="020F0502020204030204" pitchFamily="2" charset="0"/>
                          <a:sym typeface="Arial" panose="020B0604020202020204" pitchFamily="34" charset="0"/>
                        </a:rPr>
                        <a:t>如果有问题，我们需要解决它。</a:t>
                      </a:r>
                      <a:endParaRPr lang="zh-CN" altLang="en-US" b="1">
                        <a:latin typeface="Calibri" panose="020F0502020204030204" pitchFamily="2" charset="0"/>
                        <a:sym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5" name="文本框 29714"/>
          <p:cNvSpPr txBox="1"/>
          <p:nvPr/>
        </p:nvSpPr>
        <p:spPr>
          <a:xfrm>
            <a:off x="252413" y="5222875"/>
            <a:ext cx="8280400" cy="1371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e.g. He is clever enough to work out this math 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 _________.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e.g. Can you answer my __________?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9716" name="文本框 29715"/>
          <p:cNvSpPr txBox="1"/>
          <p:nvPr/>
        </p:nvSpPr>
        <p:spPr>
          <a:xfrm>
            <a:off x="1187450" y="5505450"/>
            <a:ext cx="24479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problem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9717" name="文本框 29716"/>
          <p:cNvSpPr txBox="1"/>
          <p:nvPr/>
        </p:nvSpPr>
        <p:spPr>
          <a:xfrm>
            <a:off x="4387850" y="6024563"/>
            <a:ext cx="244792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question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9718" name="文本框 29717"/>
          <p:cNvSpPr txBox="1"/>
          <p:nvPr/>
        </p:nvSpPr>
        <p:spPr>
          <a:xfrm>
            <a:off x="3060700" y="501650"/>
            <a:ext cx="21653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.        动词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9719" name="文本框 29718"/>
          <p:cNvSpPr txBox="1"/>
          <p:nvPr/>
        </p:nvSpPr>
        <p:spPr>
          <a:xfrm>
            <a:off x="6575425" y="501650"/>
            <a:ext cx="21653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质询；质疑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5" grpId="0" bldLvl="0"/>
      <p:bldP spid="29716" grpId="0" bldLvl="0"/>
      <p:bldP spid="29717" grpId="0" bldLvl="0"/>
      <p:bldP spid="29718" grpId="0" bldLvl="0"/>
      <p:bldP spid="29719" grpId="0" bldLvl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文本框 30721"/>
          <p:cNvSpPr txBox="1"/>
          <p:nvPr/>
        </p:nvSpPr>
        <p:spPr>
          <a:xfrm>
            <a:off x="0" y="0"/>
            <a:ext cx="9145588" cy="5635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2. 例句一：</a:t>
            </a:r>
            <a:r>
              <a:rPr lang="zh-CN" altLang="en-US" sz="2800" b="1" dirty="0">
                <a:latin typeface="Arial" panose="020B0604020202020204" pitchFamily="34" charset="0"/>
              </a:rPr>
              <a:t>Sound interesting.  </a:t>
            </a: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此句中</a:t>
            </a:r>
            <a:r>
              <a:rPr lang="zh-CN" altLang="en-US" sz="2800" b="1" dirty="0">
                <a:latin typeface="Arial" panose="020B0604020202020204" pitchFamily="34" charset="0"/>
              </a:rPr>
              <a:t>sound</a:t>
            </a: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的意思  </a:t>
            </a:r>
            <a:r>
              <a:rPr lang="zh-CN" altLang="en-US" sz="2800" b="1" dirty="0">
                <a:latin typeface="Arial" panose="020B0604020202020204" pitchFamily="34" charset="0"/>
              </a:rPr>
              <a:t>____________。</a:t>
            </a:r>
            <a:endParaRPr lang="zh-CN" altLang="en-US" sz="2800" b="1" dirty="0"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   例句二：</a:t>
            </a:r>
            <a:r>
              <a:rPr lang="zh-CN" altLang="en-US" sz="2800" b="1" dirty="0">
                <a:latin typeface="Arial" panose="020B0604020202020204" pitchFamily="34" charset="0"/>
              </a:rPr>
              <a:t>Sound like a good plan.   </a:t>
            </a: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此句中</a:t>
            </a:r>
            <a:r>
              <a:rPr lang="zh-CN" altLang="en-US" sz="2800" b="1" dirty="0">
                <a:latin typeface="Arial" panose="020B0604020202020204" pitchFamily="34" charset="0"/>
              </a:rPr>
              <a:t>sound like </a:t>
            </a: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的意思是</a:t>
            </a:r>
            <a:r>
              <a:rPr lang="zh-CN" altLang="en-US" sz="2800" b="1" dirty="0">
                <a:latin typeface="Arial" panose="020B0604020202020204" pitchFamily="34" charset="0"/>
              </a:rPr>
              <a:t>___________。</a:t>
            </a:r>
            <a:endParaRPr lang="zh-CN" altLang="en-US" sz="2800" b="1" dirty="0"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   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【拓展】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     sound + 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adj.</a:t>
            </a:r>
            <a:endParaRPr lang="zh-CN" altLang="en-US" sz="2800" b="1" i="1" dirty="0">
              <a:solidFill>
                <a:srgbClr val="FF33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     sound like + 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n. </a:t>
            </a:r>
            <a:endParaRPr lang="zh-CN" altLang="en-US" sz="2800" b="1" i="1" dirty="0">
              <a:solidFill>
                <a:srgbClr val="FF33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e.g. That ________ fantastic to watch a movie with </a:t>
            </a:r>
            <a:endParaRPr lang="zh-CN" altLang="en-US" sz="2800" b="1" dirty="0"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        my friend. </a:t>
            </a:r>
            <a:endParaRPr lang="zh-CN" altLang="en-US" sz="2800" b="1" dirty="0"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sym typeface="宋体" panose="02010600030101010101" pitchFamily="2" charset="-122"/>
              </a:rPr>
              <a:t>       It __________ a good idea.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30723" name="文本框 30722"/>
          <p:cNvSpPr txBox="1"/>
          <p:nvPr/>
        </p:nvSpPr>
        <p:spPr>
          <a:xfrm>
            <a:off x="1601788" y="3644900"/>
            <a:ext cx="1601787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sounds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文本框 30723"/>
          <p:cNvSpPr txBox="1"/>
          <p:nvPr/>
        </p:nvSpPr>
        <p:spPr>
          <a:xfrm>
            <a:off x="1028700" y="4546600"/>
            <a:ext cx="217487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sounds like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0725" name="文本框 30724"/>
          <p:cNvSpPr txBox="1"/>
          <p:nvPr/>
        </p:nvSpPr>
        <p:spPr>
          <a:xfrm>
            <a:off x="581025" y="520700"/>
            <a:ext cx="160178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听起来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0726" name="文本框 30725"/>
          <p:cNvSpPr txBox="1"/>
          <p:nvPr/>
        </p:nvSpPr>
        <p:spPr>
          <a:xfrm>
            <a:off x="1677988" y="1557338"/>
            <a:ext cx="26558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听起来像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118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charRg st="118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126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charRg st="126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144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charRg st="144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166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charRg st="166" end="2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218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22">
                                            <p:txEl>
                                              <p:charRg st="218" end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238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22">
                                            <p:txEl>
                                              <p:charRg st="238" end="2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ldLvl="0"/>
      <p:bldP spid="30724" grpId="0" bldLvl="0"/>
      <p:bldP spid="30725" grpId="0" bldLvl="0"/>
      <p:bldP spid="30726" grpId="0" bldLvl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文本框 31745"/>
          <p:cNvSpPr txBox="1"/>
          <p:nvPr/>
        </p:nvSpPr>
        <p:spPr>
          <a:xfrm>
            <a:off x="34925" y="117475"/>
            <a:ext cx="9002713" cy="3932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3. We make promises to other people. 此句中我们可以得出</a:t>
            </a:r>
            <a:r>
              <a:rPr lang="zh-CN" altLang="en-US" sz="2800" b="1" dirty="0">
                <a:latin typeface="Calibri" panose="020F0502020204030204" pitchFamily="2" charset="0"/>
              </a:rPr>
              <a:t>promise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的词性是：___________, 它的结构是：_______________________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e.g. 我向我老师保证以后再不迟到了。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Calibri" panose="020F0502020204030204" pitchFamily="2" charset="0"/>
              </a:rPr>
              <a:t>I __________ ___________ _________ my teacher that I will be never late again.</a:t>
            </a:r>
            <a:endParaRPr lang="zh-CN" altLang="en-US" sz="2800" dirty="0">
              <a:latin typeface="Calibri" panose="020F0502020204030204" pitchFamily="2" charset="0"/>
            </a:endParaRPr>
          </a:p>
        </p:txBody>
      </p:sp>
      <p:sp>
        <p:nvSpPr>
          <p:cNvPr id="31747" name="文本框 31746"/>
          <p:cNvSpPr txBox="1"/>
          <p:nvPr/>
        </p:nvSpPr>
        <p:spPr>
          <a:xfrm>
            <a:off x="36513" y="4049713"/>
            <a:ext cx="8888412" cy="2052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【拓展】</a:t>
            </a:r>
            <a:r>
              <a:rPr lang="zh-CN" altLang="en-US" sz="2800" dirty="0">
                <a:latin typeface="Arial" panose="020B0604020202020204" pitchFamily="34" charset="0"/>
              </a:rPr>
              <a:t>观察例如：He promises that he will help me. 此句中的promise的词性是________。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e.g. 他们承诺赢得这次比赛。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  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They promise to win the game/match/competion.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文本框 31747"/>
          <p:cNvSpPr txBox="1"/>
          <p:nvPr/>
        </p:nvSpPr>
        <p:spPr>
          <a:xfrm>
            <a:off x="900113" y="1370013"/>
            <a:ext cx="41767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</a:rPr>
              <a:t> make promises to sb.   </a:t>
            </a: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1749" name="文本框 31748"/>
          <p:cNvSpPr txBox="1"/>
          <p:nvPr/>
        </p:nvSpPr>
        <p:spPr>
          <a:xfrm>
            <a:off x="900113" y="2711450"/>
            <a:ext cx="5905500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</a:rPr>
              <a:t>make           promises         to</a:t>
            </a: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1750" name="文本框 31749"/>
          <p:cNvSpPr txBox="1"/>
          <p:nvPr/>
        </p:nvSpPr>
        <p:spPr>
          <a:xfrm>
            <a:off x="5654675" y="852488"/>
            <a:ext cx="1150938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名词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1751" name="文本框 31750"/>
          <p:cNvSpPr txBox="1"/>
          <p:nvPr/>
        </p:nvSpPr>
        <p:spPr>
          <a:xfrm>
            <a:off x="4572000" y="4549775"/>
            <a:ext cx="1225550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动词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1752" name="文本框 31751"/>
          <p:cNvSpPr txBox="1"/>
          <p:nvPr/>
        </p:nvSpPr>
        <p:spPr>
          <a:xfrm>
            <a:off x="4833938" y="1477963"/>
            <a:ext cx="4090987" cy="9445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= make a promise to sb.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68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charRg st="68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85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charRg st="85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ldLvl="0"/>
      <p:bldP spid="31749" grpId="0" bldLvl="0"/>
      <p:bldP spid="31750" grpId="0" bldLvl="0"/>
      <p:bldP spid="31751" grpId="0" bldLvl="0"/>
      <p:bldP spid="31752" grpId="0" bldLvl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文本框 32769"/>
          <p:cNvSpPr txBox="1"/>
          <p:nvPr/>
        </p:nvSpPr>
        <p:spPr>
          <a:xfrm>
            <a:off x="36513" y="-87312"/>
            <a:ext cx="9109075" cy="27574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5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4. Many resolutions </a:t>
            </a:r>
            <a:r>
              <a:rPr lang="zh-CN" altLang="en-US" sz="2800" b="1" u="sng" dirty="0">
                <a:solidFill>
                  <a:srgbClr val="FF3300"/>
                </a:solidFill>
                <a:latin typeface="Calibri" panose="020F0502020204030204" pitchFamily="2" charset="0"/>
                <a:sym typeface="宋体" panose="02010600030101010101" pitchFamily="2" charset="-122"/>
              </a:rPr>
              <a:t>have to do with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self-  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improvement. 此句中可得出</a:t>
            </a:r>
            <a:r>
              <a:rPr lang="zh-CN" altLang="en-US" sz="2800" b="1" dirty="0">
                <a:latin typeface="Calibri" panose="020F0502020204030204" pitchFamily="2" charset="0"/>
              </a:rPr>
              <a:t>have to do with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的意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思是</a:t>
            </a:r>
            <a:r>
              <a:rPr lang="zh-CN" altLang="en-US" sz="2800" b="1" dirty="0">
                <a:latin typeface="Calibri" panose="020F0502020204030204" pitchFamily="2" charset="0"/>
              </a:rPr>
              <a:t>:_____________。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e.g. 它和你有何关系？ 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Calibri" panose="020F0502020204030204" pitchFamily="2" charset="0"/>
              </a:rPr>
              <a:t>What ____ it ____ ___ ___ ____ you?</a:t>
            </a:r>
            <a:endParaRPr lang="zh-CN" altLang="en-US" sz="2800" dirty="0">
              <a:latin typeface="Calibri" panose="020F0502020204030204" pitchFamily="2" charset="0"/>
            </a:endParaRPr>
          </a:p>
        </p:txBody>
      </p:sp>
      <p:sp>
        <p:nvSpPr>
          <p:cNvPr id="32771" name="文本框 32770"/>
          <p:cNvSpPr txBox="1"/>
          <p:nvPr/>
        </p:nvSpPr>
        <p:spPr>
          <a:xfrm>
            <a:off x="1763713" y="2076450"/>
            <a:ext cx="136842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 does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文本框 32771"/>
          <p:cNvSpPr txBox="1"/>
          <p:nvPr/>
        </p:nvSpPr>
        <p:spPr>
          <a:xfrm>
            <a:off x="3332163" y="2076450"/>
            <a:ext cx="383381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have    to    do    with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773" name="文本框 32772"/>
          <p:cNvSpPr txBox="1"/>
          <p:nvPr/>
        </p:nvSpPr>
        <p:spPr>
          <a:xfrm>
            <a:off x="36513" y="2659063"/>
            <a:ext cx="9109075" cy="4186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5. Some people might say they are going to 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</a:t>
            </a:r>
            <a:r>
              <a:rPr lang="zh-CN" altLang="en-US" sz="2800" b="1" u="sng" dirty="0">
                <a:solidFill>
                  <a:srgbClr val="FF3300"/>
                </a:solidFill>
                <a:latin typeface="Calibri" panose="020F0502020204030204" pitchFamily="2" charset="0"/>
                <a:sym typeface="宋体" panose="02010600030101010101" pitchFamily="2" charset="-122"/>
              </a:rPr>
              <a:t>take up 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a hobby like painting or taking 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photos, or learn to play the guitar. 此句中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Calibri" panose="020F0502020204030204" pitchFamily="2" charset="0"/>
              </a:rPr>
              <a:t>take up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的意思是：</a:t>
            </a:r>
            <a:r>
              <a:rPr lang="zh-CN" altLang="en-US" sz="2800" b="1" dirty="0">
                <a:latin typeface="Calibri" panose="020F0502020204030204" pitchFamily="2" charset="0"/>
              </a:rPr>
              <a:t>________________。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e.g. Many retired people take up gardening as a 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 hobby. __________________________________________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2800" dirty="0">
              <a:latin typeface="Calibri" panose="020F0502020204030204" pitchFamily="2" charset="0"/>
            </a:endParaRPr>
          </a:p>
        </p:txBody>
      </p:sp>
      <p:sp>
        <p:nvSpPr>
          <p:cNvPr id="32774" name="文本框 32773"/>
          <p:cNvSpPr txBox="1"/>
          <p:nvPr/>
        </p:nvSpPr>
        <p:spPr>
          <a:xfrm>
            <a:off x="3852863" y="4149725"/>
            <a:ext cx="36988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开始做，从事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……</a:t>
            </a:r>
            <a:endParaRPr lang="en-US" altLang="zh-CN" sz="2800" b="1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sp>
        <p:nvSpPr>
          <p:cNvPr id="32775" name="文本框 32774"/>
          <p:cNvSpPr txBox="1"/>
          <p:nvPr/>
        </p:nvSpPr>
        <p:spPr>
          <a:xfrm>
            <a:off x="755650" y="5661025"/>
            <a:ext cx="77279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许多退休人员以学园艺为爱好。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2776" name="文本框 32775"/>
          <p:cNvSpPr txBox="1"/>
          <p:nvPr/>
        </p:nvSpPr>
        <p:spPr>
          <a:xfrm>
            <a:off x="1763713" y="1039813"/>
            <a:ext cx="32734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与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有关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ldLvl="0"/>
      <p:bldP spid="32772" grpId="0" bldLvl="0"/>
      <p:bldP spid="32774" grpId="0" bldLvl="0"/>
      <p:bldP spid="32775" grpId="0" bldLvl="0"/>
      <p:bldP spid="32776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6145"/>
          <p:cNvSpPr txBox="1"/>
          <p:nvPr/>
        </p:nvSpPr>
        <p:spPr>
          <a:xfrm>
            <a:off x="0" y="-71437"/>
            <a:ext cx="8839200" cy="52085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1a:</a:t>
            </a:r>
            <a:endParaRPr lang="zh-CN" altLang="en-US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新年决心</a:t>
            </a:r>
            <a:r>
              <a:rPr lang="zh-CN" altLang="en-US" sz="2800" b="1" dirty="0">
                <a:latin typeface="Arial" panose="020B0604020202020204" pitchFamily="34" charset="0"/>
              </a:rPr>
              <a:t>_____________         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学习弹钢琴</a:t>
            </a:r>
            <a:r>
              <a:rPr lang="zh-CN" altLang="en-US" sz="2800" b="1" dirty="0">
                <a:latin typeface="Arial" panose="020B0604020202020204" pitchFamily="34" charset="0"/>
              </a:rPr>
              <a:t>_____________           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组建足球队</a:t>
            </a:r>
            <a:r>
              <a:rPr lang="zh-CN" altLang="en-US" sz="2800" b="1" dirty="0">
                <a:latin typeface="Arial" panose="020B0604020202020204" pitchFamily="34" charset="0"/>
              </a:rPr>
              <a:t>____________       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获得好成绩</a:t>
            </a:r>
            <a:r>
              <a:rPr lang="zh-CN" altLang="en-US" sz="2800" b="1" dirty="0">
                <a:latin typeface="Arial" panose="020B0604020202020204" pitchFamily="34" charset="0"/>
              </a:rPr>
              <a:t>____________     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吃更健康的食物</a:t>
            </a:r>
            <a:r>
              <a:rPr lang="zh-CN" altLang="en-US" sz="2800" b="1" dirty="0">
                <a:latin typeface="Arial" panose="020B0604020202020204" pitchFamily="34" charset="0"/>
              </a:rPr>
              <a:t>_____________      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得到许多训练</a:t>
            </a:r>
            <a:r>
              <a:rPr lang="zh-CN" altLang="en-US" sz="2800" b="1" dirty="0">
                <a:latin typeface="Arial" panose="020B0604020202020204" pitchFamily="34" charset="0"/>
              </a:rPr>
              <a:t>_____________</a:t>
            </a:r>
            <a:endParaRPr lang="zh-CN" altLang="en-US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7" name="文本框 6146"/>
          <p:cNvSpPr txBox="1"/>
          <p:nvPr/>
        </p:nvSpPr>
        <p:spPr>
          <a:xfrm>
            <a:off x="1371600" y="1295400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New Year's Resolution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1905000" y="1981200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learn to play the piano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</a:endParaRPr>
          </a:p>
        </p:txBody>
      </p:sp>
      <p:sp>
        <p:nvSpPr>
          <p:cNvPr id="6149" name="文本框 6148"/>
          <p:cNvSpPr txBox="1"/>
          <p:nvPr/>
        </p:nvSpPr>
        <p:spPr>
          <a:xfrm>
            <a:off x="1828800" y="2667000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make the soccer team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50" name="文本框 6149"/>
          <p:cNvSpPr txBox="1"/>
          <p:nvPr/>
        </p:nvSpPr>
        <p:spPr>
          <a:xfrm>
            <a:off x="1976438" y="3255963"/>
            <a:ext cx="4572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good grades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51" name="文本框 6150"/>
          <p:cNvSpPr txBox="1"/>
          <p:nvPr/>
        </p:nvSpPr>
        <p:spPr>
          <a:xfrm>
            <a:off x="2700338" y="3857625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eat healthier food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52" name="文本框 6151"/>
          <p:cNvSpPr txBox="1"/>
          <p:nvPr/>
        </p:nvSpPr>
        <p:spPr>
          <a:xfrm>
            <a:off x="2259013" y="4545013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lots of exercise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/>
      <p:bldP spid="6148" grpId="0" bldLvl="0"/>
      <p:bldP spid="6149" grpId="0" bldLvl="0"/>
      <p:bldP spid="6150" grpId="0" bldLvl="0"/>
      <p:bldP spid="6151" grpId="0" bldLvl="0"/>
      <p:bldP spid="6152" grpId="0" bldLvl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文本框 33793"/>
          <p:cNvSpPr txBox="1"/>
          <p:nvPr/>
        </p:nvSpPr>
        <p:spPr>
          <a:xfrm>
            <a:off x="36513" y="117475"/>
            <a:ext cx="9072562" cy="2651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6. ...make a weekly plan for schoolwork 此句中的</a:t>
            </a:r>
            <a:r>
              <a:rPr lang="zh-CN" altLang="en-US" sz="2800" b="1" dirty="0">
                <a:latin typeface="Calibri" panose="020F0502020204030204" pitchFamily="2" charset="0"/>
              </a:rPr>
              <a:t>weekly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的词性是</a:t>
            </a:r>
            <a:r>
              <a:rPr lang="zh-CN" altLang="en-US" sz="2800" b="1" dirty="0">
                <a:latin typeface="Calibri" panose="020F0502020204030204" pitchFamily="2" charset="0"/>
              </a:rPr>
              <a:t>___________, 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意思是</a:t>
            </a:r>
            <a:r>
              <a:rPr lang="zh-CN" altLang="en-US" sz="2800" b="1" dirty="0">
                <a:latin typeface="Calibri" panose="020F0502020204030204" pitchFamily="2" charset="0"/>
              </a:rPr>
              <a:t>________。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Calibri" panose="020F0502020204030204" pitchFamily="2" charset="0"/>
                <a:sym typeface="宋体" panose="02010600030101010101" pitchFamily="2" charset="-122"/>
              </a:rPr>
              <a:t>【拓展】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观察此句：I go to KFC weekly. 此句中的weekly 的词性是___________,意思是___________。</a:t>
            </a:r>
            <a:endParaRPr lang="zh-CN" altLang="en-US" sz="2800" dirty="0">
              <a:latin typeface="Calibri" panose="020F0502020204030204" pitchFamily="2" charset="0"/>
            </a:endParaRPr>
          </a:p>
        </p:txBody>
      </p:sp>
      <p:sp>
        <p:nvSpPr>
          <p:cNvPr id="33795" name="文本框 33794"/>
          <p:cNvSpPr txBox="1"/>
          <p:nvPr/>
        </p:nvSpPr>
        <p:spPr>
          <a:xfrm>
            <a:off x="323850" y="3149600"/>
            <a:ext cx="80660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类似的词还有：monthly, yearly,daily。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33796" name="文本框 33795"/>
          <p:cNvSpPr txBox="1"/>
          <p:nvPr/>
        </p:nvSpPr>
        <p:spPr>
          <a:xfrm>
            <a:off x="2903538" y="850900"/>
            <a:ext cx="25844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     形容词</a:t>
            </a:r>
            <a:endParaRPr lang="zh-CN" alt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3797" name="文本框 33796"/>
          <p:cNvSpPr txBox="1"/>
          <p:nvPr/>
        </p:nvSpPr>
        <p:spPr>
          <a:xfrm>
            <a:off x="6524625" y="850900"/>
            <a:ext cx="25844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每周的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798" name="文本框 33797"/>
          <p:cNvSpPr txBox="1"/>
          <p:nvPr/>
        </p:nvSpPr>
        <p:spPr>
          <a:xfrm>
            <a:off x="2400300" y="2139950"/>
            <a:ext cx="25844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           副词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799" name="文本框 33798"/>
          <p:cNvSpPr txBox="1"/>
          <p:nvPr/>
        </p:nvSpPr>
        <p:spPr>
          <a:xfrm>
            <a:off x="6372225" y="2138363"/>
            <a:ext cx="25844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每周地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charRg st="8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charRg st="80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ldLvl="0"/>
      <p:bldP spid="33796" grpId="0" bldLvl="0"/>
      <p:bldP spid="33797" grpId="0" bldLvl="0"/>
      <p:bldP spid="33798" grpId="0" bldLvl="0"/>
      <p:bldP spid="33799" grpId="0" bldLvl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文本框 34817"/>
          <p:cNvSpPr txBox="1"/>
          <p:nvPr/>
        </p:nvSpPr>
        <p:spPr>
          <a:xfrm>
            <a:off x="-23812" y="117475"/>
            <a:ext cx="9131300" cy="6107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7. Sometimes the resolutions may be </a:t>
            </a:r>
            <a:r>
              <a:rPr lang="zh-CN" altLang="en-US" sz="2800" b="1" u="sng" dirty="0">
                <a:latin typeface="Calibri" panose="020F0502020204030204" pitchFamily="2" charset="0"/>
                <a:sym typeface="宋体" panose="02010600030101010101" pitchFamily="2" charset="-122"/>
              </a:rPr>
              <a:t>too 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difficult </a:t>
            </a:r>
            <a:r>
              <a:rPr lang="zh-CN" altLang="en-US" sz="2800" b="1" u="sng" dirty="0">
                <a:latin typeface="Calibri" panose="020F0502020204030204" pitchFamily="2" charset="0"/>
                <a:sym typeface="宋体" panose="02010600030101010101" pitchFamily="2" charset="-122"/>
              </a:rPr>
              <a:t>to 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keep. 此句中</a:t>
            </a:r>
            <a:r>
              <a:rPr lang="zh-CN" altLang="en-US" sz="2800" b="1" dirty="0">
                <a:latin typeface="Calibri" panose="020F0502020204030204" pitchFamily="2" charset="0"/>
              </a:rPr>
              <a:t>too...to...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的意思是</a:t>
            </a:r>
            <a:r>
              <a:rPr lang="zh-CN" altLang="en-US" sz="2800" b="1" dirty="0">
                <a:latin typeface="Calibri" panose="020F0502020204030204" pitchFamily="2" charset="0"/>
              </a:rPr>
              <a:t>_____________________。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Calibri" panose="020F0502020204030204" pitchFamily="2" charset="0"/>
                <a:sym typeface="宋体" panose="02010600030101010101" pitchFamily="2" charset="-122"/>
              </a:rPr>
              <a:t>【拓展】</a:t>
            </a:r>
            <a:endParaRPr lang="zh-CN" altLang="en-US" sz="2800" b="1" dirty="0">
              <a:solidFill>
                <a:srgbClr val="FF3300"/>
              </a:solidFill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</a:rPr>
              <a:t> too + </a:t>
            </a:r>
            <a:r>
              <a:rPr lang="zh-CN" altLang="en-US" sz="2800" i="1" dirty="0">
                <a:solidFill>
                  <a:srgbClr val="FF3300"/>
                </a:solidFill>
                <a:latin typeface="Calibri" panose="020F0502020204030204" pitchFamily="2" charset="0"/>
              </a:rPr>
              <a:t>adj.</a:t>
            </a: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</a:rPr>
              <a:t>/</a:t>
            </a:r>
            <a:r>
              <a:rPr lang="zh-CN" altLang="en-US" sz="2800" i="1" dirty="0">
                <a:solidFill>
                  <a:srgbClr val="FF3300"/>
                </a:solidFill>
                <a:latin typeface="Calibri" panose="020F0502020204030204" pitchFamily="2" charset="0"/>
              </a:rPr>
              <a:t>adv.</a:t>
            </a: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</a:rPr>
              <a:t> + to do sth. </a:t>
            </a:r>
            <a:r>
              <a:rPr lang="zh-CN" altLang="en-US" sz="2800" dirty="0">
                <a:solidFill>
                  <a:schemeClr val="hlink"/>
                </a:solidFill>
                <a:latin typeface="Calibri" panose="020F0502020204030204" pitchFamily="2" charset="0"/>
              </a:rPr>
              <a:t>太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dirty="0">
                <a:solidFill>
                  <a:schemeClr val="hlink"/>
                </a:solidFill>
                <a:latin typeface="Calibri" panose="020F0502020204030204" pitchFamily="2" charset="0"/>
              </a:rPr>
              <a:t>以至于不能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……</a:t>
            </a:r>
            <a:endParaRPr lang="en-US" altLang="zh-CN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</a:rPr>
              <a:t> not </a:t>
            </a:r>
            <a:r>
              <a:rPr lang="zh-CN" altLang="en-US" sz="2800" i="1" dirty="0">
                <a:solidFill>
                  <a:srgbClr val="FF3300"/>
                </a:solidFill>
                <a:latin typeface="Calibri" panose="020F0502020204030204" pitchFamily="2" charset="0"/>
              </a:rPr>
              <a:t>adj.</a:t>
            </a: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</a:rPr>
              <a:t>/</a:t>
            </a:r>
            <a:r>
              <a:rPr lang="zh-CN" altLang="en-US" sz="2800" i="1" dirty="0">
                <a:solidFill>
                  <a:srgbClr val="FF3300"/>
                </a:solidFill>
                <a:latin typeface="Calibri" panose="020F0502020204030204" pitchFamily="2" charset="0"/>
              </a:rPr>
              <a:t>adv.</a:t>
            </a: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</a:rPr>
              <a:t> enough to do sth. </a:t>
            </a:r>
            <a:r>
              <a:rPr lang="zh-CN" altLang="en-US" sz="2800" dirty="0">
                <a:solidFill>
                  <a:schemeClr val="hlink"/>
                </a:solidFill>
                <a:latin typeface="Calibri" panose="020F0502020204030204" pitchFamily="2" charset="0"/>
              </a:rPr>
              <a:t>去做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dirty="0">
                <a:solidFill>
                  <a:schemeClr val="hlink"/>
                </a:solidFill>
                <a:latin typeface="Calibri" panose="020F0502020204030204" pitchFamily="2" charset="0"/>
              </a:rPr>
              <a:t>不够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……</a:t>
            </a:r>
            <a:endParaRPr lang="en-US" altLang="zh-CN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  <a:p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</a:rPr>
              <a:t> so + </a:t>
            </a:r>
            <a:r>
              <a:rPr lang="zh-CN" altLang="en-US" sz="2800" i="1" dirty="0">
                <a:solidFill>
                  <a:srgbClr val="FF3300"/>
                </a:solidFill>
                <a:latin typeface="Calibri" panose="020F0502020204030204" pitchFamily="2" charset="0"/>
              </a:rPr>
              <a:t>adj.</a:t>
            </a: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</a:rPr>
              <a:t>/</a:t>
            </a:r>
            <a:r>
              <a:rPr lang="zh-CN" altLang="en-US" sz="2800" i="1" dirty="0">
                <a:solidFill>
                  <a:srgbClr val="FF3300"/>
                </a:solidFill>
                <a:latin typeface="Calibri" panose="020F0502020204030204" pitchFamily="2" charset="0"/>
              </a:rPr>
              <a:t>adv</a:t>
            </a: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</a:rPr>
              <a:t>.+ that + 句子  </a:t>
            </a:r>
            <a:r>
              <a:rPr lang="zh-CN" altLang="en-US" sz="2800" dirty="0">
                <a:solidFill>
                  <a:schemeClr val="hlink"/>
                </a:solidFill>
                <a:latin typeface="Calibri" panose="020F0502020204030204" pitchFamily="2" charset="0"/>
              </a:rPr>
              <a:t>如此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dirty="0">
                <a:solidFill>
                  <a:schemeClr val="hlink"/>
                </a:solidFill>
                <a:latin typeface="Calibri" panose="020F0502020204030204" pitchFamily="2" charset="0"/>
              </a:rPr>
              <a:t>以至于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……</a:t>
            </a:r>
            <a:endParaRPr lang="en-US" altLang="zh-CN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  <a:p>
            <a:r>
              <a:rPr lang="zh-CN" altLang="en-US" sz="2800" dirty="0">
                <a:latin typeface="Calibri" panose="020F0502020204030204" pitchFamily="2" charset="0"/>
              </a:rPr>
              <a:t>e.g. 玛丽太粗心了，以至于解不出这道题。</a:t>
            </a:r>
            <a:r>
              <a:rPr lang="zh-CN" altLang="en-US" sz="2400" dirty="0">
                <a:latin typeface="Calibri" panose="020F0502020204030204" pitchFamily="2" charset="0"/>
              </a:rPr>
              <a:t>        </a:t>
            </a: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</a:t>
            </a:r>
            <a:endParaRPr lang="zh-CN" altLang="en-US" sz="2800" dirty="0">
              <a:solidFill>
                <a:srgbClr val="FF33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 Marry is too careless to work out this problem.</a:t>
            </a:r>
            <a:endParaRPr lang="zh-CN" altLang="en-US" sz="2800" dirty="0">
              <a:solidFill>
                <a:srgbClr val="FF33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 Marry is not careful enough to work out this </a:t>
            </a:r>
            <a:endParaRPr lang="zh-CN" altLang="en-US" sz="2800" dirty="0">
              <a:solidFill>
                <a:srgbClr val="FF33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 problem.</a:t>
            </a:r>
            <a:endParaRPr lang="zh-CN" altLang="en-US" sz="2800" dirty="0">
              <a:solidFill>
                <a:srgbClr val="FF33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 Marry is so careless that she can't work out </a:t>
            </a:r>
            <a:endParaRPr lang="zh-CN" altLang="en-US" sz="2800" dirty="0">
              <a:solidFill>
                <a:srgbClr val="FF33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FF33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 this problem.</a:t>
            </a:r>
            <a:endParaRPr lang="zh-CN" altLang="en-US" sz="2800" dirty="0">
              <a:solidFill>
                <a:srgbClr val="FF33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</p:txBody>
      </p:sp>
      <p:sp>
        <p:nvSpPr>
          <p:cNvPr id="34819" name="文本框 34818"/>
          <p:cNvSpPr txBox="1"/>
          <p:nvPr/>
        </p:nvSpPr>
        <p:spPr>
          <a:xfrm>
            <a:off x="323850" y="981075"/>
            <a:ext cx="431958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太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以至于不能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……</a:t>
            </a:r>
            <a:endParaRPr lang="en-US" altLang="zh-CN" sz="2800" b="1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100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charRg st="100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105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8">
                                            <p:txEl>
                                              <p:charRg st="105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146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8">
                                            <p:txEl>
                                              <p:charRg st="146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188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18">
                                            <p:txEl>
                                              <p:charRg st="188" end="2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226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18">
                                            <p:txEl>
                                              <p:charRg st="226" end="2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260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18">
                                            <p:txEl>
                                              <p:charRg st="260" end="3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312" end="3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18">
                                            <p:txEl>
                                              <p:charRg st="312" end="3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362" end="3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18">
                                            <p:txEl>
                                              <p:charRg st="362" end="3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375" end="4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18">
                                            <p:txEl>
                                              <p:charRg st="375" end="4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425" end="4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18">
                                            <p:txEl>
                                              <p:charRg st="425" end="4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ldLvl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extBox 4"/>
          <p:cNvSpPr txBox="1"/>
          <p:nvPr/>
        </p:nvSpPr>
        <p:spPr>
          <a:xfrm>
            <a:off x="252413" y="1225550"/>
            <a:ext cx="8856662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89305" indent="-789305" defTabSz="1184275">
              <a:lnSpc>
                <a:spcPts val="3840"/>
              </a:lnSpc>
            </a:pPr>
            <a:r>
              <a:rPr lang="zh-CN" altLang="en-US" sz="3200" b="1" dirty="0">
                <a:latin typeface="Arial" panose="020B0604020202020204" pitchFamily="34" charset="0"/>
              </a:rPr>
              <a:t>8</a:t>
            </a:r>
            <a:r>
              <a:rPr lang="en-US" altLang="zh-CN" sz="3200" b="1" dirty="0">
                <a:latin typeface="Arial" panose="020B0604020202020204" pitchFamily="34" charset="0"/>
              </a:rPr>
              <a:t>. Some resolutions have to do with better 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789305" indent="-789305" defTabSz="1184275">
              <a:lnSpc>
                <a:spcPts val="384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l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anning…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789305" indent="-789305" defTabSz="1184275">
              <a:lnSpc>
                <a:spcPts val="3840"/>
              </a:lnSpc>
            </a:pPr>
            <a:r>
              <a:rPr lang="zh-CN" altLang="en-US" sz="3200" b="1" dirty="0">
                <a:latin typeface="Arial" panose="020B0604020202020204" pitchFamily="34" charset="0"/>
              </a:rPr>
              <a:t>有些决定与更好的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规划</a:t>
            </a:r>
            <a:r>
              <a:rPr lang="zh-CN" altLang="en-US" sz="3200" b="1" dirty="0">
                <a:latin typeface="Arial" panose="020B0604020202020204" pitchFamily="34" charset="0"/>
              </a:rPr>
              <a:t>有关</a:t>
            </a:r>
            <a:r>
              <a:rPr lang="en-US" altLang="zh-CN" sz="3200" b="1" dirty="0">
                <a:latin typeface="宋体" panose="02010600030101010101" pitchFamily="2" charset="-122"/>
              </a:rPr>
              <a:t>……</a:t>
            </a:r>
            <a:endParaRPr lang="en-US" altLang="zh-CN" sz="3200" b="1" dirty="0">
              <a:latin typeface="宋体" panose="02010600030101010101" pitchFamily="2" charset="-122"/>
            </a:endParaRPr>
          </a:p>
          <a:p>
            <a:pPr marL="789305" indent="-789305" defTabSz="1184275"/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35843" name="TextBox 5"/>
          <p:cNvSpPr txBox="1"/>
          <p:nvPr/>
        </p:nvSpPr>
        <p:spPr>
          <a:xfrm>
            <a:off x="252413" y="3267075"/>
            <a:ext cx="8001000" cy="1925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句中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</a:rPr>
              <a:t>planning</a:t>
            </a:r>
            <a:r>
              <a:rPr lang="en-US" altLang="zh-CN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为名词，表示“计划，规划”。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e.g. </a:t>
            </a:r>
            <a:r>
              <a:rPr lang="en-US" altLang="zh-CN" sz="2800" dirty="0">
                <a:latin typeface="Arial" panose="020B0604020202020204" pitchFamily="34" charset="0"/>
              </a:rPr>
              <a:t>city planning</a:t>
            </a:r>
            <a:r>
              <a:rPr lang="zh-CN" altLang="en-US" sz="2800" b="1" dirty="0">
                <a:latin typeface="Arial" panose="020B0604020202020204" pitchFamily="34" charset="0"/>
              </a:rPr>
              <a:t> （城市规划）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endParaRPr lang="zh-CN" altLang="en-US" sz="2800" b="1" dirty="0">
              <a:latin typeface="Arial" panose="020B0604020202020204" pitchFamily="34" charset="0"/>
            </a:endParaRPr>
          </a:p>
          <a:p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lang="en-US" altLang="zh-CN" sz="2800" b="1" dirty="0">
              <a:latin typeface="Arial" panose="020B0604020202020204" pitchFamily="34" charset="0"/>
            </a:endParaRPr>
          </a:p>
        </p:txBody>
      </p:sp>
      <p:sp>
        <p:nvSpPr>
          <p:cNvPr id="35844" name="矩形 35843"/>
          <p:cNvSpPr/>
          <p:nvPr/>
        </p:nvSpPr>
        <p:spPr>
          <a:xfrm>
            <a:off x="3852863" y="593725"/>
            <a:ext cx="1655762" cy="52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隶书" panose="02010509060101010101" charset="-122"/>
                <a:ea typeface="隶书" panose="02010509060101010101" charset="-122"/>
              </a:rPr>
              <a:t>拓展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5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charRg st="54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26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charRg st="26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矩形 3"/>
          <p:cNvSpPr/>
          <p:nvPr/>
        </p:nvSpPr>
        <p:spPr>
          <a:xfrm>
            <a:off x="36513" y="1917700"/>
            <a:ext cx="9002712" cy="30781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句中的动词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</a:rPr>
              <a:t>keep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表示“履行（诺言）；遵守（惯例）”等。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People hardly ever keep 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their plans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en-US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     人们几乎没有履行他们的计划。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还有类似的用法：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keep a promise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信守承诺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keep one’s 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word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遵守承诺；说话算数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等。</a:t>
            </a:r>
            <a:endParaRPr lang="en-US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e.g. 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always keep our word.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我们说话是算数的。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TextBox 3"/>
          <p:cNvSpPr txBox="1"/>
          <p:nvPr/>
        </p:nvSpPr>
        <p:spPr>
          <a:xfrm>
            <a:off x="228600" y="533400"/>
            <a:ext cx="9067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89305" indent="-789305" defTabSz="1184275">
              <a:lnSpc>
                <a:spcPts val="3840"/>
              </a:lnSpc>
            </a:pPr>
            <a:r>
              <a:rPr lang="zh-CN" altLang="en-US" sz="2800" b="1" dirty="0">
                <a:latin typeface="Arial" panose="020B0604020202020204" pitchFamily="34" charset="0"/>
              </a:rPr>
              <a:t>9</a:t>
            </a:r>
            <a:r>
              <a:rPr lang="en-US" altLang="zh-CN" sz="2800" b="1" dirty="0">
                <a:latin typeface="Arial" panose="020B0604020202020204" pitchFamily="34" charset="0"/>
              </a:rPr>
              <a:t>. Sometimes the resolutions may be too difficult to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 marL="789305" indent="-789305" defTabSz="1184275">
              <a:lnSpc>
                <a:spcPts val="3840"/>
              </a:lnSpc>
            </a:pPr>
            <a:r>
              <a:rPr lang="zh-CN" altLang="en-US" sz="2800" b="1" dirty="0">
                <a:latin typeface="Arial" panose="020B0604020202020204" pitchFamily="34" charset="0"/>
              </a:rPr>
              <a:t>  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keep</a:t>
            </a:r>
            <a:r>
              <a:rPr lang="en-US" altLang="zh-CN" sz="2800" b="1" dirty="0">
                <a:latin typeface="Arial" panose="020B0604020202020204" pitchFamily="34" charset="0"/>
              </a:rPr>
              <a:t>.</a:t>
            </a:r>
            <a:r>
              <a:rPr lang="zh-CN" altLang="en-US" sz="2800" b="1" dirty="0">
                <a:latin typeface="Arial" panose="020B0604020202020204" pitchFamily="34" charset="0"/>
              </a:rPr>
              <a:t>  有些时候这些决定可能会太难而无法实现。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36868" name="文本框 36867"/>
          <p:cNvSpPr txBox="1"/>
          <p:nvPr/>
        </p:nvSpPr>
        <p:spPr>
          <a:xfrm>
            <a:off x="4429125" y="6230938"/>
            <a:ext cx="309563" cy="9445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en-US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2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66">
                                            <p:txEl>
                                              <p:charRg st="29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6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866">
                                            <p:txEl>
                                              <p:charRg st="66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87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866">
                                            <p:txEl>
                                              <p:charRg st="87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96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866">
                                            <p:txEl>
                                              <p:charRg st="96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120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866">
                                            <p:txEl>
                                              <p:charRg st="120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150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866">
                                            <p:txEl>
                                              <p:charRg st="150" end="1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ldLvl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7890" name="矩形 37889"/>
          <p:cNvSpPr/>
          <p:nvPr/>
        </p:nvSpPr>
        <p:spPr>
          <a:xfrm>
            <a:off x="3429000" y="288925"/>
            <a:ext cx="18637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Test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7891" name="文本框 37890"/>
          <p:cNvSpPr txBox="1"/>
          <p:nvPr/>
        </p:nvSpPr>
        <p:spPr>
          <a:xfrm>
            <a:off x="1588" y="809625"/>
            <a:ext cx="68040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一、根据句意及首字母提示，完成句子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37892" name="文本框 37891"/>
          <p:cNvSpPr txBox="1"/>
          <p:nvPr/>
        </p:nvSpPr>
        <p:spPr>
          <a:xfrm>
            <a:off x="1588" y="1328738"/>
            <a:ext cx="9178925" cy="58435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</a:rPr>
              <a:t>1. Some students decide to go to f_________ </a:t>
            </a:r>
            <a:endParaRPr lang="zh-CN" altLang="en-US" sz="3200" dirty="0">
              <a:latin typeface="Calibri" panose="020F05020202040302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</a:rPr>
              <a:t>  countries after finishing high school.</a:t>
            </a:r>
            <a:endParaRPr lang="zh-CN" altLang="en-US" sz="3200" dirty="0">
              <a:latin typeface="Calibri" panose="020F05020202040302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</a:rPr>
              <a:t>2. The answers to the q__________ are not </a:t>
            </a:r>
            <a:endParaRPr lang="zh-CN" altLang="en-US" sz="3200" dirty="0">
              <a:latin typeface="Calibri" panose="020F05020202040302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</a:rPr>
              <a:t>  right.</a:t>
            </a:r>
            <a:endParaRPr lang="zh-CN" altLang="en-US" sz="3200" dirty="0">
              <a:latin typeface="Calibri" panose="020F05020202040302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</a:rPr>
              <a:t>3. He promises to make w_________ plans </a:t>
            </a:r>
            <a:endParaRPr lang="zh-CN" altLang="en-US" sz="3200" dirty="0">
              <a:latin typeface="Calibri" panose="020F05020202040302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</a:rPr>
              <a:t>  for each week.</a:t>
            </a:r>
            <a:endParaRPr lang="zh-CN" altLang="en-US" sz="3200" dirty="0">
              <a:latin typeface="Calibri" panose="020F05020202040302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</a:rPr>
              <a:t>4. At the b_______________ of the term, I </a:t>
            </a:r>
            <a:endParaRPr lang="zh-CN" altLang="en-US" sz="3200" dirty="0">
              <a:latin typeface="Calibri" panose="020F05020202040302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</a:rPr>
              <a:t>  prepared lots of stationery.</a:t>
            </a:r>
            <a:endParaRPr lang="zh-CN" altLang="en-US" sz="3200" dirty="0">
              <a:latin typeface="Calibri" panose="020F05020202040302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</a:rPr>
              <a:t>5. Do you know the m________ of this sign?</a:t>
            </a:r>
            <a:endParaRPr lang="zh-CN" altLang="en-US" sz="3200" dirty="0">
              <a:latin typeface="Calibri" panose="020F0502020204030204" pitchFamily="2" charset="0"/>
            </a:endParaRPr>
          </a:p>
          <a:p>
            <a:endParaRPr lang="zh-CN" altLang="en-US" sz="3200" dirty="0">
              <a:latin typeface="Calibri" panose="020F0502020204030204" pitchFamily="2" charset="0"/>
            </a:endParaRPr>
          </a:p>
        </p:txBody>
      </p:sp>
      <p:sp>
        <p:nvSpPr>
          <p:cNvPr id="37893" name="文本框 37892"/>
          <p:cNvSpPr txBox="1"/>
          <p:nvPr/>
        </p:nvSpPr>
        <p:spPr>
          <a:xfrm>
            <a:off x="7092950" y="1328738"/>
            <a:ext cx="2382838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</a:rPr>
              <a:t>oreign</a:t>
            </a:r>
            <a:endParaRPr lang="zh-CN" altLang="en-US" sz="36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7894" name="文本框 37893"/>
          <p:cNvSpPr txBox="1"/>
          <p:nvPr/>
        </p:nvSpPr>
        <p:spPr>
          <a:xfrm>
            <a:off x="4948238" y="2444750"/>
            <a:ext cx="2382837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</a:rPr>
              <a:t>uestions</a:t>
            </a:r>
            <a:endParaRPr lang="zh-CN" altLang="en-US" sz="36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7895" name="文本框 37894"/>
          <p:cNvSpPr txBox="1"/>
          <p:nvPr/>
        </p:nvSpPr>
        <p:spPr>
          <a:xfrm>
            <a:off x="5614988" y="3554413"/>
            <a:ext cx="2382837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</a:rPr>
              <a:t>eekly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7896" name="文本框 37895"/>
          <p:cNvSpPr txBox="1"/>
          <p:nvPr/>
        </p:nvSpPr>
        <p:spPr>
          <a:xfrm>
            <a:off x="2411413" y="4870450"/>
            <a:ext cx="2382837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eginning</a:t>
            </a:r>
            <a:endParaRPr lang="zh-CN" altLang="en-US" sz="3600" dirty="0">
              <a:solidFill>
                <a:srgbClr val="FF33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897" name="文本框 37896"/>
          <p:cNvSpPr txBox="1"/>
          <p:nvPr/>
        </p:nvSpPr>
        <p:spPr>
          <a:xfrm>
            <a:off x="4708525" y="6021388"/>
            <a:ext cx="2384425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eaming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ldLvl="0"/>
      <p:bldP spid="37894" grpId="0" bldLvl="0"/>
      <p:bldP spid="37895" grpId="0" bldLvl="0"/>
      <p:bldP spid="37896" grpId="0" bldLvl="0"/>
      <p:bldP spid="37897" grpId="0" bldLvl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914" name="文本框 38913"/>
          <p:cNvSpPr txBox="1"/>
          <p:nvPr/>
        </p:nvSpPr>
        <p:spPr>
          <a:xfrm>
            <a:off x="36513" y="476250"/>
            <a:ext cx="9072562" cy="5940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6. The New Year's r___________ are usually 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   too difficult to keep.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7. You should do more p________ exercise, 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   like running or swimming.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8. The tired children have to do much 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   s__________ after school.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9. My friends and I are d___________ the 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   plans for the coming holiday.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10. My h___________ include swimming and 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Calibri" panose="020F0502020204030204" pitchFamily="2" charset="0"/>
                <a:sym typeface="Arial" panose="020B0604020202020204" pitchFamily="34" charset="0"/>
              </a:rPr>
              <a:t>   playing the piano.</a:t>
            </a:r>
            <a:endParaRPr lang="zh-CN" altLang="en-US" sz="3200" dirty="0">
              <a:latin typeface="Calibri" panose="020F0502020204030204" pitchFamily="2" charset="0"/>
              <a:sym typeface="Arial" panose="020B0604020202020204" pitchFamily="34" charset="0"/>
            </a:endParaRPr>
          </a:p>
        </p:txBody>
      </p:sp>
      <p:sp>
        <p:nvSpPr>
          <p:cNvPr id="38915" name="文本框 38914"/>
          <p:cNvSpPr txBox="1"/>
          <p:nvPr/>
        </p:nvSpPr>
        <p:spPr>
          <a:xfrm>
            <a:off x="4251325" y="476250"/>
            <a:ext cx="23828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esolutions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6" name="文本框 38915"/>
          <p:cNvSpPr txBox="1"/>
          <p:nvPr/>
        </p:nvSpPr>
        <p:spPr>
          <a:xfrm>
            <a:off x="5148263" y="1628775"/>
            <a:ext cx="23828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hysical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7" name="文本框 38916"/>
          <p:cNvSpPr txBox="1"/>
          <p:nvPr/>
        </p:nvSpPr>
        <p:spPr>
          <a:xfrm>
            <a:off x="1044575" y="3348038"/>
            <a:ext cx="2381250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choolwork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8" name="文本框 38917"/>
          <p:cNvSpPr txBox="1"/>
          <p:nvPr/>
        </p:nvSpPr>
        <p:spPr>
          <a:xfrm>
            <a:off x="5443538" y="3987800"/>
            <a:ext cx="23828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iscussing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9" name="文本框 38918"/>
          <p:cNvSpPr txBox="1"/>
          <p:nvPr/>
        </p:nvSpPr>
        <p:spPr>
          <a:xfrm>
            <a:off x="2052638" y="5157788"/>
            <a:ext cx="2382837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obbies</a:t>
            </a:r>
            <a:endParaRPr lang="zh-CN" altLang="en-US" sz="3600" dirty="0">
              <a:solidFill>
                <a:srgbClr val="FF33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ldLvl="0"/>
      <p:bldP spid="38916" grpId="0" bldLvl="0"/>
      <p:bldP spid="38917" grpId="0" bldLvl="0"/>
      <p:bldP spid="38918" grpId="0" bldLvl="0"/>
      <p:bldP spid="38919" grpId="0" bldLvl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矩形 39937"/>
          <p:cNvSpPr/>
          <p:nvPr/>
        </p:nvSpPr>
        <p:spPr>
          <a:xfrm>
            <a:off x="1836738" y="2060575"/>
            <a:ext cx="6335712" cy="184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>
                        <a:alpha val="100000"/>
                      </a:srgbClr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>
                      <a:alpha val="100000"/>
                    </a:srgbClr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>
            <a:off x="228600" y="533400"/>
            <a:ext cx="8915400" cy="6492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1b: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上吉他课_____________ 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听起来有趣______________  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学习另一门外语____________________     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但是外语不适合我。_______________________________________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1c: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听起来像一个好计划_______________________________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得到更多训练____________________________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7171" name="文本框 7170"/>
          <p:cNvSpPr txBox="1"/>
          <p:nvPr/>
        </p:nvSpPr>
        <p:spPr>
          <a:xfrm>
            <a:off x="1828800" y="1295400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take guitar lessons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2246313" y="1908175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sounds interesting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2908300" y="25828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learn another foreign language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4" name="文本框 7173"/>
          <p:cNvSpPr txBox="1"/>
          <p:nvPr/>
        </p:nvSpPr>
        <p:spPr>
          <a:xfrm>
            <a:off x="381000" y="5797550"/>
            <a:ext cx="61595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sounds like a good plan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5" name="文本框 7174"/>
          <p:cNvSpPr txBox="1"/>
          <p:nvPr/>
        </p:nvSpPr>
        <p:spPr>
          <a:xfrm>
            <a:off x="2555875" y="650875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a lot of exercise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6" name="文本框 7175"/>
          <p:cNvSpPr txBox="1"/>
          <p:nvPr/>
        </p:nvSpPr>
        <p:spPr>
          <a:xfrm>
            <a:off x="381000" y="3886200"/>
            <a:ext cx="6638925" cy="519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But foreign languages are not for me. </a:t>
            </a:r>
            <a:endParaRPr lang="en-US" altLang="zh-CN" sz="2800" dirty="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/>
      <p:bldP spid="7172" grpId="0" bldLvl="0"/>
      <p:bldP spid="7173" grpId="0" bldLvl="0"/>
      <p:bldP spid="7174" grpId="0" bldLvl="0"/>
      <p:bldP spid="7175" grpId="0" bldLvl="0"/>
      <p:bldP spid="7176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文本框 8193"/>
          <p:cNvSpPr txBox="1"/>
          <p:nvPr/>
        </p:nvSpPr>
        <p:spPr>
          <a:xfrm>
            <a:off x="76200" y="0"/>
            <a:ext cx="9067800" cy="6659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endParaRPr lang="zh-CN" altLang="en-US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第一段：</a:t>
            </a:r>
            <a:endParaRPr lang="zh-CN" altLang="en-US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一种承诺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  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大多数时间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 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许下承诺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整理房间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    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从学校回来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  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最普通的一种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 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新年伊始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   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改善我们的生活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 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写下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  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来年</a:t>
            </a:r>
            <a:r>
              <a:rPr lang="en-US" altLang="zh-CN" sz="2800" b="1" dirty="0">
                <a:latin typeface="Arial" panose="020B0604020202020204" pitchFamily="34" charset="0"/>
              </a:rPr>
              <a:t>/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下一年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   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1676400" y="10668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a kind of promise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6" name="文本框 8195"/>
          <p:cNvSpPr txBox="1"/>
          <p:nvPr/>
        </p:nvSpPr>
        <p:spPr>
          <a:xfrm>
            <a:off x="2057400" y="15240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most of the time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7" name="文本框 8196"/>
          <p:cNvSpPr txBox="1"/>
          <p:nvPr/>
        </p:nvSpPr>
        <p:spPr>
          <a:xfrm>
            <a:off x="1676400" y="20574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make promises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1603375" y="26162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tidy my room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1911350" y="30702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back form school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0" name="文本框 8199"/>
          <p:cNvSpPr txBox="1"/>
          <p:nvPr/>
        </p:nvSpPr>
        <p:spPr>
          <a:xfrm>
            <a:off x="2327275" y="363378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the most common kind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1" name="文本框 8200"/>
          <p:cNvSpPr txBox="1"/>
          <p:nvPr/>
        </p:nvSpPr>
        <p:spPr>
          <a:xfrm>
            <a:off x="1566863" y="40767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at the beginning of New Year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2" name="文本框 8201"/>
          <p:cNvSpPr txBox="1"/>
          <p:nvPr/>
        </p:nvSpPr>
        <p:spPr>
          <a:xfrm>
            <a:off x="2744788" y="46402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improve our lives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3" name="文本框 8202"/>
          <p:cNvSpPr txBox="1"/>
          <p:nvPr/>
        </p:nvSpPr>
        <p:spPr>
          <a:xfrm>
            <a:off x="904875" y="510698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write down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4" name="文本框 8203"/>
          <p:cNvSpPr txBox="1"/>
          <p:nvPr/>
        </p:nvSpPr>
        <p:spPr>
          <a:xfrm>
            <a:off x="2155825" y="565943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the coming year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5" name="矩形 8204"/>
          <p:cNvSpPr/>
          <p:nvPr/>
        </p:nvSpPr>
        <p:spPr>
          <a:xfrm>
            <a:off x="4191000" y="76200"/>
            <a:ext cx="99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2b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/>
      <p:bldP spid="8196" grpId="0" bldLvl="0"/>
      <p:bldP spid="8197" grpId="0" bldLvl="0"/>
      <p:bldP spid="8198" grpId="0" bldLvl="0"/>
      <p:bldP spid="8199" grpId="0" bldLvl="0"/>
      <p:bldP spid="8200" grpId="0" bldLvl="0"/>
      <p:bldP spid="8201" grpId="0" bldLvl="0"/>
      <p:bldP spid="8202" grpId="0" bldLvl="0"/>
      <p:bldP spid="8203" grpId="0" bldLvl="0"/>
      <p:bldP spid="8204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框 9217"/>
          <p:cNvSpPr txBox="1"/>
          <p:nvPr/>
        </p:nvSpPr>
        <p:spPr>
          <a:xfrm>
            <a:off x="76200" y="685800"/>
            <a:ext cx="9066213" cy="585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1. 大多数时间，我们向他人许下承诺。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Most of the time, we make promises to other people.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2. 我保证当我从学校回来就会整理我的房间的。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I promise I'm going to tidy my room when I get back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from school.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3. 当我们在新年伊始下决心的时候，我们希望我们将改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善我们的生活。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When we make resolutions at the beginning of the 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year, we hope that we are going to improve our lives.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2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charRg st="20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01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charRg st="101" end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58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charRg st="158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214" end="2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charRg st="214" end="2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269" end="3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charRg st="269" end="3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文本框 10241"/>
          <p:cNvSpPr txBox="1"/>
          <p:nvPr/>
        </p:nvSpPr>
        <p:spPr>
          <a:xfrm>
            <a:off x="152400" y="1066800"/>
            <a:ext cx="8763000" cy="5211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4. 一些人写下他们的决心并为来年做计划。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Some write down their resolutions and plans for the 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coming year.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5. 另外一些人把他们的愿望与计划告诉他们的家人和朋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 友。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Others tell their family and friends about their wishes 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and plans.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2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charRg st="22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80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charRg st="80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32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charRg st="132" end="1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93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charRg st="193" end="2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框 11265"/>
          <p:cNvSpPr txBox="1"/>
          <p:nvPr/>
        </p:nvSpPr>
        <p:spPr>
          <a:xfrm>
            <a:off x="1588" y="152400"/>
            <a:ext cx="9142412" cy="585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第二段：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不同种类的</a:t>
            </a:r>
            <a:r>
              <a:rPr lang="en-US" altLang="zh-CN" sz="2800" dirty="0">
                <a:latin typeface="Arial" panose="020B0604020202020204" pitchFamily="34" charset="0"/>
              </a:rPr>
              <a:t>___________________  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身体健康</a:t>
            </a:r>
            <a:r>
              <a:rPr lang="en-US" altLang="zh-CN" sz="2800" dirty="0">
                <a:latin typeface="Arial" panose="020B0604020202020204" pitchFamily="34" charset="0"/>
              </a:rPr>
              <a:t>______________________ 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开始一项训练计划</a:t>
            </a:r>
            <a:r>
              <a:rPr lang="en-US" altLang="zh-CN" sz="2800" dirty="0">
                <a:latin typeface="Arial" panose="020B0604020202020204" pitchFamily="34" charset="0"/>
              </a:rPr>
              <a:t>_________________________  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吃少点快餐</a:t>
            </a:r>
            <a:r>
              <a:rPr lang="en-US" altLang="zh-CN" sz="2800" dirty="0">
                <a:latin typeface="Arial" panose="020B0604020202020204" pitchFamily="34" charset="0"/>
              </a:rPr>
              <a:t>__________________________   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自我提升</a:t>
            </a:r>
            <a:r>
              <a:rPr lang="en-US" altLang="zh-CN" sz="2800" dirty="0">
                <a:latin typeface="Arial" panose="020B0604020202020204" pitchFamily="34" charset="0"/>
              </a:rPr>
              <a:t>_______________________ 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开始一项爱好</a:t>
            </a:r>
            <a:r>
              <a:rPr lang="en-US" altLang="zh-CN" sz="2800" dirty="0">
                <a:latin typeface="Arial" panose="020B0604020202020204" pitchFamily="34" charset="0"/>
              </a:rPr>
              <a:t>___________________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更好的计划</a:t>
            </a:r>
            <a:r>
              <a:rPr lang="en-US" altLang="zh-CN" sz="2800" dirty="0">
                <a:latin typeface="Arial" panose="020B0604020202020204" pitchFamily="34" charset="0"/>
              </a:rPr>
              <a:t>____________________  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制定每周的学习计划</a:t>
            </a:r>
            <a:r>
              <a:rPr lang="en-US" altLang="zh-CN" sz="2800" dirty="0">
                <a:latin typeface="Arial" panose="020B0604020202020204" pitchFamily="34" charset="0"/>
              </a:rPr>
              <a:t>________________________    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1267" name="文本框 11266"/>
          <p:cNvSpPr txBox="1"/>
          <p:nvPr/>
        </p:nvSpPr>
        <p:spPr>
          <a:xfrm>
            <a:off x="2057400" y="9144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different kinds of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68" name="文本框 11267"/>
          <p:cNvSpPr txBox="1"/>
          <p:nvPr/>
        </p:nvSpPr>
        <p:spPr>
          <a:xfrm>
            <a:off x="1616075" y="1516063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physical health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69" name="文本框 11268"/>
          <p:cNvSpPr txBox="1"/>
          <p:nvPr/>
        </p:nvSpPr>
        <p:spPr>
          <a:xfrm>
            <a:off x="3027363" y="217805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start an exercise program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70" name="文本框 11269"/>
          <p:cNvSpPr txBox="1"/>
          <p:nvPr/>
        </p:nvSpPr>
        <p:spPr>
          <a:xfrm>
            <a:off x="2033588" y="28289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eat less fast food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71" name="文本框 11270"/>
          <p:cNvSpPr txBox="1"/>
          <p:nvPr/>
        </p:nvSpPr>
        <p:spPr>
          <a:xfrm>
            <a:off x="1592263" y="35274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self-improvement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72" name="文本框 11271"/>
          <p:cNvSpPr txBox="1"/>
          <p:nvPr/>
        </p:nvSpPr>
        <p:spPr>
          <a:xfrm>
            <a:off x="2279650" y="4116388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take up a hobby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73" name="文本框 11272"/>
          <p:cNvSpPr txBox="1"/>
          <p:nvPr/>
        </p:nvSpPr>
        <p:spPr>
          <a:xfrm>
            <a:off x="1971675" y="47291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better planning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74" name="文本框 11273"/>
          <p:cNvSpPr txBox="1"/>
          <p:nvPr/>
        </p:nvSpPr>
        <p:spPr>
          <a:xfrm>
            <a:off x="3273425" y="5416550"/>
            <a:ext cx="6843713" cy="519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make a weekly plan for schoolwork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/>
      <p:bldP spid="11268" grpId="0" bldLvl="0"/>
      <p:bldP spid="11269" grpId="0" bldLvl="0"/>
      <p:bldP spid="11270" grpId="0" bldLvl="0"/>
      <p:bldP spid="11271" grpId="0" bldLvl="0"/>
      <p:bldP spid="11272" grpId="0" bldLvl="0"/>
      <p:bldP spid="11273" grpId="0" bldLvl="0"/>
      <p:bldP spid="11274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152400" y="914400"/>
            <a:ext cx="8915400" cy="585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1.有不同种类的决心。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There are different kinds of resolutions.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2. 许多决心与自我提高有关。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Many resolutions have to do with self-improvement.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3. 一些人可能会说他们打算开始一项爱好，比如画画、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拍照或者学弹吉他。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Some people might say they are going to take up a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hobby like painting or taking photos, or learn to play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the guitar.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charRg st="12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74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charRg st="74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70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charRg st="170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225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charRg st="225" end="2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285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charRg st="285" end="3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8982</Words>
  <Application>WPS 演示</Application>
  <PresentationFormat>在屏幕上显示</PresentationFormat>
  <Paragraphs>488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52" baseType="lpstr">
      <vt:lpstr>Arial</vt:lpstr>
      <vt:lpstr>宋体</vt:lpstr>
      <vt:lpstr>Wingdings</vt:lpstr>
      <vt:lpstr>Calibri</vt:lpstr>
      <vt:lpstr>Latha</vt:lpstr>
      <vt:lpstr>Verdana</vt:lpstr>
      <vt:lpstr>Times New Roman</vt:lpstr>
      <vt:lpstr>MS UI Gothic</vt:lpstr>
      <vt:lpstr>Meiryo</vt:lpstr>
      <vt:lpstr>黑体</vt:lpstr>
      <vt:lpstr>楷体_GB2312</vt:lpstr>
      <vt:lpstr>新宋体</vt:lpstr>
      <vt:lpstr>微软雅黑</vt:lpstr>
      <vt:lpstr>Arial Unicode MS</vt:lpstr>
      <vt:lpstr>隶书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</dc:creator>
  <cp:lastModifiedBy>海派甜心</cp:lastModifiedBy>
  <cp:revision>2</cp:revision>
  <dcterms:created xsi:type="dcterms:W3CDTF">2013-10-22T07:56:33Z</dcterms:created>
  <dcterms:modified xsi:type="dcterms:W3CDTF">2021-05-02T02:17:33Z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