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62" r:id="rId3"/>
    <p:sldId id="360" r:id="rId4"/>
    <p:sldId id="356" r:id="rId5"/>
    <p:sldId id="357" r:id="rId6"/>
    <p:sldId id="316" r:id="rId7"/>
    <p:sldId id="363" r:id="rId8"/>
    <p:sldId id="338" r:id="rId9"/>
    <p:sldId id="339" r:id="rId10"/>
    <p:sldId id="364" r:id="rId11"/>
    <p:sldId id="340" r:id="rId12"/>
    <p:sldId id="365" r:id="rId13"/>
    <p:sldId id="341" r:id="rId14"/>
    <p:sldId id="366" r:id="rId15"/>
    <p:sldId id="369" r:id="rId16"/>
    <p:sldId id="344" r:id="rId17"/>
    <p:sldId id="345" r:id="rId18"/>
    <p:sldId id="367" r:id="rId19"/>
    <p:sldId id="346" r:id="rId20"/>
    <p:sldId id="347" r:id="rId21"/>
    <p:sldId id="318" r:id="rId22"/>
    <p:sldId id="298" r:id="rId23"/>
    <p:sldId id="319" r:id="rId24"/>
    <p:sldId id="350" r:id="rId25"/>
    <p:sldId id="351" r:id="rId26"/>
    <p:sldId id="361" r:id="rId27"/>
    <p:sldId id="296" r:id="rId28"/>
    <p:sldId id="354" r:id="rId29"/>
    <p:sldId id="368" r:id="rId30"/>
    <p:sldId id="352" r:id="rId31"/>
    <p:sldId id="359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40000"/>
    <a:srgbClr val="FF7C80"/>
    <a:srgbClr val="9900CC"/>
    <a:srgbClr val="800080"/>
    <a:srgbClr val="FF00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84D02C-B125-48DD-A96D-98EBA849AD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52475" y="609600"/>
            <a:ext cx="7848600" cy="5472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newsflash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GIF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" name="矩形 44"/>
          <p:cNvSpPr/>
          <p:nvPr/>
        </p:nvSpPr>
        <p:spPr>
          <a:xfrm>
            <a:off x="4099273" y="988606"/>
            <a:ext cx="2481977" cy="10377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Unit 4</a:t>
            </a:r>
            <a:endParaRPr kumimoji="0" lang="zh-CN" altLang="en-US" sz="5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6" name="Text Box 35"/>
          <p:cNvSpPr txBox="1"/>
          <p:nvPr/>
        </p:nvSpPr>
        <p:spPr>
          <a:xfrm>
            <a:off x="304800" y="984250"/>
            <a:ext cx="8534400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630555" algn="l"/>
              </a:tabLst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注意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630555" algn="l"/>
              </a:tabLst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有时可在祈使句的句首或句尾加上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please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，使语气显得客气、有礼貌</a:t>
            </a:r>
            <a:r>
              <a:rPr lang="zh-CN" altLang="en-US" sz="3600" b="1" dirty="0">
                <a:latin typeface="Times New Roman" panose="02020603050405020304" pitchFamily="18" charset="0"/>
              </a:rPr>
              <a:t>。如果在句尾加</a:t>
            </a:r>
            <a:r>
              <a:rPr lang="en-US" altLang="zh-CN" sz="3600" b="1">
                <a:latin typeface="Times New Roman" panose="02020603050405020304" pitchFamily="18" charset="0"/>
              </a:rPr>
              <a:t>please</a:t>
            </a:r>
            <a:r>
              <a:rPr lang="zh-CN" altLang="en-US" sz="3600" b="1" dirty="0">
                <a:latin typeface="Times New Roman" panose="02020603050405020304" pitchFamily="18" charset="0"/>
              </a:rPr>
              <a:t>，应该用逗号与前句隔开。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630555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e.g. Go this way,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please</a:t>
            </a:r>
            <a:r>
              <a:rPr lang="en-US" altLang="zh-CN" sz="3600" b="1"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latin typeface="Times New Roman" panose="02020603050405020304" pitchFamily="18" charset="0"/>
              </a:rPr>
              <a:t>请这边走。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charRg st="3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62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charRg st="62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76" name="Text Box 40"/>
          <p:cNvSpPr txBox="1"/>
          <p:nvPr/>
        </p:nvSpPr>
        <p:spPr>
          <a:xfrm>
            <a:off x="76200" y="457200"/>
            <a:ext cx="8915400" cy="5535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10000"/>
              </a:lnSpc>
              <a:tabLst>
                <a:tab pos="539750" algn="l"/>
              </a:tabLst>
            </a:pPr>
            <a:r>
              <a:rPr lang="zh-CN" altLang="en-US" sz="3600" b="1" dirty="0">
                <a:latin typeface="Times New Roman" panose="02020603050405020304" pitchFamily="18" charset="0"/>
              </a:rPr>
              <a:t>二、祈使句的否定式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53975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1.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型和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型的否定式是在句首加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  <a:r>
              <a:rPr lang="zh-CN" altLang="en-US" sz="3600" b="1" dirty="0">
                <a:latin typeface="Times New Roman" panose="02020603050405020304" pitchFamily="18" charset="0"/>
              </a:rPr>
              <a:t>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53975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e.g.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3600" b="1">
                <a:latin typeface="Times New Roman" panose="02020603050405020304" pitchFamily="18" charset="0"/>
              </a:rPr>
              <a:t> sit here. </a:t>
            </a:r>
            <a:r>
              <a:rPr lang="zh-CN" altLang="en-US" sz="3600" b="1" dirty="0">
                <a:latin typeface="Times New Roman" panose="02020603050405020304" pitchFamily="18" charset="0"/>
              </a:rPr>
              <a:t>不要坐在这儿。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53975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  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3600" b="1">
                <a:latin typeface="Times New Roman" panose="02020603050405020304" pitchFamily="18" charset="0"/>
              </a:rPr>
              <a:t> be late. </a:t>
            </a:r>
            <a:r>
              <a:rPr lang="zh-CN" altLang="en-US" sz="3600" b="1" dirty="0">
                <a:latin typeface="Times New Roman" panose="02020603050405020304" pitchFamily="18" charset="0"/>
              </a:rPr>
              <a:t>别迟到。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53975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以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开头的祈使句</a:t>
            </a:r>
            <a:r>
              <a:rPr lang="zh-CN" altLang="en-US" sz="3600" b="1" dirty="0">
                <a:latin typeface="Times New Roman" panose="02020603050405020304" pitchFamily="18" charset="0"/>
              </a:rPr>
              <a:t>，其否定式有两种：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539750" algn="l"/>
              </a:tabLst>
            </a:pPr>
            <a:r>
              <a:rPr lang="zh-CN" altLang="en-US" sz="3600" b="1" dirty="0">
                <a:latin typeface="Times New Roman" panose="02020603050405020304" pitchFamily="18" charset="0"/>
              </a:rPr>
              <a:t>    一种是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直接在句首加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  <a:r>
              <a:rPr lang="zh-CN" altLang="en-US" sz="3600" b="1" dirty="0">
                <a:latin typeface="Times New Roman" panose="02020603050405020304" pitchFamily="18" charset="0"/>
              </a:rPr>
              <a:t>，另一种是“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let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539750" algn="l"/>
              </a:tabLst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+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宾语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+ not +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动词原形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+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其他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)”</a:t>
            </a:r>
            <a:r>
              <a:rPr lang="zh-CN" altLang="en-US" sz="3600" b="1" dirty="0">
                <a:latin typeface="Times New Roman" panose="02020603050405020304" pitchFamily="18" charset="0"/>
              </a:rPr>
              <a:t>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53975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e.g.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Don’t let</a:t>
            </a:r>
            <a:r>
              <a:rPr lang="en-US" altLang="zh-CN" sz="3600" b="1">
                <a:latin typeface="Times New Roman" panose="02020603050405020304" pitchFamily="18" charset="0"/>
              </a:rPr>
              <a:t> him go. </a:t>
            </a:r>
            <a:r>
              <a:rPr lang="zh-CN" altLang="en-US" sz="3600" b="1" dirty="0">
                <a:latin typeface="Times New Roman" panose="02020603050405020304" pitchFamily="18" charset="0"/>
              </a:rPr>
              <a:t>不要让他走。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53975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   Let’s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not go</a:t>
            </a:r>
            <a:r>
              <a:rPr lang="en-US" altLang="zh-CN" sz="3600" b="1">
                <a:latin typeface="Times New Roman" panose="02020603050405020304" pitchFamily="18" charset="0"/>
              </a:rPr>
              <a:t> there. </a:t>
            </a:r>
            <a:r>
              <a:rPr lang="zh-CN" altLang="en-US" sz="3600" b="1" dirty="0">
                <a:latin typeface="Times New Roman" panose="02020603050405020304" pitchFamily="18" charset="0"/>
              </a:rPr>
              <a:t>咱们别去那儿。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76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36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976">
                                            <p:txEl>
                                              <p:charRg st="36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6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976">
                                            <p:txEl>
                                              <p:charRg st="69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99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976">
                                            <p:txEl>
                                              <p:charRg st="99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12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976">
                                            <p:txEl>
                                              <p:charRg st="122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151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976">
                                            <p:txEl>
                                              <p:charRg st="151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180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976">
                                            <p:txEl>
                                              <p:charRg st="180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210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976">
                                            <p:txEl>
                                              <p:charRg st="210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76" name="Text Box 40"/>
          <p:cNvSpPr txBox="1"/>
          <p:nvPr/>
        </p:nvSpPr>
        <p:spPr>
          <a:xfrm>
            <a:off x="228600" y="990600"/>
            <a:ext cx="8686800" cy="338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539750" algn="l"/>
              </a:tabLst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注意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539750" algn="l"/>
              </a:tabLst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“No+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名词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动词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⁃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形式”表示禁止或规劝，常用于公共场所</a:t>
            </a:r>
            <a:r>
              <a:rPr lang="zh-CN" altLang="en-US" sz="3600" b="1" dirty="0">
                <a:latin typeface="Times New Roman" panose="02020603050405020304" pitchFamily="18" charset="0"/>
              </a:rPr>
              <a:t>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53975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e.g.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No</a:t>
            </a:r>
            <a:r>
              <a:rPr lang="en-US" altLang="zh-CN" sz="3600" b="1">
                <a:latin typeface="Times New Roman" panose="02020603050405020304" pitchFamily="18" charset="0"/>
              </a:rPr>
              <a:t> photos!       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禁止拍照！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53975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No</a:t>
            </a:r>
            <a:r>
              <a:rPr lang="en-US" altLang="zh-CN" sz="3600" b="1">
                <a:latin typeface="Times New Roman" panose="02020603050405020304" pitchFamily="18" charset="0"/>
              </a:rPr>
              <a:t> smoking</a:t>
            </a:r>
            <a:r>
              <a:rPr lang="zh-CN" altLang="en-US" sz="3600" b="1" dirty="0">
                <a:latin typeface="Times New Roman" panose="02020603050405020304" pitchFamily="18" charset="0"/>
              </a:rPr>
              <a:t>！       禁止吸烟！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76">
                                            <p:txEl>
                                              <p:charRg st="3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36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76">
                                            <p:txEl>
                                              <p:charRg st="36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charRg st="7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976">
                                            <p:txEl>
                                              <p:charRg st="7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6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381000" y="609600"/>
            <a:ext cx="8153400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将下列句子翻译成英语。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latin typeface="Times New Roman" panose="02020603050405020304" pitchFamily="18" charset="0"/>
              </a:rPr>
              <a:t>请看这幅图画。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</a:rPr>
              <a:t>不要在教室里跑。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</a:rPr>
              <a:t>让我们帮助他。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838200" y="1981200"/>
            <a:ext cx="731520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Please look at the picture. / Look at the picture, please.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914400" y="4038600"/>
            <a:ext cx="6324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Don’t run in the classroom.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914400" y="5302250"/>
            <a:ext cx="487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Let’s help him.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457200" y="1295400"/>
            <a:ext cx="8153400" cy="2068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4. </a:t>
            </a:r>
            <a:r>
              <a:rPr lang="zh-CN" altLang="en-US" sz="3600" b="1" dirty="0">
                <a:latin typeface="Times New Roman" panose="02020603050405020304" pitchFamily="18" charset="0"/>
              </a:rPr>
              <a:t>在图书馆保持安静。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5. </a:t>
            </a:r>
            <a:r>
              <a:rPr lang="zh-CN" altLang="en-US" sz="3600" b="1" dirty="0">
                <a:latin typeface="Times New Roman" panose="02020603050405020304" pitchFamily="18" charset="0"/>
              </a:rPr>
              <a:t>上课不要迟到。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914400" y="2057400"/>
            <a:ext cx="7315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 quiet in the library.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990600" y="3397250"/>
            <a:ext cx="7315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Don’t be late for class.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7"/>
          <p:cNvSpPr txBox="1"/>
          <p:nvPr/>
        </p:nvSpPr>
        <p:spPr>
          <a:xfrm>
            <a:off x="2362200" y="1414463"/>
            <a:ext cx="5334000" cy="3386137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marL="514350" indent="-514350" algn="ct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Library Rules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</a:rPr>
              <a:t>Don’t talk.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609600" y="457200"/>
            <a:ext cx="800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3a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9900CC"/>
                </a:solidFill>
                <a:latin typeface="Times New Roman" panose="02020603050405020304" pitchFamily="18" charset="0"/>
              </a:rPr>
              <a:t>Write the rules for the school library.</a:t>
            </a:r>
            <a:endParaRPr lang="en-US" altLang="zh-CN" sz="3600" b="1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2819400" y="2895600"/>
            <a:ext cx="403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listen to music.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2971800" y="39624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2819400" y="3505200"/>
            <a:ext cx="3505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eat or drink.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4" name="Picture 10" descr="D:\红蜻蜓抓图\屏幕截图\截屏04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1066800"/>
            <a:ext cx="1417637" cy="137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D:\红蜻蜓抓图\屏幕截图\截屏04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2667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D:\红蜻蜓抓图\屏幕截图\截屏04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3" y="39624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5" descr="D:\红蜻蜓抓图\屏幕截图\截屏048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63" y="5181600"/>
            <a:ext cx="1219200" cy="123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8"/>
          <p:cNvSpPr txBox="1"/>
          <p:nvPr/>
        </p:nvSpPr>
        <p:spPr>
          <a:xfrm>
            <a:off x="2895600" y="4144963"/>
            <a:ext cx="4419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take photos.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9" name="Text Box 8"/>
          <p:cNvSpPr txBox="1"/>
          <p:nvPr/>
        </p:nvSpPr>
        <p:spPr>
          <a:xfrm>
            <a:off x="1524000" y="4908550"/>
            <a:ext cx="7620000" cy="17208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方法指导：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由图示可知都是一些禁止类的祈使句。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可知应用“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+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动词原形”句子。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8" grpId="0"/>
      <p:bldP spid="12" grpId="0"/>
      <p:bldP spid="15" grpId="0"/>
      <p:bldP spid="112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457200" y="3276600"/>
            <a:ext cx="8001000" cy="3116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</a:rPr>
              <a:t>Be quiet?   (she/have to /in the library)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Q: </a:t>
            </a:r>
            <a:r>
              <a:rPr lang="en-US" altLang="zh-CN" sz="3600" b="1" u="sng">
                <a:latin typeface="Times New Roman" panose="02020603050405020304" pitchFamily="18" charset="0"/>
              </a:rPr>
              <a:t>Does she have to be quiet in the library?   </a:t>
            </a:r>
            <a:endParaRPr lang="en-US" altLang="zh-CN" sz="3600" b="1" u="sng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A: </a:t>
            </a:r>
            <a:r>
              <a:rPr lang="en-US" altLang="zh-CN" sz="3600" b="1" u="sng">
                <a:latin typeface="Times New Roman" panose="02020603050405020304" pitchFamily="18" charset="0"/>
              </a:rPr>
              <a:t>Yes, she does.</a:t>
            </a:r>
            <a:r>
              <a:rPr lang="en-US" altLang="zh-CN" sz="3600" b="1">
                <a:latin typeface="Times New Roman" panose="02020603050405020304" pitchFamily="18" charset="0"/>
              </a:rPr>
              <a:t>	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685800" y="1219200"/>
            <a:ext cx="7620000" cy="2068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3b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800080"/>
                </a:solidFill>
                <a:latin typeface="Times New Roman" panose="02020603050405020304" pitchFamily="18" charset="0"/>
              </a:rPr>
              <a:t>Use the words to make questions </a:t>
            </a:r>
            <a:endParaRPr lang="en-US" altLang="zh-CN" sz="3600" b="1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800080"/>
                </a:solidFill>
                <a:latin typeface="Times New Roman" panose="02020603050405020304" pitchFamily="18" charset="0"/>
              </a:rPr>
              <a:t>     about the rules. Then write </a:t>
            </a:r>
            <a:endParaRPr lang="en-US" altLang="zh-CN" sz="3600" b="1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800080"/>
                </a:solidFill>
                <a:latin typeface="Times New Roman" panose="02020603050405020304" pitchFamily="18" charset="0"/>
              </a:rPr>
              <a:t>     answers according to your school.</a:t>
            </a:r>
            <a:endParaRPr lang="en-US" altLang="zh-CN" sz="3600" b="1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矩形 12293"/>
          <p:cNvSpPr/>
          <p:nvPr/>
        </p:nvSpPr>
        <p:spPr>
          <a:xfrm>
            <a:off x="2743200" y="381000"/>
            <a:ext cx="2819400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22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228600" y="303213"/>
            <a:ext cx="8686800" cy="6021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Eat?   (he/have to/in the dinning hall)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Q: __________________________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	A: 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 startAt="3"/>
            </a:pPr>
            <a:r>
              <a:rPr lang="en-US" altLang="zh-CN" sz="3600" b="1">
                <a:latin typeface="Times New Roman" panose="02020603050405020304" pitchFamily="18" charset="0"/>
              </a:rPr>
              <a:t>Listen to music? (we/can/in the hallways)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	 Q: 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A: __________________________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4. Wear a hat?  (we/can/in the classroom)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Q: 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A: ________________________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8"/>
          <p:cNvSpPr txBox="1"/>
          <p:nvPr/>
        </p:nvSpPr>
        <p:spPr>
          <a:xfrm>
            <a:off x="228600" y="1371600"/>
            <a:ext cx="8610600" cy="51117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根据例句，可知要求我们造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一般疑问句并根据实际情况进行回答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确定句子的主语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确定用情态动词还是用助动词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来构成疑问语序。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根据实际情况做出肯定或否定回答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，答语的主语要与问句保持一致。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55925" y="436562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 w="31550" cmpd="sng">
                  <a:solidFill>
                    <a:srgbClr val="800080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方法</a:t>
            </a:r>
            <a:r>
              <a:rPr kumimoji="1" lang="zh-CN" altLang="en-US" sz="5400" b="1" i="0" u="none" strike="noStrike" kern="1200" cap="none" spc="0" normalizeH="0" baseline="0" noProof="0" dirty="0">
                <a:ln w="31550" cmpd="sng">
                  <a:solidFill>
                    <a:srgbClr val="FF7C80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指导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solidFill>
                  <a:srgbClr val="FF7C80"/>
                </a:solidFill>
                <a:prstDash val="solid"/>
              </a:ln>
              <a:gradFill>
                <a:gsLst>
                  <a:gs pos="0">
                    <a:srgbClr val="C000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Text Box 7"/>
          <p:cNvSpPr txBox="1"/>
          <p:nvPr/>
        </p:nvSpPr>
        <p:spPr>
          <a:xfrm>
            <a:off x="228600" y="1249363"/>
            <a:ext cx="8534400" cy="5221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2. Eat?   (he/have to/in the dining hall)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Q: ________________________________? 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A: _____________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3. Listen to music? (we/can/in the hallways)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Q: ________________________________? 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A: _____________ 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Wear a hat?  (we/can/in the classroom)</a:t>
            </a:r>
            <a:endParaRPr lang="en-US" altLang="zh-C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Q: _____________________________?</a:t>
            </a:r>
            <a:endParaRPr lang="en-US" altLang="zh-C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A: ____________</a:t>
            </a:r>
            <a:endParaRPr lang="en-US" altLang="zh-CN" sz="3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1371600" y="487363"/>
            <a:ext cx="617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Then answer the questions.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1295400" y="2468563"/>
            <a:ext cx="2514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he does.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1295400" y="1889125"/>
            <a:ext cx="739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he have to eat in the dining hall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1295400" y="3611563"/>
            <a:ext cx="6858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listen to music in the hallways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1295400" y="4144963"/>
            <a:ext cx="2514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we can’t.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219200" y="5318125"/>
            <a:ext cx="693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wear a hat in the classroom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1143000" y="5897563"/>
            <a:ext cx="2514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we can’t.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6" name="Text Box 31"/>
          <p:cNvSpPr txBox="1"/>
          <p:nvPr/>
        </p:nvSpPr>
        <p:spPr>
          <a:xfrm>
            <a:off x="2590800" y="5410200"/>
            <a:ext cx="388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3077" name="Text Box 32"/>
          <p:cNvSpPr txBox="1"/>
          <p:nvPr/>
        </p:nvSpPr>
        <p:spPr>
          <a:xfrm>
            <a:off x="2819400" y="5486400"/>
            <a:ext cx="3505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600" b="1" dirty="0">
              <a:latin typeface="Times New Roman" panose="02020603050405020304" pitchFamily="18" charset="0"/>
            </a:endParaRPr>
          </a:p>
        </p:txBody>
      </p:sp>
      <p:sp>
        <p:nvSpPr>
          <p:cNvPr id="3078" name="WordArt 13"/>
          <p:cNvSpPr>
            <a:spLocks noTextEdit="1"/>
          </p:cNvSpPr>
          <p:nvPr/>
        </p:nvSpPr>
        <p:spPr>
          <a:xfrm>
            <a:off x="990600" y="1447800"/>
            <a:ext cx="7345363" cy="180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7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Don’t  eat in class.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499371" y="658813"/>
            <a:ext cx="2108270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Unit 4</a:t>
            </a:r>
            <a:endParaRPr kumimoji="0" lang="zh-CN" altLang="en-US" sz="5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80" name="Picture 7" descr="E:\图片库\动作\吃东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00400"/>
            <a:ext cx="4537075" cy="318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9" name="图片 15368" descr="2682746_101829048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216400"/>
            <a:ext cx="2562225" cy="248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矩形标注 9"/>
          <p:cNvSpPr/>
          <p:nvPr/>
        </p:nvSpPr>
        <p:spPr>
          <a:xfrm>
            <a:off x="457200" y="2692400"/>
            <a:ext cx="4419600" cy="1676400"/>
          </a:xfrm>
          <a:prstGeom prst="wedgeRectCallout">
            <a:avLst>
              <a:gd name="adj1" fmla="val 25468"/>
              <a:gd name="adj2" fmla="val 7689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my dream school, we don’t have to come to school every day.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矩形标注 10"/>
          <p:cNvSpPr/>
          <p:nvPr/>
        </p:nvSpPr>
        <p:spPr>
          <a:xfrm>
            <a:off x="5410200" y="2921000"/>
            <a:ext cx="2514600" cy="1295400"/>
          </a:xfrm>
          <a:prstGeom prst="wedgeRectCallout">
            <a:avLst>
              <a:gd name="adj1" fmla="val -29421"/>
              <a:gd name="adj2" fmla="val 8541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eat in class.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Text Box 3"/>
          <p:cNvSpPr txBox="1"/>
          <p:nvPr/>
        </p:nvSpPr>
        <p:spPr>
          <a:xfrm>
            <a:off x="685800" y="177800"/>
            <a:ext cx="7924800" cy="251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9900CC"/>
                </a:solidFill>
                <a:latin typeface="Arial" panose="020B0604020202020204" pitchFamily="34" charset="0"/>
              </a:rPr>
              <a:t>3c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Make up five cool rules for your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 dream school. Share your rules with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 the class. Your classmates vote for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 the Coolest School!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390" name="图片 163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124200"/>
            <a:ext cx="3581400" cy="257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矩形标注 9"/>
          <p:cNvSpPr/>
          <p:nvPr/>
        </p:nvSpPr>
        <p:spPr>
          <a:xfrm>
            <a:off x="609600" y="1371600"/>
            <a:ext cx="4419600" cy="1752600"/>
          </a:xfrm>
          <a:prstGeom prst="wedgeRectCallout">
            <a:avLst>
              <a:gd name="adj1" fmla="val 10778"/>
              <a:gd name="adj2" fmla="val 7463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don’t have to wear school uniforms.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矩形标注 10"/>
          <p:cNvSpPr/>
          <p:nvPr/>
        </p:nvSpPr>
        <p:spPr>
          <a:xfrm>
            <a:off x="5257800" y="1219200"/>
            <a:ext cx="3352800" cy="1905000"/>
          </a:xfrm>
          <a:prstGeom prst="wedgeRectCallout">
            <a:avLst>
              <a:gd name="adj1" fmla="val -30491"/>
              <a:gd name="adj2" fmla="val 7608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listen to music in class.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7416" name="图片 174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333625"/>
            <a:ext cx="4419600" cy="368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矩形标注 9"/>
          <p:cNvSpPr/>
          <p:nvPr/>
        </p:nvSpPr>
        <p:spPr>
          <a:xfrm>
            <a:off x="609600" y="838200"/>
            <a:ext cx="3581400" cy="1371600"/>
          </a:xfrm>
          <a:prstGeom prst="wedgeRectCallout">
            <a:avLst>
              <a:gd name="adj1" fmla="val 11259"/>
              <a:gd name="adj2" fmla="val 11724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eat in the classroom.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矩形标注 10"/>
          <p:cNvSpPr/>
          <p:nvPr/>
        </p:nvSpPr>
        <p:spPr>
          <a:xfrm>
            <a:off x="4572000" y="838200"/>
            <a:ext cx="3886200" cy="1295400"/>
          </a:xfrm>
          <a:prstGeom prst="wedgeRectCallout">
            <a:avLst>
              <a:gd name="adj1" fmla="val -15685"/>
              <a:gd name="adj2" fmla="val 13700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don’t have to do homework.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5538" name="Picture 2" descr="http://img.poco.cn/mypoco/myphoto/20071114/2133874620071114003642090_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953000"/>
            <a:ext cx="22098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矩形标注 10"/>
          <p:cNvSpPr/>
          <p:nvPr/>
        </p:nvSpPr>
        <p:spPr>
          <a:xfrm>
            <a:off x="2971800" y="914400"/>
            <a:ext cx="5867400" cy="3962400"/>
          </a:xfrm>
          <a:prstGeom prst="wedgeRectCallout">
            <a:avLst>
              <a:gd name="adj1" fmla="val -65366"/>
              <a:gd name="adj2" fmla="val 2135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my dream school, we don’t  have to come to school every day. We can eat in the classroom.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listen to music in class.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don’t have to do homework.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don’t have to wear school uniforms at school.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7" name="WordArt 9"/>
          <p:cNvSpPr>
            <a:spLocks noTextEdit="1"/>
          </p:cNvSpPr>
          <p:nvPr/>
        </p:nvSpPr>
        <p:spPr>
          <a:xfrm>
            <a:off x="228600" y="762000"/>
            <a:ext cx="2438400" cy="5048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9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Report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76400" y="5362575"/>
            <a:ext cx="4114800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Great! Jim’s school is the coolest.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0" name="图片 18439" descr="20085281334474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0"/>
            <a:ext cx="1654175" cy="268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内容占位符 2"/>
          <p:cNvSpPr txBox="1"/>
          <p:nvPr/>
        </p:nvSpPr>
        <p:spPr>
          <a:xfrm>
            <a:off x="3048000" y="660400"/>
            <a:ext cx="5943600" cy="1981200"/>
          </a:xfrm>
          <a:prstGeom prst="rect">
            <a:avLst/>
          </a:prstGeom>
        </p:spPr>
        <p:txBody>
          <a:bodyPr/>
          <a:p>
            <a:pPr eaLnBrk="0" hangingPunct="0">
              <a:lnSpc>
                <a:spcPct val="110000"/>
              </a:lnSpc>
            </a:pPr>
            <a:r>
              <a:rPr lang="en-US" altLang="zh-CN" sz="3600" b="1">
                <a:solidFill>
                  <a:srgbClr val="1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and make rules for the computer room in your school.</a:t>
            </a:r>
            <a:endParaRPr lang="en-US" altLang="zh-CN" sz="3600" b="1">
              <a:solidFill>
                <a:srgbClr val="14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267200" y="2565400"/>
            <a:ext cx="4572000" cy="4064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Rules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3912" y="1500790"/>
            <a:ext cx="2734639" cy="6858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Group work</a:t>
            </a:r>
            <a:endParaRPr kumimoji="0" lang="zh-CN" altLang="en-US" sz="40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63" name="图片 19462" descr="W0201005274202221010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81375"/>
            <a:ext cx="3962400" cy="263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493" name="图片 204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010150"/>
            <a:ext cx="139065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图片 204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2133600"/>
            <a:ext cx="1495425" cy="195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图片 204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057400"/>
            <a:ext cx="1762125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矩形标注 1"/>
          <p:cNvSpPr/>
          <p:nvPr/>
        </p:nvSpPr>
        <p:spPr>
          <a:xfrm>
            <a:off x="381000" y="914400"/>
            <a:ext cx="4038600" cy="1066800"/>
          </a:xfrm>
          <a:prstGeom prst="wedgeRectCallout">
            <a:avLst>
              <a:gd name="adj1" fmla="val 10023"/>
              <a:gd name="adj2" fmla="val 8095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be quiet in the computer room.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矩形标注 2"/>
          <p:cNvSpPr/>
          <p:nvPr/>
        </p:nvSpPr>
        <p:spPr>
          <a:xfrm>
            <a:off x="4648200" y="762000"/>
            <a:ext cx="3505200" cy="1371600"/>
          </a:xfrm>
          <a:prstGeom prst="wedgeRectCallout">
            <a:avLst>
              <a:gd name="adj1" fmla="val 1856"/>
              <a:gd name="adj2" fmla="val 8599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run in the computer room.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6" name="矩形标注 5"/>
          <p:cNvSpPr/>
          <p:nvPr/>
        </p:nvSpPr>
        <p:spPr>
          <a:xfrm>
            <a:off x="1447800" y="5029200"/>
            <a:ext cx="3124200" cy="1676400"/>
          </a:xfrm>
          <a:prstGeom prst="wedgeRectCallout">
            <a:avLst>
              <a:gd name="adj1" fmla="val -47102"/>
              <a:gd name="adj2" fmla="val -9337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eat or drink in the computer room.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7" name="矩形标注 6"/>
          <p:cNvSpPr/>
          <p:nvPr/>
        </p:nvSpPr>
        <p:spPr>
          <a:xfrm>
            <a:off x="4572000" y="3962400"/>
            <a:ext cx="3962400" cy="1295400"/>
          </a:xfrm>
          <a:prstGeom prst="wedgeRectCallout">
            <a:avLst>
              <a:gd name="adj1" fmla="val 27722"/>
              <a:gd name="adj2" fmla="val 7622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 slippers in the computer room.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91" name="图片 204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05200"/>
            <a:ext cx="1247775" cy="186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6" grpId="0" animBg="1"/>
      <p:bldP spid="204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WordArt 9"/>
          <p:cNvSpPr>
            <a:spLocks noTextEdit="1"/>
          </p:cNvSpPr>
          <p:nvPr/>
        </p:nvSpPr>
        <p:spPr>
          <a:xfrm>
            <a:off x="3200400" y="1066800"/>
            <a:ext cx="2438400" cy="5048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9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Report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09600" y="1914525"/>
            <a:ext cx="7924800" cy="42576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Rules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AutoNum type="arabicPeriod"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AutoNum type="arabicPeriod"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AutoNum type="arabicPeriod"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AutoNum type="arabicPeriod"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AutoNum type="arabicPeriod"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990600" y="2630488"/>
            <a:ext cx="7391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be quiet in the computer room.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990600" y="3362325"/>
            <a:ext cx="7620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eat or drink in the computer room.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8"/>
          <p:cNvSpPr txBox="1"/>
          <p:nvPr/>
        </p:nvSpPr>
        <p:spPr>
          <a:xfrm>
            <a:off x="990600" y="4154488"/>
            <a:ext cx="6172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run in the computer room.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990600" y="4840288"/>
            <a:ext cx="6781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 slippers in the computer room. 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8"/>
          <p:cNvSpPr txBox="1"/>
          <p:nvPr/>
        </p:nvSpPr>
        <p:spPr>
          <a:xfrm>
            <a:off x="990600" y="5572125"/>
            <a:ext cx="693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the computer room every day. 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590800"/>
            <a:ext cx="8458200" cy="3429000"/>
          </a:xfrm>
        </p:spPr>
        <p:txBody>
          <a:bodyPr vert="horz" wrap="square" lIns="91440" tIns="45720" rIns="91440" bIns="45720" numCol="1" anchor="t" anchorCtr="0" compatLnSpc="1"/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He has to eat breakfast quickly. (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改为一般疑问句</a:t>
            </a: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__________________________________</a:t>
            </a:r>
            <a:endParaRPr lang="en-US" altLang="zh-CN" sz="3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2.  Play volleyball after class. (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改为否定句</a:t>
            </a: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________________________________</a:t>
            </a:r>
            <a:endParaRPr lang="en-US" altLang="zh-CN" sz="35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Text Box 3"/>
          <p:cNvSpPr txBox="1"/>
          <p:nvPr/>
        </p:nvSpPr>
        <p:spPr>
          <a:xfrm>
            <a:off x="304800" y="198120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句型转换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838200" y="3962400"/>
            <a:ext cx="7696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Does he have to eat breakfast quickly?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914400" y="5257800"/>
            <a:ext cx="678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Don’t play volleyball after class.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7313" y="1307869"/>
            <a:ext cx="4190999" cy="448887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Exercise</a:t>
            </a:r>
            <a:endParaRPr kumimoji="0" lang="zh-CN" altLang="en-US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50" grpId="0"/>
      <p:bldP spid="102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686800" cy="5562600"/>
          </a:xfrm>
        </p:spPr>
        <p:txBody>
          <a:bodyPr vert="horz" wrap="square" lIns="91440" tIns="45720" rIns="91440" bIns="45720" numCol="1" anchor="t" anchorCtr="0" compatLnSpc="1"/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3. We can wear sports shoes in class. (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改为一般疑问</a:t>
            </a: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)  ______________________________</a:t>
            </a:r>
            <a:endParaRPr lang="en-US" altLang="zh-CN" sz="3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4. Don’t arrive late for class. (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改为同义句</a:t>
            </a: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</a:t>
            </a:r>
            <a:endParaRPr lang="en-US" altLang="zh-CN" sz="3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5. Eric has to </a:t>
            </a:r>
            <a:r>
              <a:rPr lang="en-US" altLang="zh-CN" sz="35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do his homework</a:t>
            </a: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 before six. (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对划线部分提问</a:t>
            </a: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___________________________________</a:t>
            </a:r>
            <a:endParaRPr lang="en-US" altLang="zh-CN" sz="35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533400" y="2362200"/>
            <a:ext cx="678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Can we wear sports shoes in class?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2"/>
          <p:cNvSpPr txBox="1"/>
          <p:nvPr/>
        </p:nvSpPr>
        <p:spPr>
          <a:xfrm>
            <a:off x="685800" y="3657600"/>
            <a:ext cx="6477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 must be on time for class.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609600" y="5562600"/>
            <a:ext cx="708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What does Eric have to do before six?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1" name="Picture 53" descr="b2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334000"/>
            <a:ext cx="1524000" cy="130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2093912" y="1597025"/>
            <a:ext cx="4455066" cy="92333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Homework</a:t>
            </a:r>
            <a:endParaRPr kumimoji="0" lang="zh-CN" altLang="en-US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3" name="矩形 22532"/>
          <p:cNvSpPr/>
          <p:nvPr/>
        </p:nvSpPr>
        <p:spPr>
          <a:xfrm>
            <a:off x="762000" y="3200400"/>
            <a:ext cx="6934200" cy="223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Remember the sentences in the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Grammar Focus.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Write five rules in your family.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 Box 7"/>
          <p:cNvSpPr txBox="1"/>
          <p:nvPr/>
        </p:nvSpPr>
        <p:spPr>
          <a:xfrm>
            <a:off x="1212850" y="5481638"/>
            <a:ext cx="842963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i="1">
                <a:solidFill>
                  <a:srgbClr val="006600"/>
                </a:solidFill>
                <a:latin typeface="Comic Sans MS" panose="030F0702030302020204" pitchFamily="66" charset="0"/>
              </a:rPr>
              <a:t>     </a:t>
            </a:r>
            <a:endParaRPr lang="en-US" altLang="zh-CN" sz="2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4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1" name="WordArt 5"/>
          <p:cNvSpPr>
            <a:spLocks noTextEdit="1"/>
          </p:cNvSpPr>
          <p:nvPr/>
        </p:nvSpPr>
        <p:spPr>
          <a:xfrm>
            <a:off x="1143000" y="2438400"/>
            <a:ext cx="6934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Section A 2</a:t>
            </a:r>
            <a:endParaRPr lang="zh-CN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Grammar Focus-3c</a:t>
            </a:r>
            <a:endParaRPr lang="zh-CN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WordArt 2"/>
          <p:cNvSpPr>
            <a:spLocks noTextEdit="1"/>
          </p:cNvSpPr>
          <p:nvPr/>
        </p:nvSpPr>
        <p:spPr>
          <a:xfrm>
            <a:off x="1600200" y="1371600"/>
            <a:ext cx="6400800" cy="1905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Thank you!</a:t>
            </a:r>
            <a:endParaRPr lang="zh-CN" altLang="en-US" sz="3600" b="1">
              <a:ln w="9525" cap="flat" cmpd="sng">
                <a:solidFill>
                  <a:srgbClr val="33CC33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8" name="WordArt 15"/>
          <p:cNvSpPr/>
          <p:nvPr/>
        </p:nvSpPr>
        <p:spPr>
          <a:xfrm>
            <a:off x="3124200" y="609600"/>
            <a:ext cx="3124200" cy="685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161507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Lead in</a:t>
            </a:r>
            <a:endParaRPr lang="zh-CN" altLang="en-US" sz="4800" b="1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9" name="矩形 15"/>
          <p:cNvSpPr/>
          <p:nvPr/>
        </p:nvSpPr>
        <p:spPr>
          <a:xfrm>
            <a:off x="762000" y="2362200"/>
            <a:ext cx="7086600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polite to each other. 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 school uniform. 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be late for school.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say rude remarks in school. 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eat snacks in class. 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shout in class.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2"/>
          <p:cNvSpPr txBox="1"/>
          <p:nvPr/>
        </p:nvSpPr>
        <p:spPr>
          <a:xfrm>
            <a:off x="762000" y="1600200"/>
            <a:ext cx="457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说唱下列歌谣：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ext Box 4"/>
          <p:cNvSpPr txBox="1"/>
          <p:nvPr/>
        </p:nvSpPr>
        <p:spPr>
          <a:xfrm>
            <a:off x="381000" y="1720850"/>
            <a:ext cx="8229600" cy="4930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latin typeface="Times New Roman" panose="02020603050405020304" pitchFamily="18" charset="0"/>
              </a:rPr>
              <a:t>不要在楼道里跑。   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</a:rPr>
              <a:t>不要打架。           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</a:rPr>
              <a:t>有什么规则？      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______________________________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4.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我们必须按时上课</a:t>
            </a:r>
            <a:r>
              <a:rPr lang="en-US" altLang="zh-CN" sz="3600" b="1">
                <a:latin typeface="Times New Roman" panose="02020603050405020304" pitchFamily="18" charset="0"/>
              </a:rPr>
              <a:t>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0" y="1111250"/>
            <a:ext cx="899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阅读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Grammar Focus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部分，完成下列句子。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914400" y="3581400"/>
            <a:ext cx="2895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Don’t fight.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914400" y="2362200"/>
            <a:ext cx="5257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run in the hallways.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914400" y="4724400"/>
            <a:ext cx="502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rules?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914400" y="5943600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 must be on time for class.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5" name="WordArt 9"/>
          <p:cNvSpPr>
            <a:spLocks noTextEdit="1"/>
          </p:cNvSpPr>
          <p:nvPr/>
        </p:nvSpPr>
        <p:spPr>
          <a:xfrm>
            <a:off x="2286000" y="622300"/>
            <a:ext cx="4168775" cy="5969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8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Grammar Focus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9" grpId="0"/>
      <p:bldP spid="51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4" name="文本框 40963"/>
          <p:cNvSpPr txBox="1"/>
          <p:nvPr/>
        </p:nvSpPr>
        <p:spPr>
          <a:xfrm>
            <a:off x="457200" y="1011238"/>
            <a:ext cx="8077200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5.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我们可以在教室里吃东西吗？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</a:rPr>
              <a:t>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6. </a:t>
            </a:r>
            <a:r>
              <a:rPr lang="zh-CN" altLang="en-US" sz="3600" b="1" dirty="0">
                <a:latin typeface="Times New Roman" panose="02020603050405020304" pitchFamily="18" charset="0"/>
              </a:rPr>
              <a:t>不能。但我们可以在餐厅里吃东西。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7.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我们可以在上课的时候带帽子吗？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_____________________________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7" name="Text Box 7"/>
          <p:cNvSpPr txBox="1"/>
          <p:nvPr/>
        </p:nvSpPr>
        <p:spPr>
          <a:xfrm>
            <a:off x="1066800" y="5049838"/>
            <a:ext cx="6477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wear a hat in class?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1143000" y="2992438"/>
            <a:ext cx="70104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No, we can’t, but we can eat in the dining hall.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1143000" y="1773238"/>
            <a:ext cx="5791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eat in the classroom?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228600" y="806450"/>
            <a:ext cx="85344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8. </a:t>
            </a:r>
            <a:r>
              <a:rPr lang="zh-CN" altLang="en-US" sz="3600" b="1" dirty="0">
                <a:latin typeface="Times New Roman" panose="02020603050405020304" pitchFamily="18" charset="0"/>
              </a:rPr>
              <a:t>他在学校里必须穿校服吗？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__________________________________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9. </a:t>
            </a:r>
            <a:r>
              <a:rPr lang="zh-CN" altLang="en-US" sz="3600" b="1" dirty="0">
                <a:latin typeface="Times New Roman" panose="02020603050405020304" pitchFamily="18" charset="0"/>
              </a:rPr>
              <a:t>是的，必须。</a:t>
            </a:r>
            <a:r>
              <a:rPr lang="en-US" altLang="zh-CN" sz="3600" b="1">
                <a:latin typeface="Times New Roman" panose="02020603050405020304" pitchFamily="18" charset="0"/>
              </a:rPr>
              <a:t>/ </a:t>
            </a:r>
            <a:r>
              <a:rPr lang="zh-CN" altLang="en-US" sz="3600" b="1" dirty="0">
                <a:latin typeface="Times New Roman" panose="02020603050405020304" pitchFamily="18" charset="0"/>
              </a:rPr>
              <a:t>不，不必。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10. </a:t>
            </a:r>
            <a:r>
              <a:rPr lang="zh-CN" altLang="en-US" sz="3600" b="1" dirty="0">
                <a:latin typeface="Times New Roman" panose="02020603050405020304" pitchFamily="18" charset="0"/>
              </a:rPr>
              <a:t>你们必须做什么？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_______________________________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11. </a:t>
            </a:r>
            <a:r>
              <a:rPr lang="zh-CN" altLang="en-US" sz="3600" b="1" dirty="0">
                <a:latin typeface="Times New Roman" panose="02020603050405020304" pitchFamily="18" charset="0"/>
              </a:rPr>
              <a:t>在图书馆里我们必须保持安静。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3600" b="1">
                <a:latin typeface="Times New Roman" panose="02020603050405020304" pitchFamily="18" charset="0"/>
              </a:rPr>
              <a:t>_________________________________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1066800" y="2863850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Yes, he does. / No, he doesn’t.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838200" y="1568450"/>
            <a:ext cx="784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he have to wear a uniform at school?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990600" y="4114800"/>
            <a:ext cx="556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have to do?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1066800" y="5486400"/>
            <a:ext cx="693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 have to be quiet in the library.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" y="2454275"/>
            <a:ext cx="8382000" cy="272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祈使句是表示请求、命令、建议等的句子。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句子中通常不出现主语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谓语动词一律用原形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。根据句子语气的强弱，句末用感叹号或句号。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" name="WordArt 9"/>
          <p:cNvSpPr>
            <a:spLocks noTextEdit="1"/>
          </p:cNvSpPr>
          <p:nvPr/>
        </p:nvSpPr>
        <p:spPr>
          <a:xfrm>
            <a:off x="2514600" y="1443038"/>
            <a:ext cx="3962400" cy="838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祈使句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8" name="文本框 41987"/>
          <p:cNvSpPr txBox="1"/>
          <p:nvPr/>
        </p:nvSpPr>
        <p:spPr>
          <a:xfrm>
            <a:off x="457200" y="782638"/>
            <a:ext cx="8305800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一、祈使句的肯定式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以行为动词原形开头，简称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型</a:t>
            </a:r>
            <a:r>
              <a:rPr lang="zh-CN" altLang="en-US" sz="3600" b="1" dirty="0">
                <a:latin typeface="Times New Roman" panose="02020603050405020304" pitchFamily="18" charset="0"/>
              </a:rPr>
              <a:t>。    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e.g.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Come</a:t>
            </a:r>
            <a:r>
              <a:rPr lang="en-US" altLang="zh-CN" sz="3600" b="1">
                <a:latin typeface="Times New Roman" panose="02020603050405020304" pitchFamily="18" charset="0"/>
              </a:rPr>
              <a:t> here. </a:t>
            </a:r>
            <a:r>
              <a:rPr lang="zh-CN" altLang="en-US" sz="3600" b="1" dirty="0">
                <a:latin typeface="Times New Roman" panose="02020603050405020304" pitchFamily="18" charset="0"/>
              </a:rPr>
              <a:t>到这儿来。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以动词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开头，简称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型</a:t>
            </a:r>
            <a:r>
              <a:rPr lang="zh-CN" altLang="en-US" sz="3600" b="1" dirty="0">
                <a:latin typeface="Times New Roman" panose="02020603050405020304" pitchFamily="18" charset="0"/>
              </a:rPr>
              <a:t>。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e.g.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Be</a:t>
            </a:r>
            <a:r>
              <a:rPr lang="en-US" altLang="zh-CN" sz="3600" b="1">
                <a:latin typeface="Times New Roman" panose="02020603050405020304" pitchFamily="18" charset="0"/>
              </a:rPr>
              <a:t> quiet, please. </a:t>
            </a:r>
            <a:r>
              <a:rPr lang="zh-CN" altLang="en-US" sz="3600" b="1" dirty="0">
                <a:latin typeface="Times New Roman" panose="02020603050405020304" pitchFamily="18" charset="0"/>
              </a:rPr>
              <a:t>请安静。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以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开头，简称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型</a:t>
            </a:r>
            <a:r>
              <a:rPr lang="zh-CN" altLang="en-US" sz="3600" b="1" dirty="0">
                <a:latin typeface="Times New Roman" panose="02020603050405020304" pitchFamily="18" charset="0"/>
              </a:rPr>
              <a:t>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e.g.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Let’s</a:t>
            </a:r>
            <a:r>
              <a:rPr lang="en-US" altLang="zh-CN" sz="3600" b="1">
                <a:latin typeface="Times New Roman" panose="02020603050405020304" pitchFamily="18" charset="0"/>
              </a:rPr>
              <a:t> go! </a:t>
            </a:r>
            <a:r>
              <a:rPr lang="zh-CN" altLang="en-US" sz="3600" b="1" dirty="0">
                <a:latin typeface="Times New Roman" panose="02020603050405020304" pitchFamily="18" charset="0"/>
              </a:rPr>
              <a:t>咱们走吧</a:t>
            </a:r>
            <a:r>
              <a:rPr lang="en-US" altLang="zh-CN" sz="3600" b="1">
                <a:latin typeface="Times New Roman" panose="02020603050405020304" pitchFamily="18" charset="0"/>
              </a:rPr>
              <a:t>!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1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charRg st="1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35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8">
                                            <p:txEl>
                                              <p:charRg st="35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61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8">
                                            <p:txEl>
                                              <p:charRg st="61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8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8">
                                            <p:txEl>
                                              <p:charRg st="80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11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88">
                                            <p:txEl>
                                              <p:charRg st="112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13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988">
                                            <p:txEl>
                                              <p:charRg st="130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5418</Words>
  <Application>WPS 演示</Application>
  <PresentationFormat>在屏幕上显示</PresentationFormat>
  <Paragraphs>291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Times New Roman</vt:lpstr>
      <vt:lpstr>Comic Sans MS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357</cp:revision>
  <dcterms:created xsi:type="dcterms:W3CDTF">2021-05-11T15:40:01Z</dcterms:created>
  <dcterms:modified xsi:type="dcterms:W3CDTF">2021-05-11T15:40:26Z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2052-11.1.0.10132</vt:lpwstr>
  </property>
</Properties>
</file>