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3"/>
    <p:sldId id="266" r:id="rId4"/>
    <p:sldId id="343" r:id="rId5"/>
    <p:sldId id="456" r:id="rId6"/>
    <p:sldId id="402" r:id="rId7"/>
    <p:sldId id="403" r:id="rId8"/>
    <p:sldId id="474" r:id="rId9"/>
    <p:sldId id="457" r:id="rId10"/>
    <p:sldId id="410" r:id="rId11"/>
    <p:sldId id="458" r:id="rId12"/>
    <p:sldId id="459" r:id="rId13"/>
    <p:sldId id="412" r:id="rId14"/>
    <p:sldId id="413" r:id="rId15"/>
    <p:sldId id="414" r:id="rId16"/>
    <p:sldId id="415" r:id="rId17"/>
    <p:sldId id="460" r:id="rId18"/>
    <p:sldId id="461" r:id="rId19"/>
    <p:sldId id="462" r:id="rId20"/>
    <p:sldId id="463" r:id="rId21"/>
    <p:sldId id="344" r:id="rId22"/>
    <p:sldId id="313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45"/>
        <p:guide pos="38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94890" y="1083310"/>
            <a:ext cx="872744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   When was it invented?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687830" y="1737995"/>
            <a:ext cx="8816340" cy="1817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TW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TW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表示过去某一具体时间发生的动作，且</a:t>
            </a:r>
            <a:r>
              <a:rPr lang="zh-TW" altLang="en-US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句子的主语是谓语动词动作的承受者</a:t>
            </a:r>
            <a:r>
              <a:rPr lang="en-US" altLang="zh-TW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:</a:t>
            </a:r>
            <a:endParaRPr lang="en-US" altLang="zh-TW" sz="3735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739" y="3555577"/>
            <a:ext cx="5910580" cy="8388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house was built in 1990.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7" name="Text Box 4"/>
          <p:cNvSpPr txBox="1"/>
          <p:nvPr/>
        </p:nvSpPr>
        <p:spPr>
          <a:xfrm>
            <a:off x="1279525" y="989965"/>
            <a:ext cx="9716770" cy="74803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pPr eaLnBrk="1" hangingPunct="1"/>
            <a:r>
              <a:rPr lang="zh-CN" altLang="en-US" sz="4265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三、一般过去时的被动语态的基本用法</a:t>
            </a:r>
            <a:endParaRPr lang="zh-CN" altLang="en-US" sz="4265" b="1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687830" y="1737995"/>
            <a:ext cx="8823960" cy="1584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TW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TW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讲述发生在过去的动作，且</a:t>
            </a:r>
            <a:r>
              <a:rPr lang="zh-TW" altLang="en-US" sz="373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不知道动作的执行者</a:t>
            </a:r>
            <a:r>
              <a:rPr lang="en-US" altLang="zh-TW" sz="373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:</a:t>
            </a:r>
            <a:endParaRPr lang="en-US" altLang="zh-TW" sz="3730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950" y="3555365"/>
            <a:ext cx="875284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110000"/>
              </a:lnSpc>
            </a:pP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He was honored with the name “Father of Hybrid Rice”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（杂交水稻之父）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71" name="Rectangle 6"/>
          <p:cNvSpPr/>
          <p:nvPr/>
        </p:nvSpPr>
        <p:spPr>
          <a:xfrm>
            <a:off x="1219412" y="663787"/>
            <a:ext cx="10850033" cy="153670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含双宾语和复合宾语的主动句变为被动语</a:t>
            </a:r>
            <a:endParaRPr lang="en-US" altLang="zh-CN" sz="4265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态的方法</a:t>
            </a:r>
            <a:endParaRPr lang="zh-CN" altLang="en-US" sz="4265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5072" name="矩形 3"/>
          <p:cNvSpPr/>
          <p:nvPr/>
        </p:nvSpPr>
        <p:spPr>
          <a:xfrm>
            <a:off x="955676" y="2091267"/>
            <a:ext cx="11377083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① 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含有双宾语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的主动句变为被动语态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若将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 “人”的间接宾语变为主语，而指“物”的直接宾语则不变。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6095" name="矩形 1"/>
          <p:cNvSpPr/>
          <p:nvPr/>
        </p:nvSpPr>
        <p:spPr>
          <a:xfrm>
            <a:off x="1097281" y="4483312"/>
            <a:ext cx="11330516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42900"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I brought him some food.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-342900"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was brought some food.</a:t>
            </a:r>
            <a:endParaRPr lang="en-US" sz="400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95" name="矩形 1"/>
          <p:cNvSpPr/>
          <p:nvPr/>
        </p:nvSpPr>
        <p:spPr>
          <a:xfrm>
            <a:off x="861696" y="1245447"/>
            <a:ext cx="11330516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42900"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② 如果要把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指“物”的直接宾语变为主语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，则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   </a:t>
            </a:r>
            <a:endParaRPr lang="en-US" altLang="zh-CN" sz="4000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-342900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间接宾语前加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4000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-342900"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I brought him some food.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-342900"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Some food was brought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him (by me).</a:t>
            </a:r>
            <a:endParaRPr lang="zh-CN" altLang="en-US" sz="400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19" name="矩形 1"/>
          <p:cNvSpPr/>
          <p:nvPr/>
        </p:nvSpPr>
        <p:spPr>
          <a:xfrm>
            <a:off x="527051" y="1221317"/>
            <a:ext cx="11569700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6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③ 含有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复合宾语的主动句变为被动语态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时，要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将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其中的宾语变成主语，宾语补足语不变。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Jim asked Tom to go for a walk.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Tom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was asked (by Jim) to go for a walk.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1"/>
          <p:cNvSpPr/>
          <p:nvPr/>
        </p:nvSpPr>
        <p:spPr>
          <a:xfrm>
            <a:off x="334433" y="1123951"/>
            <a:ext cx="11523133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④ 如果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宾语补足语是不带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的动词不定式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主动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语态变成被动语态时要加上不定式符号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We often heard Kate sing in the room.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Kate was often heard to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sing in the room (by us).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8131" name="Line 5"/>
          <p:cNvSpPr/>
          <p:nvPr/>
        </p:nvSpPr>
        <p:spPr>
          <a:xfrm>
            <a:off x="503767" y="4485217"/>
            <a:ext cx="50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62400" y="1718945"/>
            <a:ext cx="1851025" cy="4172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499100" y="2182495"/>
            <a:ext cx="2041525" cy="370903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861060" y="933450"/>
            <a:ext cx="3951605" cy="1586865"/>
          </a:xfrm>
          <a:prstGeom prst="wedgeRoundRectCallout">
            <a:avLst>
              <a:gd name="adj1" fmla="val 30876"/>
              <a:gd name="adj2" fmla="val 6073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tea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989955" y="1391285"/>
            <a:ext cx="5386705" cy="1129030"/>
          </a:xfrm>
          <a:prstGeom prst="wedgeRoundRectCallout">
            <a:avLst>
              <a:gd name="adj1" fmla="val -30254"/>
              <a:gd name="adj2" fmla="val 7598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used for drinking.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2934970" y="1819275"/>
            <a:ext cx="1851025" cy="4172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4471670" y="2282825"/>
            <a:ext cx="2041525" cy="3709035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527051" y="1452033"/>
            <a:ext cx="4129617" cy="1631951"/>
          </a:xfrm>
          <a:prstGeom prst="wedgeRoundRectCallout">
            <a:avLst>
              <a:gd name="adj1" fmla="val 27247"/>
              <a:gd name="adj2" fmla="val 6073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tea first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drunk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280025" y="1490345"/>
            <a:ext cx="6393815" cy="1870710"/>
          </a:xfrm>
          <a:prstGeom prst="wedgeRoundRectCallout">
            <a:avLst>
              <a:gd name="adj1" fmla="val -35254"/>
              <a:gd name="adj2" fmla="val 7155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Many people believe that tea was first drunk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about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5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,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000 years ago. 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标注 3"/>
          <p:cNvSpPr/>
          <p:nvPr/>
        </p:nvSpPr>
        <p:spPr>
          <a:xfrm>
            <a:off x="822114" y="1258570"/>
            <a:ext cx="3894667" cy="1631951"/>
          </a:xfrm>
          <a:prstGeom prst="wedgeRoundRectCallout">
            <a:avLst>
              <a:gd name="adj1" fmla="val 30876"/>
              <a:gd name="adj2" fmla="val 6073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invented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534785" y="1185545"/>
            <a:ext cx="4639310" cy="1778000"/>
          </a:xfrm>
          <a:prstGeom prst="wedgeRoundRectCallout">
            <a:avLst>
              <a:gd name="adj1" fmla="val -26861"/>
              <a:gd name="adj2" fmla="val 6816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was discovered as a drink by Shen Nong.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612515" y="1749425"/>
            <a:ext cx="1851025" cy="4172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149215" y="2212975"/>
            <a:ext cx="2041525" cy="370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5059680" y="2172335"/>
            <a:ext cx="2041525" cy="370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522980" y="1708785"/>
            <a:ext cx="1851025" cy="417258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969433" y="829733"/>
            <a:ext cx="3894667" cy="1869017"/>
          </a:xfrm>
          <a:prstGeom prst="wedgeRoundRectCallout">
            <a:avLst>
              <a:gd name="adj1" fmla="val 30876"/>
              <a:gd name="adj2" fmla="val 6073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tea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brought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Korea?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856817" y="740833"/>
            <a:ext cx="5376333" cy="2053167"/>
          </a:xfrm>
          <a:prstGeom prst="wedgeRoundRectCallout">
            <a:avLst>
              <a:gd name="adj1" fmla="val -16508"/>
              <a:gd name="adj2" fmla="val 630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was brought to Korea during the 6th and 7th centuries.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64300" y="2259330"/>
            <a:ext cx="51669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 invented</a:t>
            </a: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</a:t>
            </a:r>
            <a:r>
              <a:rPr kumimoji="0" 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tea?</a:t>
            </a:r>
            <a:endParaRPr kumimoji="0" lang="en-US" altLang="en-US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64300" y="3106420"/>
            <a:ext cx="55137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" panose="020B0604020202020204" pitchFamily="34" charset="0"/>
              </a:rPr>
              <a:t>How was the tea invented?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5" y="1521460"/>
            <a:ext cx="5380990" cy="303339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606925" y="3960495"/>
            <a:ext cx="6605905" cy="108204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Tea was invented </a:t>
            </a:r>
            <a:r>
              <a:rPr lang="zh-CN" altLang="en-US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accident</a:t>
            </a:r>
            <a:r>
              <a:rPr lang="en-US" altLang="zh-CN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en-US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3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4250" y="1140460"/>
            <a:ext cx="10455910" cy="457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It was invented _________ Edison.   </a:t>
            </a:r>
            <a:endParaRPr kumimoji="0" lang="en-US" altLang="zh-CN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by            B. in            C. for             D. to </a:t>
            </a:r>
            <a:endParaRPr kumimoji="0" lang="en-US" altLang="zh-CN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Basketball ______ by people all over the world. 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A. is enjoyed                   B. is like     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C. love                             D. enjoyed</a:t>
            </a:r>
            <a:endParaRPr kumimoji="0" lang="en-US" altLang="zh-CN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12105" y="1140460"/>
            <a:ext cx="89090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endParaRPr kumimoji="0" lang="en-US" altLang="zh-CN" sz="36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12260" y="2874010"/>
            <a:ext cx="89090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endParaRPr kumimoji="0" lang="en-US" altLang="zh-CN" sz="36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7395" y="1489075"/>
            <a:ext cx="11085195" cy="4189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It is said that a Chinese ruler called Shen Nong was the first to discover tea as a drink.</a:t>
            </a:r>
            <a:endParaRPr kumimoji="0" lang="en-US" altLang="zh-CN" sz="3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一般过去时的被动语态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①句式结构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②基本用法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③含双宾语和复合宾语的主动句变为被动语态的方法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79382" y="2686050"/>
            <a:ext cx="10962217" cy="206121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介词短语，在句中作状语，相当于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chance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反义词组：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purpose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故意地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569" name="矩形 4"/>
          <p:cNvSpPr/>
          <p:nvPr/>
        </p:nvSpPr>
        <p:spPr>
          <a:xfrm>
            <a:off x="1032299" y="1917701"/>
            <a:ext cx="646006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accident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偶然；意外地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148715" y="103695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accident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4460" y="1253490"/>
            <a:ext cx="6532880" cy="435102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725670" y="2544445"/>
            <a:ext cx="6487160" cy="264731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It is believed that tea was brought to Korea and Japan during the 6th and 7th centuries. </a:t>
            </a:r>
            <a:endParaRPr kumimoji="0" lang="zh-CN" altLang="en-US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82980" y="1824144"/>
            <a:ext cx="11404600" cy="3046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It is believed that…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People believe that…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人们认为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相信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其中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为形式主语，真正的主语是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引导的从句。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108075" y="109601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It is believed that…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27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28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29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0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1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2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3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4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5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6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7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638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DCF6E9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DCF6E9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6000" y="781051"/>
            <a:ext cx="10369551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类似的句型：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said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that …                    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据说</a:t>
            </a:r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en-US" altLang="zh-CN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reported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that…             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据报道</a:t>
            </a:r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en-US" altLang="zh-CN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known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that…                 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众所周知</a:t>
            </a:r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en-US" altLang="zh-CN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supposed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thought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that…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人们认为</a:t>
            </a:r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zh-CN" altLang="en-US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7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4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54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9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43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305984" y="3716867"/>
            <a:ext cx="6314017" cy="1322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said that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据说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5033" y="4861984"/>
            <a:ext cx="8616951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the first to do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.   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第一个做某事的人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08617" y="1176867"/>
            <a:ext cx="715433" cy="7048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5984" y="732367"/>
            <a:ext cx="10217151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said that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Chinese ruler called Shen Nong was </a:t>
            </a: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first to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discover tea as a drink.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64051" y="1833033"/>
            <a:ext cx="59414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90651" y="3139017"/>
            <a:ext cx="956945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线形标注 1 10"/>
          <p:cNvSpPr/>
          <p:nvPr/>
        </p:nvSpPr>
        <p:spPr>
          <a:xfrm>
            <a:off x="2351617" y="357717"/>
            <a:ext cx="2400300" cy="673100"/>
          </a:xfrm>
          <a:prstGeom prst="borderCallout1">
            <a:avLst>
              <a:gd name="adj1" fmla="val 64759"/>
              <a:gd name="adj2" fmla="val -3547"/>
              <a:gd name="adj3" fmla="val 130904"/>
              <a:gd name="adj4" fmla="val -254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形式主语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8161867" y="3333751"/>
            <a:ext cx="2829984" cy="1293284"/>
          </a:xfrm>
          <a:prstGeom prst="borderCallout1">
            <a:avLst>
              <a:gd name="adj1" fmla="val 54023"/>
              <a:gd name="adj2" fmla="val -3284"/>
              <a:gd name="adj3" fmla="val -7949"/>
              <a:gd name="adj4" fmla="val -21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引导的真正主语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11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880745" y="1383031"/>
            <a:ext cx="9696451" cy="74803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p>
            <a:pPr eaLnBrk="1" hangingPunct="1"/>
            <a:r>
              <a:rPr lang="zh-CN" altLang="en-US" sz="4265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三、一般过去时的被动语态的句式结构</a:t>
            </a:r>
            <a:endParaRPr lang="zh-CN" altLang="en-US" sz="4265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2685" y="2343997"/>
            <a:ext cx="2222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肯定句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9005" y="2416810"/>
            <a:ext cx="7432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+was/were+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及物动词的过去分词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by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1203" y="4284557"/>
            <a:ext cx="2222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否定句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0875" y="4208145"/>
            <a:ext cx="77114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was/were 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not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及物动词的过去分词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 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49046" y="1377951"/>
            <a:ext cx="2222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疑问句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706" y="2424007"/>
            <a:ext cx="11233149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Was/Were+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及物动词的过去分词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+by …)?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551" y="3323167"/>
            <a:ext cx="11330516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特殊疑问词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+was/were+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lang="en-US" altLang="zh-TW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及物动词的过去分词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+by...)?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WPS 演示</Application>
  <PresentationFormat>宽屏</PresentationFormat>
  <Paragraphs>164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汉仪乐喵体W</vt:lpstr>
      <vt:lpstr>Times New Roman</vt:lpstr>
      <vt:lpstr>Calibri</vt:lpstr>
      <vt:lpstr>微软雅黑</vt:lpstr>
      <vt:lpstr>Arial Unicode MS</vt:lpstr>
      <vt:lpstr>Bahnschrift</vt:lpstr>
      <vt:lpstr>黑体</vt:lpstr>
      <vt:lpstr>Microsoft JhengHei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2020-10-26T04:45:49Z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