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7" r:id="rId4"/>
    <p:sldId id="268" r:id="rId5"/>
    <p:sldId id="279" r:id="rId6"/>
    <p:sldId id="280" r:id="rId7"/>
    <p:sldId id="281" r:id="rId8"/>
    <p:sldId id="282" r:id="rId9"/>
    <p:sldId id="283" r:id="rId10"/>
    <p:sldId id="284" r:id="rId11"/>
    <p:sldId id="285"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Lst>
  <p:sldSz cx="12190095" cy="6859270"/>
  <p:notesSz cx="6858000" cy="9144000"/>
  <p:defaultTextStyle>
    <a:defPPr>
      <a:defRPr lang="zh-CN"/>
    </a:defPPr>
    <a:lvl1pPr marL="0" algn="l" defTabSz="1088390" rtl="0" eaLnBrk="1" latinLnBrk="0" hangingPunct="1">
      <a:defRPr sz="2100" kern="1200">
        <a:solidFill>
          <a:schemeClr val="tx1"/>
        </a:solidFill>
        <a:latin typeface="+mn-lt"/>
        <a:ea typeface="+mn-ea"/>
        <a:cs typeface="+mn-cs"/>
      </a:defRPr>
    </a:lvl1pPr>
    <a:lvl2pPr marL="544195" algn="l" defTabSz="1088390" rtl="0" eaLnBrk="1" latinLnBrk="0" hangingPunct="1">
      <a:defRPr sz="2100" kern="1200">
        <a:solidFill>
          <a:schemeClr val="tx1"/>
        </a:solidFill>
        <a:latin typeface="+mn-lt"/>
        <a:ea typeface="+mn-ea"/>
        <a:cs typeface="+mn-cs"/>
      </a:defRPr>
    </a:lvl2pPr>
    <a:lvl3pPr marL="1088390" algn="l" defTabSz="1088390" rtl="0" eaLnBrk="1" latinLnBrk="0" hangingPunct="1">
      <a:defRPr sz="2100" kern="1200">
        <a:solidFill>
          <a:schemeClr val="tx1"/>
        </a:solidFill>
        <a:latin typeface="+mn-lt"/>
        <a:ea typeface="+mn-ea"/>
        <a:cs typeface="+mn-cs"/>
      </a:defRPr>
    </a:lvl3pPr>
    <a:lvl4pPr marL="1632585" algn="l" defTabSz="1088390" rtl="0" eaLnBrk="1" latinLnBrk="0" hangingPunct="1">
      <a:defRPr sz="2100" kern="1200">
        <a:solidFill>
          <a:schemeClr val="tx1"/>
        </a:solidFill>
        <a:latin typeface="+mn-lt"/>
        <a:ea typeface="+mn-ea"/>
        <a:cs typeface="+mn-cs"/>
      </a:defRPr>
    </a:lvl4pPr>
    <a:lvl5pPr marL="2176780" algn="l" defTabSz="1088390" rtl="0" eaLnBrk="1" latinLnBrk="0" hangingPunct="1">
      <a:defRPr sz="2100" kern="1200">
        <a:solidFill>
          <a:schemeClr val="tx1"/>
        </a:solidFill>
        <a:latin typeface="+mn-lt"/>
        <a:ea typeface="+mn-ea"/>
        <a:cs typeface="+mn-cs"/>
      </a:defRPr>
    </a:lvl5pPr>
    <a:lvl6pPr marL="2720975" algn="l" defTabSz="1088390" rtl="0" eaLnBrk="1" latinLnBrk="0" hangingPunct="1">
      <a:defRPr sz="2100" kern="1200">
        <a:solidFill>
          <a:schemeClr val="tx1"/>
        </a:solidFill>
        <a:latin typeface="+mn-lt"/>
        <a:ea typeface="+mn-ea"/>
        <a:cs typeface="+mn-cs"/>
      </a:defRPr>
    </a:lvl6pPr>
    <a:lvl7pPr marL="3265805" algn="l" defTabSz="1088390" rtl="0" eaLnBrk="1" latinLnBrk="0" hangingPunct="1">
      <a:defRPr sz="2100" kern="1200">
        <a:solidFill>
          <a:schemeClr val="tx1"/>
        </a:solidFill>
        <a:latin typeface="+mn-lt"/>
        <a:ea typeface="+mn-ea"/>
        <a:cs typeface="+mn-cs"/>
      </a:defRPr>
    </a:lvl7pPr>
    <a:lvl8pPr marL="3810000" algn="l" defTabSz="1088390" rtl="0" eaLnBrk="1" latinLnBrk="0" hangingPunct="1">
      <a:defRPr sz="2100" kern="1200">
        <a:solidFill>
          <a:schemeClr val="tx1"/>
        </a:solidFill>
        <a:latin typeface="+mn-lt"/>
        <a:ea typeface="+mn-ea"/>
        <a:cs typeface="+mn-cs"/>
      </a:defRPr>
    </a:lvl8pPr>
    <a:lvl9pPr marL="4354195" algn="l" defTabSz="1088390"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720" y="-96"/>
      </p:cViewPr>
      <p:guideLst>
        <p:guide orient="horz" pos="572"/>
        <p:guide orient="horz" pos="2160"/>
        <p:guide pos="3844"/>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919"/>
            <a:ext cx="10361851" cy="147036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805" indent="0" algn="ctr">
              <a:buNone/>
              <a:defRPr>
                <a:solidFill>
                  <a:schemeClr val="tx1">
                    <a:tint val="75000"/>
                  </a:schemeClr>
                </a:solidFill>
              </a:defRPr>
            </a:lvl7pPr>
            <a:lvl8pPr marL="3810000" indent="0" algn="ctr">
              <a:buNone/>
              <a:defRPr>
                <a:solidFill>
                  <a:schemeClr val="tx1">
                    <a:tint val="75000"/>
                  </a:schemeClr>
                </a:solidFill>
              </a:defRPr>
            </a:lvl8pPr>
            <a:lvl9pPr marL="4354195" indent="0" algn="ctr">
              <a:buNone/>
              <a:defRPr>
                <a:solidFill>
                  <a:schemeClr val="tx1">
                    <a:tint val="75000"/>
                  </a:schemeClr>
                </a:solidFill>
              </a:defRPr>
            </a:lvl9pPr>
          </a:lstStyle>
          <a:p>
            <a:r>
              <a:rPr lang="zh-CN" altLang="en-US" smtClean="0"/>
              <a:t>单击此处编辑母版副标题样式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标题和内容">
    <p:spTree>
      <p:nvGrpSpPr>
        <p:cNvPr id="1" name=""/>
        <p:cNvGrpSpPr/>
        <p:nvPr/>
      </p:nvGrpSpPr>
      <p:grpSpPr>
        <a:xfrm>
          <a:off x="0" y="0"/>
          <a:ext cx="0" cy="0"/>
          <a:chOff x="0" y="0"/>
          <a:chExt cx="0" cy="0"/>
        </a:xfrm>
      </p:grpSpPr>
      <p:sp>
        <p:nvSpPr>
          <p:cNvPr id="8" name="矩形 7"/>
          <p:cNvSpPr/>
          <p:nvPr userDrawn="1"/>
        </p:nvSpPr>
        <p:spPr>
          <a:xfrm>
            <a:off x="0" y="-35169"/>
            <a:ext cx="12190413" cy="569913"/>
          </a:xfrm>
          <a:prstGeom prst="rect">
            <a:avLst/>
          </a:prstGeom>
          <a:gradFill>
            <a:gsLst>
              <a:gs pos="0">
                <a:srgbClr val="0070A7"/>
              </a:gs>
              <a:gs pos="50000">
                <a:srgbClr val="0070A7">
                  <a:gamma/>
                  <a:tint val="85882"/>
                  <a:invGamma/>
                </a:srgbClr>
              </a:gs>
              <a:gs pos="100000">
                <a:srgbClr val="0070A7"/>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内容占位符 2"/>
          <p:cNvSpPr>
            <a:spLocks noGrp="1"/>
          </p:cNvSpPr>
          <p:nvPr>
            <p:ph idx="1"/>
          </p:nvPr>
        </p:nvSpPr>
        <p:spPr>
          <a:xfrm>
            <a:off x="415522" y="765498"/>
            <a:ext cx="11353016" cy="799332"/>
          </a:xfrm>
        </p:spPr>
        <p:txBody>
          <a:bodyPr wrap="square">
            <a:spAutoFit/>
          </a:bodyPr>
          <a:lstStyle>
            <a:lvl1pPr marL="0" indent="809625" algn="just" hangingPunct="0">
              <a:lnSpc>
                <a:spcPct val="140000"/>
              </a:lnSpc>
              <a:spcBef>
                <a:spcPct val="0"/>
              </a:spcBef>
              <a:buNone/>
              <a:tabLst>
                <a:tab pos="5559425" algn=""/>
              </a:tabLst>
              <a:defRPr sz="3200" b="0"/>
            </a:lvl1pPr>
            <a:lvl2pPr marL="544195" indent="720090">
              <a:lnSpc>
                <a:spcPct val="140000"/>
              </a:lnSpc>
              <a:buNone/>
              <a:defRPr sz="2800" b="1"/>
            </a:lvl2pPr>
            <a:lvl3pPr marL="1088390" indent="720090">
              <a:lnSpc>
                <a:spcPct val="140000"/>
              </a:lnSpc>
              <a:buNone/>
              <a:defRPr sz="2800" b="1"/>
            </a:lvl3pPr>
            <a:lvl4pPr marL="1632585" indent="720090">
              <a:lnSpc>
                <a:spcPct val="140000"/>
              </a:lnSpc>
              <a:buNone/>
              <a:defRPr sz="2800" b="1"/>
            </a:lvl4pPr>
            <a:lvl5pPr marL="2176780" indent="720090">
              <a:lnSpc>
                <a:spcPct val="140000"/>
              </a:lnSpc>
              <a:buNone/>
              <a:defRPr sz="2800" b="1"/>
            </a:lvl5pPr>
          </a:lstStyle>
          <a:p>
            <a:pPr lvl="0"/>
            <a:r>
              <a:rPr lang="zh-CN" altLang="en-US" smtClean="0"/>
              <a:t>单击此处编辑母版文本样式</a:t>
            </a:r>
            <a:endParaRPr lang="zh-CN" altLang="en-US" smtClean="0"/>
          </a:p>
        </p:txBody>
      </p:sp>
      <p:pic>
        <p:nvPicPr>
          <p:cNvPr id="7" name="Picture 2" descr="E:\收集素材\！！制作样品\全优\全优·新教材做样\百年学典小.png"/>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69723" y="36626"/>
            <a:ext cx="556163" cy="455711"/>
          </a:xfrm>
          <a:prstGeom prst="rect">
            <a:avLst/>
          </a:prstGeom>
          <a:noFill/>
          <a:extLst>
            <a:ext uri="{909E8E84-426E-40DD-AFC4-6F175D3DCCD1}">
              <a14:hiddenFill xmlns:a14="http://schemas.microsoft.com/office/drawing/2010/main">
                <a:solidFill>
                  <a:srgbClr val="FFFFFF"/>
                </a:solidFill>
              </a14:hiddenFill>
            </a:ext>
          </a:extLst>
        </p:spPr>
      </p:pic>
      <p:sp>
        <p:nvSpPr>
          <p:cNvPr id="9" name="Line 55"/>
          <p:cNvSpPr>
            <a:spLocks noChangeShapeType="1"/>
          </p:cNvSpPr>
          <p:nvPr userDrawn="1"/>
        </p:nvSpPr>
        <p:spPr bwMode="auto">
          <a:xfrm>
            <a:off x="0" y="569913"/>
            <a:ext cx="12190413" cy="0"/>
          </a:xfrm>
          <a:prstGeom prst="line">
            <a:avLst/>
          </a:prstGeom>
          <a:noFill/>
          <a:ln w="19050">
            <a:solidFill>
              <a:srgbClr val="5F5F5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pic>
        <p:nvPicPr>
          <p:cNvPr id="10" name="Picture 58" descr="全优课堂"/>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694606" y="33949"/>
            <a:ext cx="1235075" cy="46355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54"/>
          <p:cNvSpPr txBox="1">
            <a:spLocks noChangeArrowheads="1"/>
          </p:cNvSpPr>
          <p:nvPr userDrawn="1"/>
        </p:nvSpPr>
        <p:spPr bwMode="auto">
          <a:xfrm>
            <a:off x="5878513" y="115888"/>
            <a:ext cx="5762625" cy="366712"/>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zh-CN" sz="1800" smtClean="0">
                <a:solidFill>
                  <a:schemeClr val="bg1"/>
                </a:solidFill>
                <a:ea typeface="微软雅黑" panose="020B0503020204020204" pitchFamily="34" charset="-122"/>
                <a:cs typeface="Times New Roman" panose="02020603050405020304" pitchFamily="18" charset="0"/>
              </a:rPr>
              <a:t>UNIT 4</a:t>
            </a:r>
            <a:r>
              <a:rPr lang="zh-CN" altLang="en-US" sz="1800" smtClean="0">
                <a:solidFill>
                  <a:schemeClr val="bg1"/>
                </a:solidFill>
                <a:ea typeface="微软雅黑" panose="020B0503020204020204" pitchFamily="34" charset="-122"/>
                <a:cs typeface="Times New Roman" panose="02020603050405020304" pitchFamily="18" charset="0"/>
              </a:rPr>
              <a:t>　</a:t>
            </a:r>
            <a:r>
              <a:rPr lang="en-US" altLang="zh-CN" sz="1800" smtClean="0">
                <a:solidFill>
                  <a:schemeClr val="bg1"/>
                </a:solidFill>
                <a:ea typeface="微软雅黑" panose="020B0503020204020204" pitchFamily="34" charset="-122"/>
                <a:cs typeface="Times New Roman" panose="02020603050405020304" pitchFamily="18" charset="0"/>
              </a:rPr>
              <a:t>SHARING</a:t>
            </a:r>
            <a:endParaRPr lang="zh-CN" altLang="en-US" sz="1800">
              <a:solidFill>
                <a:schemeClr val="bg1"/>
              </a:solidFill>
              <a:ea typeface="微软雅黑" panose="020B0503020204020204" pitchFamily="34" charset="-122"/>
              <a:cs typeface="Times New Roman" panose="02020603050405020304" pitchFamily="18" charset="0"/>
            </a:endParaRPr>
          </a:p>
        </p:txBody>
      </p:sp>
      <p:pic>
        <p:nvPicPr>
          <p:cNvPr id="13" name="Picture 60" descr="图片3"/>
          <p:cNvPicPr>
            <a:picLocks noChangeAspect="1" noChangeArrowheads="1"/>
          </p:cNvPicPr>
          <p:nvPr userDrawn="1"/>
        </p:nvPicPr>
        <p:blipFill>
          <a:blip r:embed="rId4">
            <a:extLst>
              <a:ext uri="{28A0092B-C50C-407E-A947-70E740481C1C}">
                <a14:useLocalDpi xmlns:a14="http://schemas.microsoft.com/office/drawing/2010/main" val="0"/>
              </a:ext>
            </a:extLst>
          </a:blip>
          <a:stretch>
            <a:fillRect/>
          </a:stretch>
        </p:blipFill>
        <p:spPr bwMode="auto">
          <a:xfrm>
            <a:off x="11639550" y="0"/>
            <a:ext cx="447675" cy="557213"/>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56"/>
          <p:cNvSpPr txBox="1">
            <a:spLocks noChangeArrowheads="1"/>
          </p:cNvSpPr>
          <p:nvPr userDrawn="1"/>
        </p:nvSpPr>
        <p:spPr bwMode="auto">
          <a:xfrm>
            <a:off x="1990750" y="92075"/>
            <a:ext cx="5411110" cy="400110"/>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fontAlgn="ctr"/>
            <a:r>
              <a:rPr lang="zh-CN" altLang="en-US" sz="2000" b="1" smtClean="0">
                <a:solidFill>
                  <a:schemeClr val="bg1"/>
                </a:solidFill>
                <a:latin typeface="楷体_GB2312" pitchFamily="49" charset="-122"/>
                <a:ea typeface="楷体_GB2312" pitchFamily="49" charset="-122"/>
                <a:cs typeface="Times New Roman" panose="02020603050405020304" pitchFamily="18" charset="0"/>
              </a:rPr>
              <a:t>英语</a:t>
            </a:r>
            <a:r>
              <a:rPr lang="zh-CN" altLang="en-US" sz="1800">
                <a:solidFill>
                  <a:schemeClr val="bg1"/>
                </a:solidFill>
                <a:ea typeface="微软雅黑" panose="020B0503020204020204" pitchFamily="34" charset="-122"/>
                <a:cs typeface="Times New Roman" panose="02020603050405020304" pitchFamily="18" charset="0"/>
              </a:rPr>
              <a:t>　</a:t>
            </a:r>
            <a:r>
              <a:rPr lang="zh-CN" altLang="en-US" sz="2000" b="1" smtClean="0">
                <a:solidFill>
                  <a:schemeClr val="bg1"/>
                </a:solidFill>
                <a:latin typeface="楷体_GB2312" pitchFamily="49" charset="-122"/>
                <a:ea typeface="楷体_GB2312" pitchFamily="49" charset="-122"/>
                <a:cs typeface="Times New Roman" panose="02020603050405020304" pitchFamily="18" charset="0"/>
              </a:rPr>
              <a:t>选择性</a:t>
            </a:r>
            <a:r>
              <a:rPr kumimoji="0" lang="zh-CN" altLang="en-US" sz="2000" b="1" i="0" u="none" strike="noStrike" kern="1200" cap="none" spc="0" normalizeH="0" baseline="0" noProof="0" smtClean="0">
                <a:ln>
                  <a:noFill/>
                </a:ln>
                <a:solidFill>
                  <a:prstClr val="white"/>
                </a:solidFill>
                <a:effectLst/>
                <a:uLnTx/>
                <a:uFillTx/>
                <a:latin typeface="楷体_GB2312" pitchFamily="49" charset="-122"/>
                <a:ea typeface="楷体_GB2312" pitchFamily="49" charset="-122"/>
                <a:cs typeface="Times New Roman" panose="02020603050405020304" pitchFamily="18" charset="0"/>
              </a:rPr>
              <a:t>必修　第四册</a:t>
            </a:r>
            <a:r>
              <a:rPr lang="zh-CN" altLang="en-US" sz="1800">
                <a:solidFill>
                  <a:schemeClr val="bg1"/>
                </a:solidFill>
                <a:ea typeface="微软雅黑" panose="020B0503020204020204" pitchFamily="34" charset="-122"/>
                <a:cs typeface="Times New Roman" panose="02020603050405020304" pitchFamily="18" charset="0"/>
              </a:rPr>
              <a:t>　</a:t>
            </a:r>
            <a:r>
              <a:rPr lang="zh-CN" altLang="en-US" sz="2000" b="1" smtClean="0">
                <a:solidFill>
                  <a:schemeClr val="bg1"/>
                </a:solidFill>
                <a:latin typeface="楷体_GB2312" pitchFamily="49" charset="-122"/>
                <a:ea typeface="楷体_GB2312" pitchFamily="49" charset="-122"/>
                <a:cs typeface="Times New Roman" panose="02020603050405020304" pitchFamily="18" charset="0"/>
              </a:rPr>
              <a:t>配人教版</a:t>
            </a:r>
            <a:endParaRPr lang="zh-CN" altLang="en-US" sz="2000" b="1">
              <a:solidFill>
                <a:schemeClr val="bg1"/>
              </a:solidFill>
              <a:latin typeface="楷体_GB2312" pitchFamily="49" charset="-122"/>
              <a:ea typeface="楷体_GB2312" pitchFamily="49" charset="-122"/>
              <a:cs typeface="Times New Roman" panose="02020603050405020304" pitchFamily="18"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file:///D:\qq&#25991;&#20214;\712321467\Image\C2C\Image2\%7b75232B38-A165-1FB7-499C-2E1C792CACB5%7d.png" TargetMode="External"/><Relationship Id="rId5" Type="http://schemas.openxmlformats.org/officeDocument/2006/relationships/image" Target="../media/image5.png"/><Relationship Id="rId4" Type="http://schemas.openxmlformats.org/officeDocument/2006/relationships/image" Target="../media/image4.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4"/>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pic>
        <p:nvPicPr>
          <p:cNvPr id="4" name="图片 1073743875" descr="学科网 zxxk.com"/>
          <p:cNvPicPr>
            <a:picLocks noChangeAspect="1"/>
          </p:cNvPicPr>
          <p:nvPr/>
        </p:nvPicPr>
        <p:blipFill>
          <a:blip r:embed="rId5" r:link="rId6"/>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txStyles>
    <p:titleStyle>
      <a:lvl1pPr algn="ctr" defTabSz="1088390" rtl="0" eaLnBrk="1" latinLnBrk="0" hangingPunct="1">
        <a:spcBef>
          <a:spcPct val="0"/>
        </a:spcBef>
        <a:buNone/>
        <a:defRPr sz="5200" kern="1200">
          <a:solidFill>
            <a:schemeClr val="tx1"/>
          </a:solidFill>
          <a:latin typeface="+mj-lt"/>
          <a:ea typeface="+mj-ea"/>
          <a:cs typeface="+mj-cs"/>
        </a:defRPr>
      </a:lvl1pPr>
    </p:titleStyle>
    <p:bodyStyle>
      <a:lvl1pPr marL="408305" indent="-408305" algn="l" defTabSz="108839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555" indent="-340360" algn="l" defTabSz="1088390"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805" indent="-272415" algn="l" defTabSz="1088390"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500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9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9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58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78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97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8390" rtl="0" eaLnBrk="1" latinLnBrk="0" hangingPunct="1">
        <a:defRPr sz="2100" kern="1200">
          <a:solidFill>
            <a:schemeClr val="tx1"/>
          </a:solidFill>
          <a:latin typeface="+mn-lt"/>
          <a:ea typeface="+mn-ea"/>
          <a:cs typeface="+mn-cs"/>
        </a:defRPr>
      </a:lvl1pPr>
      <a:lvl2pPr marL="544195" algn="l" defTabSz="1088390" rtl="0" eaLnBrk="1" latinLnBrk="0" hangingPunct="1">
        <a:defRPr sz="2100" kern="1200">
          <a:solidFill>
            <a:schemeClr val="tx1"/>
          </a:solidFill>
          <a:latin typeface="+mn-lt"/>
          <a:ea typeface="+mn-ea"/>
          <a:cs typeface="+mn-cs"/>
        </a:defRPr>
      </a:lvl2pPr>
      <a:lvl3pPr marL="1088390" algn="l" defTabSz="1088390" rtl="0" eaLnBrk="1" latinLnBrk="0" hangingPunct="1">
        <a:defRPr sz="2100" kern="1200">
          <a:solidFill>
            <a:schemeClr val="tx1"/>
          </a:solidFill>
          <a:latin typeface="+mn-lt"/>
          <a:ea typeface="+mn-ea"/>
          <a:cs typeface="+mn-cs"/>
        </a:defRPr>
      </a:lvl3pPr>
      <a:lvl4pPr marL="1632585" algn="l" defTabSz="1088390" rtl="0" eaLnBrk="1" latinLnBrk="0" hangingPunct="1">
        <a:defRPr sz="2100" kern="1200">
          <a:solidFill>
            <a:schemeClr val="tx1"/>
          </a:solidFill>
          <a:latin typeface="+mn-lt"/>
          <a:ea typeface="+mn-ea"/>
          <a:cs typeface="+mn-cs"/>
        </a:defRPr>
      </a:lvl4pPr>
      <a:lvl5pPr marL="2176780" algn="l" defTabSz="1088390" rtl="0" eaLnBrk="1" latinLnBrk="0" hangingPunct="1">
        <a:defRPr sz="2100" kern="1200">
          <a:solidFill>
            <a:schemeClr val="tx1"/>
          </a:solidFill>
          <a:latin typeface="+mn-lt"/>
          <a:ea typeface="+mn-ea"/>
          <a:cs typeface="+mn-cs"/>
        </a:defRPr>
      </a:lvl5pPr>
      <a:lvl6pPr marL="2720975" algn="l" defTabSz="1088390" rtl="0" eaLnBrk="1" latinLnBrk="0" hangingPunct="1">
        <a:defRPr sz="2100" kern="1200">
          <a:solidFill>
            <a:schemeClr val="tx1"/>
          </a:solidFill>
          <a:latin typeface="+mn-lt"/>
          <a:ea typeface="+mn-ea"/>
          <a:cs typeface="+mn-cs"/>
        </a:defRPr>
      </a:lvl6pPr>
      <a:lvl7pPr marL="3265805" algn="l" defTabSz="1088390" rtl="0" eaLnBrk="1" latinLnBrk="0" hangingPunct="1">
        <a:defRPr sz="2100" kern="1200">
          <a:solidFill>
            <a:schemeClr val="tx1"/>
          </a:solidFill>
          <a:latin typeface="+mn-lt"/>
          <a:ea typeface="+mn-ea"/>
          <a:cs typeface="+mn-cs"/>
        </a:defRPr>
      </a:lvl7pPr>
      <a:lvl8pPr marL="3810000" algn="l" defTabSz="1088390" rtl="0" eaLnBrk="1" latinLnBrk="0" hangingPunct="1">
        <a:defRPr sz="2100" kern="1200">
          <a:solidFill>
            <a:schemeClr val="tx1"/>
          </a:solidFill>
          <a:latin typeface="+mn-lt"/>
          <a:ea typeface="+mn-ea"/>
          <a:cs typeface="+mn-cs"/>
        </a:defRPr>
      </a:lvl8pPr>
      <a:lvl9pPr marL="4354195" algn="l" defTabSz="108839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0" y="4065588"/>
            <a:ext cx="12201525" cy="2792412"/>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ctrTitle"/>
          </p:nvPr>
        </p:nvSpPr>
        <p:spPr>
          <a:xfrm>
            <a:off x="2927018" y="1269564"/>
            <a:ext cx="11711831" cy="792087"/>
          </a:xfrm>
        </p:spPr>
        <p:txBody>
          <a:bodyPr>
            <a:noAutofit/>
          </a:bodyPr>
          <a:lstStyle/>
          <a:p>
            <a:pPr algn="l">
              <a:lnSpc>
                <a:spcPct val="150000"/>
              </a:lnSpc>
            </a:pPr>
            <a:r>
              <a:rPr lang="en-US" altLang="zh-CN" sz="4800">
                <a:solidFill>
                  <a:srgbClr val="FF0000"/>
                </a:solidFill>
                <a:latin typeface="方正大黑_GBK" pitchFamily="65" charset="-122"/>
                <a:ea typeface="方正大黑_GBK" pitchFamily="65" charset="-122"/>
              </a:rPr>
              <a:t>UNIT 4</a:t>
            </a:r>
            <a:r>
              <a:rPr lang="zh-CN" altLang="en-US" sz="4800">
                <a:solidFill>
                  <a:srgbClr val="FF0000"/>
                </a:solidFill>
                <a:latin typeface="方正大黑_GBK" pitchFamily="65" charset="-122"/>
                <a:ea typeface="方正大黑_GBK" pitchFamily="65" charset="-122"/>
              </a:rPr>
              <a:t>　</a:t>
            </a:r>
            <a:r>
              <a:rPr lang="en-US" altLang="zh-CN" sz="4800">
                <a:solidFill>
                  <a:srgbClr val="FF0000"/>
                </a:solidFill>
                <a:latin typeface="方正大黑_GBK" pitchFamily="65" charset="-122"/>
                <a:ea typeface="方正大黑_GBK" pitchFamily="65" charset="-122"/>
              </a:rPr>
              <a:t>SHARING</a:t>
            </a:r>
            <a:endParaRPr lang="en-US" altLang="zh-CN" sz="4800">
              <a:solidFill>
                <a:srgbClr val="FF0000"/>
              </a:solidFill>
              <a:latin typeface="方正大黑_GBK" pitchFamily="65" charset="-122"/>
              <a:ea typeface="方正大黑_GBK" pitchFamily="65" charset="-122"/>
            </a:endParaRPr>
          </a:p>
        </p:txBody>
      </p:sp>
      <p:sp>
        <p:nvSpPr>
          <p:cNvPr id="3" name="副标题 2"/>
          <p:cNvSpPr>
            <a:spLocks noGrp="1"/>
          </p:cNvSpPr>
          <p:nvPr>
            <p:ph type="subTitle" idx="1"/>
          </p:nvPr>
        </p:nvSpPr>
        <p:spPr>
          <a:xfrm>
            <a:off x="-169748" y="2452291"/>
            <a:ext cx="11881320" cy="792088"/>
          </a:xfrm>
        </p:spPr>
        <p:txBody>
          <a:bodyPr>
            <a:noAutofit/>
          </a:bodyPr>
          <a:lstStyle/>
          <a:p>
            <a:pPr>
              <a:spcBef>
                <a:spcPct val="0"/>
              </a:spcBef>
            </a:pPr>
            <a:r>
              <a:rPr lang="zh-CN" altLang="zh-CN" sz="4000" kern="100">
                <a:solidFill>
                  <a:srgbClr val="7030A0"/>
                </a:solidFill>
                <a:ea typeface="方正小标宋_GBK"/>
                <a:cs typeface="Times New Roman" panose="02020603050405020304"/>
              </a:rPr>
              <a:t>单元要点回顾</a:t>
            </a:r>
            <a:endParaRPr lang="zh-CN" altLang="zh-CN" sz="4000" kern="100">
              <a:solidFill>
                <a:srgbClr val="7030A0"/>
              </a:solidFill>
              <a:latin typeface="+mj-lt"/>
              <a:ea typeface="方正小标宋_GBK"/>
              <a:cs typeface="Times New Roman" panose="02020603050405020304"/>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077850"/>
          <a:ext cx="11377264" cy="4779264"/>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5</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Book Antiqua"/>
                          <a:ea typeface="Times New Roman" panose="02020603050405020304"/>
                          <a:cs typeface="Times New Roman" panose="02020603050405020304"/>
                        </a:rPr>
                        <a:t>v</a:t>
                      </a:r>
                      <a:r>
                        <a:rPr lang="en-US" sz="3200" i="1" kern="100" err="1">
                          <a:effectLst/>
                          <a:latin typeface="Times New Roman" panose="02020603050405020304"/>
                          <a:ea typeface="Times New Roman" panose="02020603050405020304"/>
                          <a:cs typeface="Courier New" panose="02070309020205020404"/>
                        </a:rPr>
                        <a:t>t</a:t>
                      </a:r>
                      <a:r>
                        <a:rPr lang="zh-CN" sz="3200" kern="100">
                          <a:effectLst/>
                          <a:latin typeface="Times New Roman" panose="02020603050405020304"/>
                          <a:ea typeface="Times New Roman" panose="02020603050405020304"/>
                          <a:cs typeface="Times New Roman" panose="02020603050405020304"/>
                        </a:rPr>
                        <a:t>．感染</a:t>
                      </a:r>
                      <a:r>
                        <a:rPr lang="en-US" sz="3200" kern="100">
                          <a:effectLst/>
                          <a:latin typeface="Times New Roman" panose="02020603050405020304"/>
                          <a:ea typeface="Times New Roman" panose="02020603050405020304"/>
                          <a:cs typeface="Courier New" panose="02070309020205020404"/>
                        </a:rPr>
                        <a:t>(</a:t>
                      </a:r>
                      <a:r>
                        <a:rPr lang="zh-CN" sz="3200" kern="100">
                          <a:effectLst/>
                          <a:latin typeface="Times New Roman" panose="02020603050405020304"/>
                          <a:ea typeface="Times New Roman" panose="02020603050405020304"/>
                          <a:cs typeface="Times New Roman" panose="02020603050405020304"/>
                        </a:rPr>
                        <a:t>疾病</a:t>
                      </a:r>
                      <a:r>
                        <a:rPr lang="en-US" sz="3200" kern="100">
                          <a:effectLst/>
                          <a:latin typeface="Times New Roman" panose="02020603050405020304"/>
                          <a:ea typeface="Times New Roman" panose="02020603050405020304"/>
                          <a:cs typeface="Courier New" panose="02070309020205020404"/>
                        </a:rPr>
                        <a:t>)</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．感染的</a:t>
                      </a:r>
                      <a:r>
                        <a:rPr lang="en-US" sz="3200" kern="100">
                          <a:effectLst/>
                          <a:latin typeface="宋体" panose="02010600030101010101" pitchFamily="2" charset="-122"/>
                          <a:ea typeface="Times New Roman" panose="02020603050405020304"/>
                          <a:cs typeface="Times New Roman" panose="02020603050405020304"/>
                        </a:rPr>
                        <a:t>→</a:t>
                      </a:r>
                      <a:r>
                        <a:rPr lang="en-US" sz="3200" kern="100" smtClean="0">
                          <a:effectLst/>
                          <a:latin typeface="Times New Roman" panose="02020603050405020304"/>
                          <a:ea typeface="Times New Roman" panose="02020603050405020304"/>
                          <a:cs typeface="Courier New" panose="02070309020205020404"/>
                        </a:rPr>
                        <a:t>_____</a:t>
                      </a:r>
                      <a:r>
                        <a:rPr lang="en-US" altLang="zh-CN" sz="3200" kern="100" smtClean="0">
                          <a:effectLst/>
                          <a:latin typeface="+mn-lt"/>
                          <a:ea typeface="Times New Roman" panose="02020603050405020304"/>
                          <a:cs typeface="Courier New" panose="02070309020205020404"/>
                        </a:rPr>
                        <a:t>____</a:t>
                      </a:r>
                      <a:r>
                        <a:rPr lang="en-US" sz="3200" kern="100" smtClean="0">
                          <a:effectLst/>
                          <a:latin typeface="Times New Roman" panose="02020603050405020304"/>
                          <a:ea typeface="Times New Roman" panose="02020603050405020304"/>
                          <a:cs typeface="Courier New" panose="02070309020205020404"/>
                        </a:rPr>
                        <a:t>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．感染</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l"/>
                        </a:tabLst>
                      </a:pPr>
                      <a:r>
                        <a:rPr lang="en-US" sz="3200" kern="100">
                          <a:effectLst/>
                          <a:latin typeface="Times New Roman" panose="02020603050405020304"/>
                          <a:ea typeface="Times New Roman" panose="02020603050405020304"/>
                          <a:cs typeface="Courier New" panose="02070309020205020404"/>
                        </a:rPr>
                        <a:t>6</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Book Antiqua"/>
                          <a:ea typeface="Times New Roman" panose="02020603050405020304"/>
                          <a:cs typeface="Times New Roman" panose="02020603050405020304"/>
                        </a:rPr>
                        <a:t>v</a:t>
                      </a:r>
                      <a:r>
                        <a:rPr lang="en-US" sz="3200" i="1" kern="100" err="1">
                          <a:effectLst/>
                          <a:latin typeface="Times New Roman" panose="02020603050405020304"/>
                          <a:ea typeface="Times New Roman" panose="02020603050405020304"/>
                          <a:cs typeface="Courier New" panose="02070309020205020404"/>
                        </a:rPr>
                        <a:t>t</a:t>
                      </a:r>
                      <a:r>
                        <a:rPr lang="zh-CN" sz="3200" kern="100">
                          <a:effectLst/>
                          <a:latin typeface="Times New Roman" panose="02020603050405020304"/>
                          <a:ea typeface="Times New Roman" panose="02020603050405020304"/>
                          <a:cs typeface="Times New Roman" panose="02020603050405020304"/>
                        </a:rPr>
                        <a:t>．咨询</a:t>
                      </a:r>
                      <a:r>
                        <a:rPr lang="en-US" sz="3200" kern="100">
                          <a:effectLst/>
                          <a:latin typeface="宋体" panose="02010600030101010101" pitchFamily="2" charset="-122"/>
                          <a:ea typeface="Times New Roman" panose="02020603050405020304"/>
                          <a:cs typeface="Times New Roman" panose="02020603050405020304"/>
                        </a:rPr>
                        <a:t>→</a:t>
                      </a:r>
                      <a:r>
                        <a:rPr lang="en-US" sz="3200" kern="100" smtClean="0">
                          <a:effectLst/>
                          <a:latin typeface="Times New Roman" panose="02020603050405020304"/>
                          <a:ea typeface="Times New Roman" panose="02020603050405020304"/>
                          <a:cs typeface="Courier New" panose="02070309020205020404"/>
                        </a:rPr>
                        <a:t>__</a:t>
                      </a:r>
                      <a:r>
                        <a:rPr lang="en-US" altLang="zh-CN" sz="3200" kern="100" smtClean="0">
                          <a:effectLst/>
                          <a:latin typeface="+mn-lt"/>
                          <a:ea typeface="Times New Roman" panose="02020603050405020304"/>
                          <a:cs typeface="Courier New" panose="02070309020205020404"/>
                        </a:rPr>
                        <a:t>______</a:t>
                      </a:r>
                      <a:r>
                        <a:rPr lang="en-US" sz="3200" kern="100" smtClean="0">
                          <a:effectLst/>
                          <a:latin typeface="Times New Roman" panose="02020603050405020304"/>
                          <a:ea typeface="Times New Roman" panose="02020603050405020304"/>
                          <a:cs typeface="Courier New" panose="02070309020205020404"/>
                        </a:rPr>
                        <a:t>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．咨询；咨询会</a:t>
                      </a:r>
                      <a:r>
                        <a:rPr lang="en-US" sz="3200" kern="100">
                          <a:effectLst/>
                          <a:latin typeface="宋体" panose="02010600030101010101" pitchFamily="2" charset="-122"/>
                          <a:ea typeface="Times New Roman" panose="02020603050405020304"/>
                          <a:cs typeface="Times New Roman" panose="02020603050405020304"/>
                        </a:rPr>
                        <a:t>→</a:t>
                      </a:r>
                      <a:r>
                        <a:rPr lang="en-US" sz="3200" kern="100" smtClean="0">
                          <a:effectLst/>
                          <a:latin typeface="Times New Roman" panose="02020603050405020304"/>
                          <a:ea typeface="Times New Roman" panose="02020603050405020304"/>
                          <a:cs typeface="Courier New" panose="02070309020205020404"/>
                        </a:rPr>
                        <a:t>_____</a:t>
                      </a:r>
                      <a:r>
                        <a:rPr lang="en-US" altLang="zh-CN" sz="3200" kern="100" smtClean="0">
                          <a:effectLst/>
                          <a:latin typeface="+mn-lt"/>
                          <a:ea typeface="Times New Roman" panose="02020603050405020304"/>
                          <a:cs typeface="Courier New" panose="02070309020205020404"/>
                        </a:rPr>
                        <a:t>____</a:t>
                      </a:r>
                      <a:r>
                        <a:rPr lang="en-US" sz="3200" kern="100" smtClean="0">
                          <a:effectLst/>
                          <a:latin typeface="Times New Roman" panose="02020603050405020304"/>
                          <a:ea typeface="Times New Roman" panose="02020603050405020304"/>
                          <a:cs typeface="Courier New" panose="02070309020205020404"/>
                        </a:rPr>
                        <a:t>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．顾问</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l"/>
                        </a:tabLst>
                      </a:pPr>
                      <a:r>
                        <a:rPr lang="en-US" sz="3200" kern="100">
                          <a:effectLst/>
                          <a:latin typeface="Times New Roman" panose="02020603050405020304"/>
                          <a:ea typeface="Times New Roman" panose="02020603050405020304"/>
                          <a:cs typeface="Courier New" panose="02070309020205020404"/>
                        </a:rPr>
                        <a:t>7</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．稳定</a:t>
                      </a:r>
                      <a:r>
                        <a:rPr lang="en-US" sz="3200" kern="100">
                          <a:effectLst/>
                          <a:latin typeface="Times New Roman" panose="02020603050405020304"/>
                          <a:ea typeface="Times New Roman" panose="02020603050405020304"/>
                          <a:cs typeface="Courier New" panose="02070309020205020404"/>
                        </a:rPr>
                        <a:t>(</a:t>
                      </a:r>
                      <a:r>
                        <a:rPr lang="zh-CN" sz="3200" kern="100">
                          <a:effectLst/>
                          <a:latin typeface="Times New Roman" panose="02020603050405020304"/>
                          <a:ea typeface="Times New Roman" panose="02020603050405020304"/>
                          <a:cs typeface="Times New Roman" panose="02020603050405020304"/>
                        </a:rPr>
                        <a:t>性</a:t>
                      </a:r>
                      <a:r>
                        <a:rPr lang="en-US" sz="3200" kern="100">
                          <a:effectLst/>
                          <a:latin typeface="Times New Roman" panose="02020603050405020304"/>
                          <a:ea typeface="Times New Roman" panose="02020603050405020304"/>
                          <a:cs typeface="Courier New" panose="02070309020205020404"/>
                        </a:rPr>
                        <a:t>) </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．稳定的</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a:t>
                      </a:r>
                      <a:r>
                        <a:rPr lang="en-US" sz="3200" i="1" kern="100" err="1">
                          <a:effectLst/>
                          <a:latin typeface="Book Antiqua"/>
                          <a:ea typeface="Times New Roman" panose="02020603050405020304"/>
                          <a:cs typeface="Times New Roman" panose="02020603050405020304"/>
                        </a:rPr>
                        <a:t>v</a:t>
                      </a:r>
                      <a:r>
                        <a:rPr lang="zh-CN" sz="3200" kern="100">
                          <a:effectLst/>
                          <a:latin typeface="Times New Roman" panose="02020603050405020304"/>
                          <a:ea typeface="Times New Roman" panose="02020603050405020304"/>
                          <a:cs typeface="Times New Roman" panose="02020603050405020304"/>
                        </a:rPr>
                        <a:t>．稳定地</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167978" y="1773610"/>
            <a:ext cx="191911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contract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6" name="Rectangle 3"/>
          <p:cNvSpPr>
            <a:spLocks noChangeArrowheads="1"/>
          </p:cNvSpPr>
          <p:nvPr/>
        </p:nvSpPr>
        <p:spPr bwMode="auto">
          <a:xfrm>
            <a:off x="7750246" y="1660299"/>
            <a:ext cx="2307042"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contracted</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6" name="Rectangle 3"/>
          <p:cNvSpPr>
            <a:spLocks noChangeArrowheads="1"/>
          </p:cNvSpPr>
          <p:nvPr/>
        </p:nvSpPr>
        <p:spPr bwMode="auto">
          <a:xfrm>
            <a:off x="3070870" y="2412971"/>
            <a:ext cx="2443298"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contraction</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7" name="Rectangle 3"/>
          <p:cNvSpPr>
            <a:spLocks noChangeArrowheads="1"/>
          </p:cNvSpPr>
          <p:nvPr/>
        </p:nvSpPr>
        <p:spPr bwMode="auto">
          <a:xfrm>
            <a:off x="3403825" y="3069754"/>
            <a:ext cx="1782860"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consult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9" name="Rectangle 3"/>
          <p:cNvSpPr>
            <a:spLocks noChangeArrowheads="1"/>
          </p:cNvSpPr>
          <p:nvPr/>
        </p:nvSpPr>
        <p:spPr bwMode="auto">
          <a:xfrm>
            <a:off x="6999924" y="3061043"/>
            <a:ext cx="219162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consultation</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0" name="Rectangle 3"/>
          <p:cNvSpPr>
            <a:spLocks noChangeArrowheads="1"/>
          </p:cNvSpPr>
          <p:nvPr/>
        </p:nvSpPr>
        <p:spPr bwMode="auto">
          <a:xfrm>
            <a:off x="3934966" y="3789834"/>
            <a:ext cx="228460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consultant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1" name="Rectangle 3"/>
          <p:cNvSpPr>
            <a:spLocks noChangeArrowheads="1"/>
          </p:cNvSpPr>
          <p:nvPr/>
        </p:nvSpPr>
        <p:spPr bwMode="auto">
          <a:xfrm>
            <a:off x="3167978" y="4365898"/>
            <a:ext cx="191911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stability</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2" name="Rectangle 3"/>
          <p:cNvSpPr>
            <a:spLocks noChangeArrowheads="1"/>
          </p:cNvSpPr>
          <p:nvPr/>
        </p:nvSpPr>
        <p:spPr bwMode="auto">
          <a:xfrm>
            <a:off x="7636316" y="4437906"/>
            <a:ext cx="1555234"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stable</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3" name="Rectangle 3"/>
          <p:cNvSpPr>
            <a:spLocks noChangeArrowheads="1"/>
          </p:cNvSpPr>
          <p:nvPr/>
        </p:nvSpPr>
        <p:spPr bwMode="auto">
          <a:xfrm>
            <a:off x="3221386" y="5085978"/>
            <a:ext cx="157767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stably</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animEffect transition="in" filter="blinds(horizontal)">
                                      <p:cBhvr>
                                        <p:cTn id="17" dur="500"/>
                                        <p:tgtEl>
                                          <p:spTgt spid="1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7">
                                            <p:txEl>
                                              <p:pRg st="0" end="0"/>
                                            </p:txEl>
                                          </p:spTgt>
                                        </p:tgtEl>
                                        <p:attrNameLst>
                                          <p:attrName>style.visibility</p:attrName>
                                        </p:attrNameLst>
                                      </p:cBhvr>
                                      <p:to>
                                        <p:strVal val="visible"/>
                                      </p:to>
                                    </p:set>
                                    <p:animEffect transition="in" filter="blinds(horizontal)">
                                      <p:cBhvr>
                                        <p:cTn id="22" dur="500"/>
                                        <p:tgtEl>
                                          <p:spTgt spid="1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blinds(horizontal)">
                                      <p:cBhvr>
                                        <p:cTn id="27" dur="500"/>
                                        <p:tgtEl>
                                          <p:spTgt spid="1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0">
                                            <p:txEl>
                                              <p:pRg st="0" end="0"/>
                                            </p:txEl>
                                          </p:spTgt>
                                        </p:tgtEl>
                                        <p:attrNameLst>
                                          <p:attrName>style.visibility</p:attrName>
                                        </p:attrNameLst>
                                      </p:cBhvr>
                                      <p:to>
                                        <p:strVal val="visible"/>
                                      </p:to>
                                    </p:set>
                                    <p:animEffect transition="in" filter="blinds(horizontal)">
                                      <p:cBhvr>
                                        <p:cTn id="32" dur="500"/>
                                        <p:tgtEl>
                                          <p:spTgt spid="2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blinds(horizontal)">
                                      <p:cBhvr>
                                        <p:cTn id="37" dur="5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2">
                                            <p:txEl>
                                              <p:pRg st="0" end="0"/>
                                            </p:txEl>
                                          </p:spTgt>
                                        </p:tgtEl>
                                        <p:attrNameLst>
                                          <p:attrName>style.visibility</p:attrName>
                                        </p:attrNameLst>
                                      </p:cBhvr>
                                      <p:to>
                                        <p:strVal val="visible"/>
                                      </p:to>
                                    </p:set>
                                    <p:animEffect transition="in" filter="blinds(horizontal)">
                                      <p:cBhvr>
                                        <p:cTn id="42" dur="500"/>
                                        <p:tgtEl>
                                          <p:spTgt spid="2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3">
                                            <p:txEl>
                                              <p:pRg st="0" end="0"/>
                                            </p:txEl>
                                          </p:spTgt>
                                        </p:tgtEl>
                                        <p:attrNameLst>
                                          <p:attrName>style.visibility</p:attrName>
                                        </p:attrNameLst>
                                      </p:cBhvr>
                                      <p:to>
                                        <p:strVal val="visible"/>
                                      </p:to>
                                    </p:set>
                                    <p:animEffect transition="in" filter="blinds(horizontal)">
                                      <p:cBhvr>
                                        <p:cTn id="47"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077850"/>
          <a:ext cx="11377264" cy="5462015"/>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altLang="zh-CN" sz="3200" kern="100" smtClean="0">
                          <a:effectLst/>
                          <a:latin typeface="+mn-lt"/>
                          <a:cs typeface="Courier New" panose="02070309020205020404"/>
                        </a:rPr>
                        <a:t>1</a:t>
                      </a:r>
                      <a:r>
                        <a:rPr lang="zh-CN" altLang="zh-CN" sz="3200" kern="100" smtClean="0">
                          <a:effectLst/>
                          <a:latin typeface="+mn-lt"/>
                          <a:cs typeface="Times New Roman" panose="02020603050405020304"/>
                        </a:rPr>
                        <a:t>．渴望做某事</a:t>
                      </a:r>
                      <a:r>
                        <a:rPr lang="en-US" altLang="zh-CN" sz="3200" kern="100" smtClean="0">
                          <a:effectLst/>
                          <a:latin typeface="+mn-lt"/>
                          <a:cs typeface="Courier New" panose="02070309020205020404"/>
                        </a:rPr>
                        <a:t>________________</a:t>
                      </a:r>
                      <a:r>
                        <a:rPr lang="zh-CN" altLang="zh-CN" sz="3200" kern="100" smtClean="0">
                          <a:effectLst/>
                          <a:latin typeface="+mn-lt"/>
                          <a:cs typeface="Times New Roman" panose="02020603050405020304"/>
                        </a:rPr>
                        <a:t>　　　　　　　</a:t>
                      </a:r>
                      <a:r>
                        <a:rPr lang="en-US" altLang="zh-CN" sz="3200" kern="100" smtClean="0">
                          <a:effectLst/>
                          <a:latin typeface="+mn-lt"/>
                          <a:cs typeface="Courier New" panose="02070309020205020404"/>
                        </a:rPr>
                        <a:t>2</a:t>
                      </a:r>
                      <a:r>
                        <a:rPr lang="zh-CN" altLang="zh-CN" sz="3200" kern="100" smtClean="0">
                          <a:effectLst/>
                          <a:latin typeface="+mn-lt"/>
                          <a:cs typeface="Times New Roman" panose="02020603050405020304"/>
                        </a:rPr>
                        <a:t>．被</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问候</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3</a:t>
                      </a:r>
                      <a:r>
                        <a:rPr lang="zh-CN" altLang="zh-CN" sz="3200" kern="100" smtClean="0">
                          <a:effectLst/>
                          <a:latin typeface="+mn-lt"/>
                          <a:cs typeface="Times New Roman" panose="02020603050405020304"/>
                        </a:rPr>
                        <a:t>．齐声；异口同声</a:t>
                      </a:r>
                      <a:r>
                        <a:rPr lang="en-US" altLang="zh-CN" sz="3200" kern="100" smtClean="0">
                          <a:effectLst/>
                          <a:latin typeface="+mn-lt"/>
                          <a:cs typeface="Courier New" panose="02070309020205020404"/>
                        </a:rPr>
                        <a:t>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4</a:t>
                      </a:r>
                      <a:r>
                        <a:rPr lang="zh-CN" altLang="zh-CN" sz="3200" kern="100" smtClean="0">
                          <a:effectLst/>
                          <a:latin typeface="+mn-lt"/>
                          <a:cs typeface="Times New Roman" panose="02020603050405020304"/>
                        </a:rPr>
                        <a:t>．更不用说</a:t>
                      </a:r>
                      <a:r>
                        <a:rPr lang="en-US" altLang="zh-CN" sz="3200" kern="100" smtClean="0">
                          <a:effectLst/>
                          <a:latin typeface="+mn-lt"/>
                          <a:cs typeface="Courier New" panose="02070309020205020404"/>
                        </a:rPr>
                        <a:t>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5</a:t>
                      </a:r>
                      <a:r>
                        <a:rPr lang="zh-CN" altLang="zh-CN" sz="3200" kern="100" smtClean="0">
                          <a:effectLst/>
                          <a:latin typeface="+mn-lt"/>
                          <a:cs typeface="Times New Roman" panose="02020603050405020304"/>
                        </a:rPr>
                        <a:t>．适应；调整</a:t>
                      </a:r>
                      <a:r>
                        <a:rPr lang="en-US" altLang="zh-CN" sz="3200" kern="100" smtClean="0">
                          <a:effectLst/>
                          <a:latin typeface="+mn-lt"/>
                          <a:cs typeface="Courier New" panose="02070309020205020404"/>
                        </a:rPr>
                        <a:t>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6</a:t>
                      </a:r>
                      <a:r>
                        <a:rPr lang="zh-CN" altLang="zh-CN" sz="3200" kern="100" smtClean="0">
                          <a:effectLst/>
                          <a:latin typeface="+mn-lt"/>
                          <a:cs typeface="Times New Roman" panose="02020603050405020304"/>
                        </a:rPr>
                        <a:t>．遇见；碰见</a:t>
                      </a:r>
                      <a:r>
                        <a:rPr lang="en-US" altLang="zh-CN" sz="3200" kern="100" smtClean="0">
                          <a:effectLst/>
                          <a:latin typeface="+mn-lt"/>
                          <a:cs typeface="Courier New" panose="02070309020205020404"/>
                        </a:rPr>
                        <a:t>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7</a:t>
                      </a:r>
                      <a:r>
                        <a:rPr lang="zh-CN" altLang="zh-CN" sz="3200" kern="100" smtClean="0">
                          <a:effectLst/>
                          <a:latin typeface="+mn-lt"/>
                          <a:cs typeface="Times New Roman" panose="02020603050405020304"/>
                        </a:rPr>
                        <a:t>．转达给</a:t>
                      </a:r>
                      <a:r>
                        <a:rPr lang="en-US" altLang="zh-CN" sz="3200" kern="100" smtClean="0">
                          <a:effectLst/>
                          <a:latin typeface="宋体" panose="02010600030101010101" pitchFamily="2" charset="-122"/>
                          <a:cs typeface="Times New Roman" panose="02020603050405020304"/>
                        </a:rPr>
                        <a:t>……</a:t>
                      </a:r>
                      <a:r>
                        <a:rPr lang="en-US" altLang="zh-CN" sz="3200" kern="100" smtClean="0">
                          <a:effectLst/>
                          <a:latin typeface="+mn-lt"/>
                          <a:cs typeface="Courier New" panose="02070309020205020404"/>
                        </a:rPr>
                        <a:t>___________  </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3"/>
          <p:cNvSpPr>
            <a:spLocks noChangeArrowheads="1"/>
          </p:cNvSpPr>
          <p:nvPr/>
        </p:nvSpPr>
        <p:spPr bwMode="auto">
          <a:xfrm>
            <a:off x="5118469" y="1692891"/>
            <a:ext cx="3538148"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dying to do sth</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3" name="Rectangle 3"/>
          <p:cNvSpPr>
            <a:spLocks noChangeArrowheads="1"/>
          </p:cNvSpPr>
          <p:nvPr/>
        </p:nvSpPr>
        <p:spPr bwMode="auto">
          <a:xfrm>
            <a:off x="5277968" y="2421682"/>
            <a:ext cx="321915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greeted by…</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4" name="Rectangle 3"/>
          <p:cNvSpPr>
            <a:spLocks noChangeArrowheads="1"/>
          </p:cNvSpPr>
          <p:nvPr/>
        </p:nvSpPr>
        <p:spPr bwMode="auto">
          <a:xfrm>
            <a:off x="6194630" y="3006457"/>
            <a:ext cx="242085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a chorus </a:t>
            </a:r>
            <a:r>
              <a:rPr lang="en-US" altLang="zh-CN" sz="3200" kern="100" smtClean="0">
                <a:solidFill>
                  <a:srgbClr val="FF0000"/>
                </a:solidFill>
              </a:rPr>
              <a:t>of</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5" name="Rectangle 3"/>
          <p:cNvSpPr>
            <a:spLocks noChangeArrowheads="1"/>
          </p:cNvSpPr>
          <p:nvPr/>
        </p:nvSpPr>
        <p:spPr bwMode="auto">
          <a:xfrm>
            <a:off x="4909448" y="3789834"/>
            <a:ext cx="2988319"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not to mention</a:t>
            </a:r>
            <a:r>
              <a:rPr lang="zh-CN" altLang="zh-CN" sz="3200" kern="100">
                <a:solidFill>
                  <a:srgbClr val="FF0000"/>
                </a:solidFill>
                <a:cs typeface="Times New Roman" panose="02020603050405020304"/>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8" name="Rectangle 3"/>
          <p:cNvSpPr>
            <a:spLocks noChangeArrowheads="1"/>
          </p:cNvSpPr>
          <p:nvPr/>
        </p:nvSpPr>
        <p:spPr bwMode="auto">
          <a:xfrm>
            <a:off x="5633386" y="4434441"/>
            <a:ext cx="1907895"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adapt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4" name="Rectangle 3"/>
          <p:cNvSpPr>
            <a:spLocks noChangeArrowheads="1"/>
          </p:cNvSpPr>
          <p:nvPr/>
        </p:nvSpPr>
        <p:spPr bwMode="auto">
          <a:xfrm>
            <a:off x="5447134" y="5157986"/>
            <a:ext cx="2616422"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come across</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5" name="Rectangle 3"/>
          <p:cNvSpPr>
            <a:spLocks noChangeArrowheads="1"/>
          </p:cNvSpPr>
          <p:nvPr/>
        </p:nvSpPr>
        <p:spPr bwMode="auto">
          <a:xfrm>
            <a:off x="5668157" y="5754509"/>
            <a:ext cx="1838965"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relay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linds(horizontal)">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blinds(horizontal)">
                                      <p:cBhvr>
                                        <p:cTn id="17" dur="5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blinds(horizontal)">
                                      <p:cBhvr>
                                        <p:cTn id="22" dur="5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Effect transition="in" filter="blinds(horizontal)">
                                      <p:cBhvr>
                                        <p:cTn id="27" dur="500"/>
                                        <p:tgtEl>
                                          <p:spTgt spid="1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4">
                                            <p:txEl>
                                              <p:pRg st="0" end="0"/>
                                            </p:txEl>
                                          </p:spTgt>
                                        </p:tgtEl>
                                        <p:attrNameLst>
                                          <p:attrName>style.visibility</p:attrName>
                                        </p:attrNameLst>
                                      </p:cBhvr>
                                      <p:to>
                                        <p:strVal val="visible"/>
                                      </p:to>
                                    </p:set>
                                    <p:animEffect transition="in" filter="blinds(horizontal)">
                                      <p:cBhvr>
                                        <p:cTn id="32" dur="500"/>
                                        <p:tgtEl>
                                          <p:spTgt spid="2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5">
                                            <p:txEl>
                                              <p:pRg st="0" end="0"/>
                                            </p:txEl>
                                          </p:spTgt>
                                        </p:tgtEl>
                                        <p:attrNameLst>
                                          <p:attrName>style.visibility</p:attrName>
                                        </p:attrNameLst>
                                      </p:cBhvr>
                                      <p:to>
                                        <p:strVal val="visible"/>
                                      </p:to>
                                    </p:set>
                                    <p:animEffect transition="in" filter="blinds(horizontal)">
                                      <p:cBhvr>
                                        <p:cTn id="37"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981522"/>
          <a:ext cx="11377264" cy="5462015"/>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altLang="zh-CN" sz="3200" kern="100" smtClean="0">
                          <a:effectLst/>
                          <a:latin typeface="+mn-lt"/>
                          <a:cs typeface="Courier New" panose="02070309020205020404"/>
                        </a:rPr>
                        <a:t>8</a:t>
                      </a:r>
                      <a:r>
                        <a:rPr lang="zh-CN" altLang="zh-CN" sz="3200" kern="100" smtClean="0">
                          <a:effectLst/>
                          <a:latin typeface="+mn-lt"/>
                          <a:cs typeface="Times New Roman" panose="02020603050405020304"/>
                        </a:rPr>
                        <a:t>．说实话；诚实地说</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9</a:t>
                      </a:r>
                      <a:r>
                        <a:rPr lang="zh-CN" altLang="zh-CN" sz="3200" kern="100" smtClean="0">
                          <a:effectLst/>
                          <a:latin typeface="+mn-lt"/>
                          <a:cs typeface="Times New Roman" panose="02020603050405020304"/>
                        </a:rPr>
                        <a:t>．与</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有联系</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10</a:t>
                      </a:r>
                      <a:r>
                        <a:rPr lang="zh-CN" altLang="zh-CN" sz="3200" kern="100" smtClean="0">
                          <a:effectLst/>
                          <a:latin typeface="+mn-lt"/>
                          <a:cs typeface="Times New Roman" panose="02020603050405020304"/>
                        </a:rPr>
                        <a:t>．与某人握手</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11</a:t>
                      </a:r>
                      <a:r>
                        <a:rPr lang="zh-CN" altLang="zh-CN" sz="3200" kern="100" smtClean="0">
                          <a:effectLst/>
                          <a:latin typeface="+mn-lt"/>
                          <a:cs typeface="Times New Roman" panose="02020603050405020304"/>
                        </a:rPr>
                        <a:t>．有影响</a:t>
                      </a:r>
                      <a:r>
                        <a:rPr lang="en-US" altLang="zh-CN" sz="3200" kern="100" smtClean="0">
                          <a:effectLst/>
                          <a:latin typeface="+mn-lt"/>
                          <a:cs typeface="Courier New" panose="02070309020205020404"/>
                        </a:rPr>
                        <a:t>_______________________________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12</a:t>
                      </a:r>
                      <a:r>
                        <a:rPr lang="zh-CN" altLang="zh-CN" sz="3200" kern="100" smtClean="0">
                          <a:effectLst/>
                          <a:latin typeface="+mn-lt"/>
                          <a:cs typeface="Times New Roman" panose="02020603050405020304"/>
                        </a:rPr>
                        <a:t>．根据</a:t>
                      </a:r>
                      <a:r>
                        <a:rPr lang="en-US" altLang="zh-CN" sz="3200" kern="100" smtClean="0">
                          <a:effectLst/>
                          <a:latin typeface="+mn-lt"/>
                          <a:cs typeface="Courier New" panose="02070309020205020404"/>
                        </a:rPr>
                        <a:t>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13</a:t>
                      </a:r>
                      <a:r>
                        <a:rPr lang="zh-CN" altLang="zh-CN" sz="3200" kern="100" smtClean="0">
                          <a:effectLst/>
                          <a:latin typeface="+mn-lt"/>
                          <a:cs typeface="Times New Roman" panose="02020603050405020304"/>
                        </a:rPr>
                        <a:t>．比不上；次于</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14</a:t>
                      </a:r>
                      <a:r>
                        <a:rPr lang="zh-CN" altLang="zh-CN" sz="3200" kern="100" smtClean="0">
                          <a:effectLst/>
                          <a:latin typeface="+mn-lt"/>
                          <a:cs typeface="Times New Roman" panose="02020603050405020304"/>
                        </a:rPr>
                        <a:t>．辞去</a:t>
                      </a:r>
                      <a:r>
                        <a:rPr lang="en-US" altLang="zh-CN" sz="3200" kern="100" smtClean="0">
                          <a:effectLst/>
                          <a:latin typeface="+mn-lt"/>
                          <a:cs typeface="Courier New" panose="02070309020205020404"/>
                        </a:rPr>
                        <a:t>(</a:t>
                      </a:r>
                      <a:r>
                        <a:rPr lang="zh-CN" altLang="zh-CN" sz="3200" kern="100" smtClean="0">
                          <a:effectLst/>
                          <a:latin typeface="+mn-lt"/>
                          <a:cs typeface="Times New Roman" panose="02020603050405020304"/>
                        </a:rPr>
                        <a:t>职务</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3"/>
          <p:cNvSpPr>
            <a:spLocks noChangeArrowheads="1"/>
          </p:cNvSpPr>
          <p:nvPr/>
        </p:nvSpPr>
        <p:spPr bwMode="auto">
          <a:xfrm>
            <a:off x="6892611" y="1692891"/>
            <a:ext cx="258115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to be honest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3" name="Rectangle 3"/>
          <p:cNvSpPr>
            <a:spLocks noChangeArrowheads="1"/>
          </p:cNvSpPr>
          <p:nvPr/>
        </p:nvSpPr>
        <p:spPr bwMode="auto">
          <a:xfrm>
            <a:off x="6016913" y="2421682"/>
            <a:ext cx="3036409"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related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4" name="Rectangle 3"/>
          <p:cNvSpPr>
            <a:spLocks noChangeArrowheads="1"/>
          </p:cNvSpPr>
          <p:nvPr/>
        </p:nvSpPr>
        <p:spPr bwMode="auto">
          <a:xfrm>
            <a:off x="5392797" y="3069754"/>
            <a:ext cx="3996608"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shake hands with sb.</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5" name="Rectangle 3"/>
          <p:cNvSpPr>
            <a:spLocks noChangeArrowheads="1"/>
          </p:cNvSpPr>
          <p:nvPr/>
        </p:nvSpPr>
        <p:spPr bwMode="auto">
          <a:xfrm>
            <a:off x="4682204" y="3693505"/>
            <a:ext cx="6453562"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make differences/make a difference</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8" name="Rectangle 3"/>
          <p:cNvSpPr>
            <a:spLocks noChangeArrowheads="1"/>
          </p:cNvSpPr>
          <p:nvPr/>
        </p:nvSpPr>
        <p:spPr bwMode="auto">
          <a:xfrm>
            <a:off x="4367014" y="4476882"/>
            <a:ext cx="263726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according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4" name="Rectangle 3"/>
          <p:cNvSpPr>
            <a:spLocks noChangeArrowheads="1"/>
          </p:cNvSpPr>
          <p:nvPr/>
        </p:nvSpPr>
        <p:spPr bwMode="auto">
          <a:xfrm>
            <a:off x="6019992" y="5061657"/>
            <a:ext cx="3174267"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secondary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5" name="Rectangle 3"/>
          <p:cNvSpPr>
            <a:spLocks noChangeArrowheads="1"/>
          </p:cNvSpPr>
          <p:nvPr/>
        </p:nvSpPr>
        <p:spPr bwMode="auto">
          <a:xfrm>
            <a:off x="5853368" y="5725339"/>
            <a:ext cx="2499402"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resign from</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linds(horizontal)">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blinds(horizontal)">
                                      <p:cBhvr>
                                        <p:cTn id="17" dur="5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blinds(horizontal)">
                                      <p:cBhvr>
                                        <p:cTn id="22" dur="5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Effect transition="in" filter="blinds(horizontal)">
                                      <p:cBhvr>
                                        <p:cTn id="27" dur="500"/>
                                        <p:tgtEl>
                                          <p:spTgt spid="1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4">
                                            <p:txEl>
                                              <p:pRg st="0" end="0"/>
                                            </p:txEl>
                                          </p:spTgt>
                                        </p:tgtEl>
                                        <p:attrNameLst>
                                          <p:attrName>style.visibility</p:attrName>
                                        </p:attrNameLst>
                                      </p:cBhvr>
                                      <p:to>
                                        <p:strVal val="visible"/>
                                      </p:to>
                                    </p:set>
                                    <p:animEffect transition="in" filter="blinds(horizontal)">
                                      <p:cBhvr>
                                        <p:cTn id="32" dur="500"/>
                                        <p:tgtEl>
                                          <p:spTgt spid="2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5">
                                            <p:txEl>
                                              <p:pRg st="0" end="0"/>
                                            </p:txEl>
                                          </p:spTgt>
                                        </p:tgtEl>
                                        <p:attrNameLst>
                                          <p:attrName>style.visibility</p:attrName>
                                        </p:attrNameLst>
                                      </p:cBhvr>
                                      <p:to>
                                        <p:strVal val="visible"/>
                                      </p:to>
                                    </p:set>
                                    <p:animEffect transition="in" filter="blinds(horizontal)">
                                      <p:cBhvr>
                                        <p:cTn id="37"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981522"/>
          <a:ext cx="11377264" cy="5462015"/>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15</a:t>
                      </a:r>
                      <a:r>
                        <a:rPr lang="zh-CN" altLang="zh-CN" sz="3200" kern="100" smtClean="0">
                          <a:effectLst/>
                          <a:latin typeface="+mn-lt"/>
                          <a:cs typeface="Times New Roman" panose="02020603050405020304"/>
                        </a:rPr>
                        <a:t>．变成</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16</a:t>
                      </a:r>
                      <a:r>
                        <a:rPr lang="zh-CN" altLang="zh-CN" sz="3200" kern="100" smtClean="0">
                          <a:effectLst/>
                          <a:latin typeface="+mn-lt"/>
                          <a:cs typeface="Times New Roman" panose="02020603050405020304"/>
                        </a:rPr>
                        <a:t>．对</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负责</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17</a:t>
                      </a:r>
                      <a:r>
                        <a:rPr lang="zh-CN" altLang="zh-CN" sz="3200" kern="100" smtClean="0">
                          <a:effectLst/>
                          <a:latin typeface="+mn-lt"/>
                          <a:cs typeface="Times New Roman" panose="02020603050405020304"/>
                        </a:rPr>
                        <a:t>．取决于；依靠</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18</a:t>
                      </a:r>
                      <a:r>
                        <a:rPr lang="zh-CN" altLang="zh-CN" sz="3200" kern="100" smtClean="0">
                          <a:effectLst/>
                          <a:latin typeface="+mn-lt"/>
                          <a:cs typeface="Times New Roman" panose="02020603050405020304"/>
                        </a:rPr>
                        <a:t>．对</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过敏</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19</a:t>
                      </a:r>
                      <a:r>
                        <a:rPr lang="zh-CN" altLang="zh-CN" sz="3200" kern="100" smtClean="0">
                          <a:effectLst/>
                          <a:latin typeface="+mn-lt"/>
                          <a:cs typeface="Times New Roman" panose="02020603050405020304"/>
                        </a:rPr>
                        <a:t>．需要</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20</a:t>
                      </a:r>
                      <a:r>
                        <a:rPr lang="zh-CN" altLang="zh-CN" sz="3200" kern="100" smtClean="0">
                          <a:effectLst/>
                          <a:latin typeface="+mn-lt"/>
                          <a:cs typeface="Times New Roman" panose="02020603050405020304"/>
                        </a:rPr>
                        <a:t>．照顾某人</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21</a:t>
                      </a:r>
                      <a:r>
                        <a:rPr lang="zh-CN" altLang="zh-CN" sz="3200" kern="100" smtClean="0">
                          <a:effectLst/>
                          <a:latin typeface="+mn-lt"/>
                          <a:cs typeface="Times New Roman" panose="02020603050405020304"/>
                        </a:rPr>
                        <a:t>．前往某地</a:t>
                      </a:r>
                      <a:r>
                        <a:rPr lang="en-US" altLang="zh-CN" sz="3200" kern="100" smtClean="0">
                          <a:effectLst/>
                          <a:latin typeface="+mn-lt"/>
                          <a:cs typeface="Courier New" panose="02070309020205020404"/>
                        </a:rPr>
                        <a:t>____________  </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3"/>
          <p:cNvSpPr>
            <a:spLocks noChangeArrowheads="1"/>
          </p:cNvSpPr>
          <p:nvPr/>
        </p:nvSpPr>
        <p:spPr bwMode="auto">
          <a:xfrm>
            <a:off x="4629348" y="1696941"/>
            <a:ext cx="2932214"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transform into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0" name="Rectangle 3"/>
          <p:cNvSpPr>
            <a:spLocks noChangeArrowheads="1"/>
          </p:cNvSpPr>
          <p:nvPr/>
        </p:nvSpPr>
        <p:spPr bwMode="auto">
          <a:xfrm>
            <a:off x="5345333" y="2421682"/>
            <a:ext cx="3948517"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responsible for…</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Rectangle 3"/>
          <p:cNvSpPr>
            <a:spLocks noChangeArrowheads="1"/>
          </p:cNvSpPr>
          <p:nvPr/>
        </p:nvSpPr>
        <p:spPr bwMode="auto">
          <a:xfrm>
            <a:off x="6171681" y="3069754"/>
            <a:ext cx="229582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depend on</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6" name="Rectangle 3"/>
          <p:cNvSpPr>
            <a:spLocks noChangeArrowheads="1"/>
          </p:cNvSpPr>
          <p:nvPr/>
        </p:nvSpPr>
        <p:spPr bwMode="auto">
          <a:xfrm>
            <a:off x="5765525" y="3789834"/>
            <a:ext cx="3142784"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allergic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7" name="Rectangle 3"/>
          <p:cNvSpPr>
            <a:spLocks noChangeArrowheads="1"/>
          </p:cNvSpPr>
          <p:nvPr/>
        </p:nvSpPr>
        <p:spPr bwMode="auto">
          <a:xfrm>
            <a:off x="4965937" y="4376214"/>
            <a:ext cx="2238113"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in need of</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9" name="Rectangle 3"/>
          <p:cNvSpPr>
            <a:spLocks noChangeArrowheads="1"/>
          </p:cNvSpPr>
          <p:nvPr/>
        </p:nvSpPr>
        <p:spPr bwMode="auto">
          <a:xfrm>
            <a:off x="5344404" y="5077442"/>
            <a:ext cx="2849962"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take care of sb.</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0" name="Rectangle 3"/>
          <p:cNvSpPr>
            <a:spLocks noChangeArrowheads="1"/>
          </p:cNvSpPr>
          <p:nvPr/>
        </p:nvSpPr>
        <p:spPr bwMode="auto">
          <a:xfrm>
            <a:off x="5577686" y="5734050"/>
            <a:ext cx="2044149"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leave for</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xEl>
                                              <p:pRg st="0" end="0"/>
                                            </p:txEl>
                                          </p:spTgt>
                                        </p:tgtEl>
                                        <p:attrNameLst>
                                          <p:attrName>style.visibility</p:attrName>
                                        </p:attrNameLst>
                                      </p:cBhvr>
                                      <p:to>
                                        <p:strVal val="visible"/>
                                      </p:to>
                                    </p:set>
                                    <p:animEffect transition="in" filter="blinds(horizontal)">
                                      <p:cBhvr>
                                        <p:cTn id="22" dur="500"/>
                                        <p:tgtEl>
                                          <p:spTgt spid="1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blinds(horizontal)">
                                      <p:cBhvr>
                                        <p:cTn id="27" dur="500"/>
                                        <p:tgtEl>
                                          <p:spTgt spid="1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9">
                                            <p:txEl>
                                              <p:pRg st="0" end="0"/>
                                            </p:txEl>
                                          </p:spTgt>
                                        </p:tgtEl>
                                        <p:attrNameLst>
                                          <p:attrName>style.visibility</p:attrName>
                                        </p:attrNameLst>
                                      </p:cBhvr>
                                      <p:to>
                                        <p:strVal val="visible"/>
                                      </p:to>
                                    </p:set>
                                    <p:animEffect transition="in" filter="blinds(horizontal)">
                                      <p:cBhvr>
                                        <p:cTn id="32" dur="500"/>
                                        <p:tgtEl>
                                          <p:spTgt spid="1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0">
                                            <p:txEl>
                                              <p:pRg st="0" end="0"/>
                                            </p:txEl>
                                          </p:spTgt>
                                        </p:tgtEl>
                                        <p:attrNameLst>
                                          <p:attrName>style.visibility</p:attrName>
                                        </p:attrNameLst>
                                      </p:cBhvr>
                                      <p:to>
                                        <p:strVal val="visible"/>
                                      </p:to>
                                    </p:set>
                                    <p:animEffect transition="in" filter="blinds(horizontal)">
                                      <p:cBhvr>
                                        <p:cTn id="37"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981522"/>
          <a:ext cx="11377264" cy="5462015"/>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22</a:t>
                      </a:r>
                      <a:r>
                        <a:rPr lang="zh-CN" altLang="zh-CN" sz="3200" kern="100" smtClean="0">
                          <a:effectLst/>
                          <a:latin typeface="+mn-lt"/>
                          <a:cs typeface="Times New Roman" panose="02020603050405020304"/>
                        </a:rPr>
                        <a:t>．认为</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是理所当然</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23</a:t>
                      </a:r>
                      <a:r>
                        <a:rPr lang="zh-CN" altLang="zh-CN" sz="3200" kern="100" smtClean="0">
                          <a:effectLst/>
                          <a:latin typeface="+mn-lt"/>
                          <a:cs typeface="Times New Roman" panose="02020603050405020304"/>
                        </a:rPr>
                        <a:t>．在</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之前</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24</a:t>
                      </a:r>
                      <a:r>
                        <a:rPr lang="zh-CN" altLang="zh-CN" sz="3200" kern="100" smtClean="0">
                          <a:effectLst/>
                          <a:latin typeface="+mn-lt"/>
                          <a:cs typeface="Times New Roman" panose="02020603050405020304"/>
                        </a:rPr>
                        <a:t>．为</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而感到自豪</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25</a:t>
                      </a:r>
                      <a:r>
                        <a:rPr lang="zh-CN" altLang="zh-CN" sz="3200" kern="100" smtClean="0">
                          <a:effectLst/>
                          <a:latin typeface="+mn-lt"/>
                          <a:cs typeface="Times New Roman" panose="02020603050405020304"/>
                        </a:rPr>
                        <a:t>．支持某事</a:t>
                      </a:r>
                      <a:r>
                        <a:rPr lang="en-US" altLang="zh-CN" sz="3200" kern="100" smtClean="0">
                          <a:effectLst/>
                          <a:latin typeface="+mn-lt"/>
                          <a:cs typeface="Courier New" panose="02070309020205020404"/>
                        </a:rPr>
                        <a:t>____________________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26</a:t>
                      </a:r>
                      <a:r>
                        <a:rPr lang="zh-CN" altLang="zh-CN" sz="3200" kern="100" smtClean="0">
                          <a:effectLst/>
                          <a:latin typeface="+mn-lt"/>
                          <a:cs typeface="Times New Roman" panose="02020603050405020304"/>
                        </a:rPr>
                        <a:t>．既然；由于</a:t>
                      </a:r>
                      <a:r>
                        <a:rPr lang="en-US" altLang="zh-CN" sz="3200" kern="100" smtClean="0">
                          <a:effectLst/>
                          <a:latin typeface="+mn-lt"/>
                          <a:cs typeface="Courier New" panose="02070309020205020404"/>
                        </a:rPr>
                        <a:t>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27</a:t>
                      </a:r>
                      <a:r>
                        <a:rPr lang="zh-CN" altLang="zh-CN" sz="3200" kern="100" smtClean="0">
                          <a:effectLst/>
                          <a:latin typeface="+mn-lt"/>
                          <a:cs typeface="Times New Roman" panose="02020603050405020304"/>
                        </a:rPr>
                        <a:t>．复习</a:t>
                      </a:r>
                      <a:r>
                        <a:rPr lang="en-US" altLang="zh-CN" sz="3200" kern="100" smtClean="0">
                          <a:effectLst/>
                          <a:latin typeface="+mn-lt"/>
                          <a:cs typeface="Courier New" panose="02070309020205020404"/>
                        </a:rPr>
                        <a:t>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28</a:t>
                      </a:r>
                      <a:r>
                        <a:rPr lang="zh-CN" altLang="zh-CN" sz="3200" kern="100" smtClean="0">
                          <a:effectLst/>
                          <a:latin typeface="+mn-lt"/>
                          <a:cs typeface="Times New Roman" panose="02020603050405020304"/>
                        </a:rPr>
                        <a:t>．担任；作为</a:t>
                      </a:r>
                      <a:r>
                        <a:rPr lang="en-US" altLang="zh-CN" sz="3200" kern="100" smtClean="0">
                          <a:effectLst/>
                          <a:latin typeface="+mn-lt"/>
                          <a:cs typeface="Courier New" panose="02070309020205020404"/>
                        </a:rPr>
                        <a:t>___________</a:t>
                      </a:r>
                      <a:endParaRPr lang="zh-CN" altLang="zh-CN" sz="1050" kern="100" smtClean="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3"/>
          <p:cNvSpPr>
            <a:spLocks noChangeArrowheads="1"/>
          </p:cNvSpPr>
          <p:nvPr/>
        </p:nvSpPr>
        <p:spPr bwMode="auto">
          <a:xfrm>
            <a:off x="7306214" y="1723702"/>
            <a:ext cx="319510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take for granted</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3" name="Rectangle 3"/>
          <p:cNvSpPr>
            <a:spLocks noChangeArrowheads="1"/>
          </p:cNvSpPr>
          <p:nvPr/>
        </p:nvSpPr>
        <p:spPr bwMode="auto">
          <a:xfrm>
            <a:off x="5990923" y="2334008"/>
            <a:ext cx="2225289"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prior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4" name="Rectangle 3"/>
          <p:cNvSpPr>
            <a:spLocks noChangeArrowheads="1"/>
          </p:cNvSpPr>
          <p:nvPr/>
        </p:nvSpPr>
        <p:spPr bwMode="auto">
          <a:xfrm>
            <a:off x="7094452" y="3069754"/>
            <a:ext cx="2898550"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proud of…</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5" name="Rectangle 3"/>
          <p:cNvSpPr>
            <a:spLocks noChangeArrowheads="1"/>
          </p:cNvSpPr>
          <p:nvPr/>
        </p:nvSpPr>
        <p:spPr bwMode="auto">
          <a:xfrm>
            <a:off x="5099017" y="3726537"/>
            <a:ext cx="3948517"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supportive of sth.</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8" name="Rectangle 3"/>
          <p:cNvSpPr>
            <a:spLocks noChangeArrowheads="1"/>
          </p:cNvSpPr>
          <p:nvPr/>
        </p:nvSpPr>
        <p:spPr bwMode="auto">
          <a:xfrm>
            <a:off x="5807174" y="4437906"/>
            <a:ext cx="2021708"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now that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1" name="Rectangle 3"/>
          <p:cNvSpPr>
            <a:spLocks noChangeArrowheads="1"/>
          </p:cNvSpPr>
          <p:nvPr/>
        </p:nvSpPr>
        <p:spPr bwMode="auto">
          <a:xfrm>
            <a:off x="4511030" y="5157985"/>
            <a:ext cx="1838965"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go over</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2" name="Rectangle 3"/>
          <p:cNvSpPr>
            <a:spLocks noChangeArrowheads="1"/>
          </p:cNvSpPr>
          <p:nvPr/>
        </p:nvSpPr>
        <p:spPr bwMode="auto">
          <a:xfrm>
            <a:off x="5879182" y="5742761"/>
            <a:ext cx="1909497"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serve as</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linds(horizontal)">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blinds(horizontal)">
                                      <p:cBhvr>
                                        <p:cTn id="17" dur="5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blinds(horizontal)">
                                      <p:cBhvr>
                                        <p:cTn id="22" dur="5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Effect transition="in" filter="blinds(horizontal)">
                                      <p:cBhvr>
                                        <p:cTn id="27" dur="500"/>
                                        <p:tgtEl>
                                          <p:spTgt spid="1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1">
                                            <p:txEl>
                                              <p:pRg st="0" end="0"/>
                                            </p:txEl>
                                          </p:spTgt>
                                        </p:tgtEl>
                                        <p:attrNameLst>
                                          <p:attrName>style.visibility</p:attrName>
                                        </p:attrNameLst>
                                      </p:cBhvr>
                                      <p:to>
                                        <p:strVal val="visible"/>
                                      </p:to>
                                    </p:set>
                                    <p:animEffect transition="in" filter="blinds(horizontal)">
                                      <p:cBhvr>
                                        <p:cTn id="32" dur="500"/>
                                        <p:tgtEl>
                                          <p:spTgt spid="2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2">
                                            <p:txEl>
                                              <p:pRg st="0" end="0"/>
                                            </p:txEl>
                                          </p:spTgt>
                                        </p:tgtEl>
                                        <p:attrNameLst>
                                          <p:attrName>style.visibility</p:attrName>
                                        </p:attrNameLst>
                                      </p:cBhvr>
                                      <p:to>
                                        <p:strVal val="visible"/>
                                      </p:to>
                                    </p:set>
                                    <p:animEffect transition="in" filter="blinds(horizontal)">
                                      <p:cBhvr>
                                        <p:cTn id="37"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981522"/>
          <a:ext cx="11377264" cy="5462015"/>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29</a:t>
                      </a:r>
                      <a:r>
                        <a:rPr lang="zh-CN" altLang="zh-CN" sz="3200" kern="100" smtClean="0">
                          <a:effectLst/>
                          <a:latin typeface="+mn-lt"/>
                          <a:cs typeface="Times New Roman" panose="02020603050405020304"/>
                        </a:rPr>
                        <a:t>．符合标准</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30</a:t>
                      </a:r>
                      <a:r>
                        <a:rPr lang="zh-CN" altLang="zh-CN" sz="3200" kern="100" smtClean="0">
                          <a:effectLst/>
                          <a:latin typeface="+mn-lt"/>
                          <a:cs typeface="Times New Roman" panose="02020603050405020304"/>
                        </a:rPr>
                        <a:t>．忙于</a:t>
                      </a:r>
                      <a:r>
                        <a:rPr lang="en-US" altLang="zh-CN" sz="3200" kern="100" smtClean="0">
                          <a:effectLst/>
                          <a:latin typeface="+mn-lt"/>
                          <a:cs typeface="Courier New" panose="02070309020205020404"/>
                        </a:rPr>
                        <a:t>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31</a:t>
                      </a:r>
                      <a:r>
                        <a:rPr lang="zh-CN" altLang="zh-CN" sz="3200" kern="100" smtClean="0">
                          <a:effectLst/>
                          <a:latin typeface="+mn-lt"/>
                          <a:cs typeface="Times New Roman" panose="02020603050405020304"/>
                        </a:rPr>
                        <a:t>．反对</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32</a:t>
                      </a:r>
                      <a:r>
                        <a:rPr lang="zh-CN" altLang="zh-CN" sz="3200" kern="100" smtClean="0">
                          <a:effectLst/>
                          <a:latin typeface="+mn-lt"/>
                          <a:cs typeface="Times New Roman" panose="02020603050405020304"/>
                        </a:rPr>
                        <a:t>．盼望</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33</a:t>
                      </a:r>
                      <a:r>
                        <a:rPr lang="zh-CN" altLang="zh-CN" sz="3200" kern="100" smtClean="0">
                          <a:effectLst/>
                          <a:latin typeface="+mn-lt"/>
                          <a:cs typeface="Times New Roman" panose="02020603050405020304"/>
                        </a:rPr>
                        <a:t>．献给</a:t>
                      </a:r>
                      <a:r>
                        <a:rPr lang="en-US" altLang="zh-CN" sz="3200" kern="100" smtClean="0">
                          <a:effectLst/>
                          <a:latin typeface="+mn-lt"/>
                          <a:cs typeface="Courier New" panose="02070309020205020404"/>
                        </a:rPr>
                        <a:t>________________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34</a:t>
                      </a:r>
                      <a:r>
                        <a:rPr lang="zh-CN" altLang="zh-CN" sz="3200" kern="100" smtClean="0">
                          <a:effectLst/>
                          <a:latin typeface="+mn-lt"/>
                          <a:cs typeface="Times New Roman" panose="02020603050405020304"/>
                        </a:rPr>
                        <a:t>．致力于</a:t>
                      </a:r>
                      <a:r>
                        <a:rPr lang="en-US" altLang="zh-CN" sz="3200" kern="100" smtClean="0">
                          <a:effectLst/>
                          <a:latin typeface="+mn-lt"/>
                          <a:cs typeface="Courier New" panose="02070309020205020404"/>
                        </a:rPr>
                        <a:t>________________</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35</a:t>
                      </a:r>
                      <a:r>
                        <a:rPr lang="zh-CN" altLang="zh-CN" sz="3200" kern="100" smtClean="0">
                          <a:effectLst/>
                          <a:latin typeface="+mn-lt"/>
                          <a:cs typeface="Times New Roman" panose="02020603050405020304"/>
                        </a:rPr>
                        <a:t>．支付</a:t>
                      </a:r>
                      <a:r>
                        <a:rPr lang="en-US" altLang="zh-CN" sz="3200" kern="100" smtClean="0">
                          <a:effectLst/>
                          <a:latin typeface="+mn-lt"/>
                          <a:cs typeface="Courier New" panose="02070309020205020404"/>
                        </a:rPr>
                        <a:t>___________  </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3"/>
          <p:cNvSpPr>
            <a:spLocks noChangeArrowheads="1"/>
          </p:cNvSpPr>
          <p:nvPr/>
        </p:nvSpPr>
        <p:spPr bwMode="auto">
          <a:xfrm>
            <a:off x="5033510" y="1723701"/>
            <a:ext cx="3708067"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meet the criteria of</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0" name="Rectangle 3"/>
          <p:cNvSpPr>
            <a:spLocks noChangeArrowheads="1"/>
          </p:cNvSpPr>
          <p:nvPr/>
        </p:nvSpPr>
        <p:spPr bwMode="auto">
          <a:xfrm>
            <a:off x="4860435" y="2308476"/>
            <a:ext cx="2182009"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engage in</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Rectangle 3"/>
          <p:cNvSpPr>
            <a:spLocks noChangeArrowheads="1"/>
          </p:cNvSpPr>
          <p:nvPr/>
        </p:nvSpPr>
        <p:spPr bwMode="auto">
          <a:xfrm>
            <a:off x="4584592" y="2997746"/>
            <a:ext cx="287771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opposed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6" name="Rectangle 3"/>
          <p:cNvSpPr>
            <a:spLocks noChangeArrowheads="1"/>
          </p:cNvSpPr>
          <p:nvPr/>
        </p:nvSpPr>
        <p:spPr bwMode="auto">
          <a:xfrm>
            <a:off x="4377130" y="3645818"/>
            <a:ext cx="3148619"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look forward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7" name="Rectangle 3"/>
          <p:cNvSpPr>
            <a:spLocks noChangeArrowheads="1"/>
          </p:cNvSpPr>
          <p:nvPr/>
        </p:nvSpPr>
        <p:spPr bwMode="auto">
          <a:xfrm>
            <a:off x="4610366" y="4437906"/>
            <a:ext cx="268214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contribute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9" name="Rectangle 3"/>
          <p:cNvSpPr>
            <a:spLocks noChangeArrowheads="1"/>
          </p:cNvSpPr>
          <p:nvPr/>
        </p:nvSpPr>
        <p:spPr bwMode="auto">
          <a:xfrm>
            <a:off x="4607454" y="5085978"/>
            <a:ext cx="3264035"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 committed to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0" name="Rectangle 3"/>
          <p:cNvSpPr>
            <a:spLocks noChangeArrowheads="1"/>
          </p:cNvSpPr>
          <p:nvPr/>
        </p:nvSpPr>
        <p:spPr bwMode="auto">
          <a:xfrm>
            <a:off x="4584592" y="5806058"/>
            <a:ext cx="163378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pay </a:t>
            </a:r>
            <a:r>
              <a:rPr lang="en-US" altLang="zh-CN" sz="3200" kern="100" err="1" smtClean="0">
                <a:solidFill>
                  <a:srgbClr val="FF0000"/>
                </a:solidFill>
              </a:rPr>
              <a:t>fo</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xEl>
                                              <p:pRg st="0" end="0"/>
                                            </p:txEl>
                                          </p:spTgt>
                                        </p:tgtEl>
                                        <p:attrNameLst>
                                          <p:attrName>style.visibility</p:attrName>
                                        </p:attrNameLst>
                                      </p:cBhvr>
                                      <p:to>
                                        <p:strVal val="visible"/>
                                      </p:to>
                                    </p:set>
                                    <p:animEffect transition="in" filter="blinds(horizontal)">
                                      <p:cBhvr>
                                        <p:cTn id="22" dur="500"/>
                                        <p:tgtEl>
                                          <p:spTgt spid="1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blinds(horizontal)">
                                      <p:cBhvr>
                                        <p:cTn id="27" dur="500"/>
                                        <p:tgtEl>
                                          <p:spTgt spid="1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9">
                                            <p:txEl>
                                              <p:pRg st="0" end="0"/>
                                            </p:txEl>
                                          </p:spTgt>
                                        </p:tgtEl>
                                        <p:attrNameLst>
                                          <p:attrName>style.visibility</p:attrName>
                                        </p:attrNameLst>
                                      </p:cBhvr>
                                      <p:to>
                                        <p:strVal val="visible"/>
                                      </p:to>
                                    </p:set>
                                    <p:animEffect transition="in" filter="blinds(horizontal)">
                                      <p:cBhvr>
                                        <p:cTn id="32" dur="500"/>
                                        <p:tgtEl>
                                          <p:spTgt spid="1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0">
                                            <p:txEl>
                                              <p:pRg st="0" end="0"/>
                                            </p:txEl>
                                          </p:spTgt>
                                        </p:tgtEl>
                                        <p:attrNameLst>
                                          <p:attrName>style.visibility</p:attrName>
                                        </p:attrNameLst>
                                      </p:cBhvr>
                                      <p:to>
                                        <p:strVal val="visible"/>
                                      </p:to>
                                    </p:set>
                                    <p:animEffect transition="in" filter="blinds(horizontal)">
                                      <p:cBhvr>
                                        <p:cTn id="37"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989634"/>
          <a:ext cx="11377264" cy="1853184"/>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altLang="zh-CN" sz="3200" kern="100" smtClean="0">
                          <a:effectLst/>
                          <a:latin typeface="+mn-lt"/>
                          <a:cs typeface="Courier New" panose="02070309020205020404"/>
                        </a:rPr>
                        <a:t>36</a:t>
                      </a:r>
                      <a:r>
                        <a:rPr lang="zh-CN" altLang="zh-CN" sz="3200" kern="100" smtClean="0">
                          <a:effectLst/>
                          <a:latin typeface="+mn-lt"/>
                          <a:cs typeface="Times New Roman" panose="02020603050405020304"/>
                        </a:rPr>
                        <a:t>．建立</a:t>
                      </a:r>
                      <a:r>
                        <a:rPr lang="en-US" altLang="zh-CN" sz="3200" kern="100" smtClean="0">
                          <a:effectLst/>
                          <a:latin typeface="+mn-lt"/>
                          <a:cs typeface="Courier New" panose="02070309020205020404"/>
                        </a:rPr>
                        <a:t>__________</a:t>
                      </a:r>
                      <a:endParaRPr lang="zh-CN" altLang="zh-CN" sz="1050" kern="100" smtClean="0">
                        <a:effectLst/>
                        <a:latin typeface="宋体" panose="02010600030101010101" pitchFamily="2" charset="-122"/>
                        <a:cs typeface="Courier New" panose="02070309020205020404"/>
                      </a:endParaRPr>
                    </a:p>
                    <a:p>
                      <a:r>
                        <a:rPr lang="en-US" altLang="zh-CN" sz="3200" kern="100" smtClean="0">
                          <a:effectLst/>
                          <a:latin typeface="+mn-lt"/>
                          <a:ea typeface="+mn-ea"/>
                        </a:rPr>
                        <a:t>37</a:t>
                      </a:r>
                      <a:r>
                        <a:rPr lang="zh-CN" altLang="zh-CN" sz="3200" kern="100" smtClean="0">
                          <a:effectLst/>
                          <a:latin typeface="+mn-lt"/>
                          <a:ea typeface="+mn-ea"/>
                          <a:cs typeface="Times New Roman" panose="02020603050405020304"/>
                        </a:rPr>
                        <a:t>．参与；参加</a:t>
                      </a:r>
                      <a:r>
                        <a:rPr lang="en-US" altLang="zh-CN" sz="3200" kern="100" smtClean="0">
                          <a:effectLst/>
                          <a:latin typeface="+mn-lt"/>
                          <a:ea typeface="+mn-ea"/>
                        </a:rPr>
                        <a:t>________________</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3"/>
          <p:cNvSpPr>
            <a:spLocks noChangeArrowheads="1"/>
          </p:cNvSpPr>
          <p:nvPr/>
        </p:nvSpPr>
        <p:spPr bwMode="auto">
          <a:xfrm>
            <a:off x="4583038" y="2731813"/>
            <a:ext cx="1566455"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set up</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0" name="Rectangle 3"/>
          <p:cNvSpPr>
            <a:spLocks noChangeArrowheads="1"/>
          </p:cNvSpPr>
          <p:nvPr/>
        </p:nvSpPr>
        <p:spPr bwMode="auto">
          <a:xfrm>
            <a:off x="5366265" y="3285778"/>
            <a:ext cx="3663183"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be/get involved in </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806190"/>
          <a:ext cx="11377264" cy="5462016"/>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altLang="zh-CN" sz="3200" kern="100" smtClean="0">
                          <a:effectLst/>
                          <a:latin typeface="+mn-lt"/>
                          <a:ea typeface="+mn-ea"/>
                          <a:cs typeface="Times New Roman" panose="02020603050405020304"/>
                        </a:rPr>
                        <a:t>重点句式</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1.Another teacher and I walked for two and a half hours to get there</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first up a mountain to a ridge ________ ________ we had fantastic views and then down a shaded path to the valley below.</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zh-CN" altLang="zh-CN" sz="3200" kern="100" smtClean="0">
                          <a:effectLst/>
                          <a:latin typeface="+mn-lt"/>
                          <a:cs typeface="Times New Roman" panose="02020603050405020304"/>
                        </a:rPr>
                        <a:t>另一位老师和我步行了两个半小时才到达那里</a:t>
                      </a:r>
                      <a:r>
                        <a:rPr lang="en-US" altLang="zh-CN" sz="3200" kern="100" smtClean="0">
                          <a:effectLst/>
                          <a:latin typeface="+mn-lt"/>
                          <a:cs typeface="Courier New" panose="02070309020205020404"/>
                        </a:rPr>
                        <a:t>——</a:t>
                      </a:r>
                      <a:r>
                        <a:rPr lang="zh-CN" altLang="zh-CN" sz="3200" kern="100" smtClean="0">
                          <a:effectLst/>
                          <a:latin typeface="+mn-lt"/>
                          <a:cs typeface="Times New Roman" panose="02020603050405020304"/>
                        </a:rPr>
                        <a:t>先是爬山，爬到山脊能看到奇妙的景色，然后走下一条阴暗小路，一直走到下边的山谷。</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angle 3"/>
          <p:cNvSpPr>
            <a:spLocks noChangeArrowheads="1"/>
          </p:cNvSpPr>
          <p:nvPr/>
        </p:nvSpPr>
        <p:spPr bwMode="auto">
          <a:xfrm>
            <a:off x="9739982" y="2246349"/>
            <a:ext cx="1495923"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from </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6" name="Rectangle 3"/>
          <p:cNvSpPr>
            <a:spLocks noChangeArrowheads="1"/>
          </p:cNvSpPr>
          <p:nvPr/>
        </p:nvSpPr>
        <p:spPr bwMode="auto">
          <a:xfrm>
            <a:off x="2703909" y="2894422"/>
            <a:ext cx="159851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where</a:t>
            </a:r>
            <a:r>
              <a:rPr lang="zh-CN" altLang="zh-CN" sz="3200" kern="100">
                <a:solidFill>
                  <a:srgbClr val="FF0000"/>
                </a:solidFill>
                <a:cs typeface="Times New Roman" panose="02020603050405020304"/>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806190"/>
          <a:ext cx="11377264" cy="4779264"/>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altLang="zh-CN" sz="3200" kern="100" smtClean="0">
                          <a:effectLst/>
                          <a:latin typeface="+mn-lt"/>
                          <a:ea typeface="+mn-ea"/>
                          <a:cs typeface="Times New Roman" panose="02020603050405020304"/>
                        </a:rPr>
                        <a:t>重点句式</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altLang="zh-CN" sz="3200" kern="100" smtClean="0">
                          <a:effectLst/>
                          <a:latin typeface="+mn-lt"/>
                          <a:cs typeface="Courier New" panose="02070309020205020404"/>
                        </a:rPr>
                        <a:t>2</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Later, I noticed a can ________ upside down on the grill over the fire.</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zh-CN" altLang="zh-CN" sz="3200" kern="100" smtClean="0">
                          <a:effectLst/>
                          <a:latin typeface="+mn-lt"/>
                          <a:cs typeface="Times New Roman" panose="02020603050405020304"/>
                        </a:rPr>
                        <a:t>后来，我注意到一个罐子倒立在火上的烤架上。</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3</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 _____ _____ ________ ____ these activities will leave you with unforgettable memories.</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zh-CN" altLang="zh-CN" sz="3200" kern="100" smtClean="0">
                          <a:effectLst/>
                          <a:latin typeface="+mn-lt"/>
                          <a:cs typeface="Times New Roman" panose="02020603050405020304"/>
                        </a:rPr>
                        <a:t>毫无疑问，这些活动会给你留下难忘的回忆。</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6830427" y="1557586"/>
            <a:ext cx="198644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standing</a:t>
            </a:r>
            <a:r>
              <a:rPr lang="zh-CN" altLang="zh-CN" sz="3200" kern="100">
                <a:solidFill>
                  <a:srgbClr val="FF0000"/>
                </a:solidFill>
                <a:cs typeface="Times New Roman" panose="02020603050405020304"/>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7" name="Rectangle 3"/>
          <p:cNvSpPr>
            <a:spLocks noChangeArrowheads="1"/>
          </p:cNvSpPr>
          <p:nvPr/>
        </p:nvSpPr>
        <p:spPr bwMode="auto">
          <a:xfrm>
            <a:off x="3385098" y="3645818"/>
            <a:ext cx="124425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There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8" name="Rectangle 3"/>
          <p:cNvSpPr>
            <a:spLocks noChangeArrowheads="1"/>
          </p:cNvSpPr>
          <p:nvPr/>
        </p:nvSpPr>
        <p:spPr bwMode="auto">
          <a:xfrm>
            <a:off x="5159102" y="3645817"/>
            <a:ext cx="561372"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is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9" name="Rectangle 3"/>
          <p:cNvSpPr>
            <a:spLocks noChangeArrowheads="1"/>
          </p:cNvSpPr>
          <p:nvPr/>
        </p:nvSpPr>
        <p:spPr bwMode="auto">
          <a:xfrm>
            <a:off x="6275627" y="3624705"/>
            <a:ext cx="1109599"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no </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Rectangle 3"/>
          <p:cNvSpPr>
            <a:spLocks noChangeArrowheads="1"/>
          </p:cNvSpPr>
          <p:nvPr/>
        </p:nvSpPr>
        <p:spPr bwMode="auto">
          <a:xfrm>
            <a:off x="7385226" y="3624705"/>
            <a:ext cx="163378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doubt </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2" name="Rectangle 3"/>
          <p:cNvSpPr>
            <a:spLocks noChangeArrowheads="1"/>
          </p:cNvSpPr>
          <p:nvPr/>
        </p:nvSpPr>
        <p:spPr bwMode="auto">
          <a:xfrm>
            <a:off x="8975526" y="3619200"/>
            <a:ext cx="121219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that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linds(horizont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blinds(horizontal)">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blinds(horizontal)">
                                      <p:cBhvr>
                                        <p:cTn id="27" dur="500"/>
                                        <p:tgtEl>
                                          <p:spTgt spid="1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animEffect transition="in" filter="blinds(horizontal)">
                                      <p:cBhvr>
                                        <p:cTn id="3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621482"/>
          <a:ext cx="11377264" cy="6144768"/>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altLang="zh-CN" sz="3200" kern="100" smtClean="0">
                          <a:effectLst/>
                          <a:latin typeface="+mn-lt"/>
                          <a:ea typeface="+mn-ea"/>
                          <a:cs typeface="Times New Roman" panose="02020603050405020304"/>
                        </a:rPr>
                        <a:t>重点句式</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altLang="zh-CN" sz="3200" kern="100" smtClean="0">
                          <a:effectLst/>
                          <a:latin typeface="+mn-lt"/>
                          <a:cs typeface="Courier New" panose="02070309020205020404"/>
                        </a:rPr>
                        <a:t>4</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And</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 the country is quite beautiful and has much natural wealth, many of the people are quite poor and live without things we take for granted, such as electricity, running water, cars and good transport systems.</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zh-CN" altLang="zh-CN" sz="3200" kern="100" smtClean="0">
                          <a:effectLst/>
                          <a:latin typeface="+mn-lt"/>
                          <a:cs typeface="Times New Roman" panose="02020603050405020304"/>
                        </a:rPr>
                        <a:t>而且，虽然这个国家非常美丽，有很多自然财富，但许多人相当贫穷，生活中没有我们认为理所当然的东西，如电力、自来水、汽车和良好的交通系统。</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4549795" y="1392817"/>
            <a:ext cx="1507144"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while</a:t>
            </a:r>
            <a:r>
              <a:rPr lang="zh-CN" altLang="zh-CN" sz="3200" kern="100">
                <a:solidFill>
                  <a:srgbClr val="FF0000"/>
                </a:solidFill>
                <a:cs typeface="Times New Roman" panose="02020603050405020304"/>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680601"/>
          <a:ext cx="11377264" cy="3413760"/>
        </p:xfrm>
        <a:graphic>
          <a:graphicData uri="http://schemas.openxmlformats.org/drawingml/2006/table">
            <a:tbl>
              <a:tblPr/>
              <a:tblGrid>
                <a:gridCol w="2107296"/>
                <a:gridCol w="9269968"/>
              </a:tblGrid>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阅读词汇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1</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en-US" sz="3200" kern="100">
                          <a:effectLst/>
                          <a:latin typeface="Times New Roman" panose="02020603050405020304"/>
                          <a:ea typeface="Times New Roman" panose="02020603050405020304"/>
                          <a:cs typeface="Courier New" panose="02070309020205020404"/>
                        </a:rPr>
                        <a:t>.</a:t>
                      </a:r>
                      <a:r>
                        <a:rPr lang="zh-CN" sz="3200" kern="100">
                          <a:effectLst/>
                          <a:latin typeface="Times New Roman" panose="02020603050405020304"/>
                          <a:ea typeface="Times New Roman" panose="02020603050405020304"/>
                          <a:cs typeface="Times New Roman" panose="02020603050405020304"/>
                        </a:rPr>
                        <a:t>拨款　</a:t>
                      </a:r>
                      <a:r>
                        <a:rPr lang="en-US" sz="3200" i="1" kern="100" err="1">
                          <a:effectLst/>
                          <a:latin typeface="Book Antiqua"/>
                          <a:ea typeface="Times New Roman" panose="02020603050405020304"/>
                          <a:cs typeface="Times New Roman" panose="02020603050405020304"/>
                        </a:rPr>
                        <a:t>v</a:t>
                      </a:r>
                      <a:r>
                        <a:rPr lang="en-US" sz="3200" i="1" kern="100" err="1">
                          <a:effectLst/>
                          <a:latin typeface="Times New Roman" panose="02020603050405020304"/>
                          <a:ea typeface="Times New Roman" panose="02020603050405020304"/>
                          <a:cs typeface="Courier New" panose="02070309020205020404"/>
                        </a:rPr>
                        <a:t>t</a:t>
                      </a:r>
                      <a:r>
                        <a:rPr lang="en-US" sz="3200" kern="100" err="1">
                          <a:effectLst/>
                          <a:latin typeface="Times New Roman" panose="02020603050405020304"/>
                          <a:ea typeface="Times New Roman" panose="02020603050405020304"/>
                          <a:cs typeface="Courier New" panose="02070309020205020404"/>
                        </a:rPr>
                        <a:t>.</a:t>
                      </a:r>
                      <a:r>
                        <a:rPr lang="zh-CN" sz="3200" kern="100">
                          <a:effectLst/>
                          <a:latin typeface="Times New Roman" panose="02020603050405020304"/>
                          <a:ea typeface="Times New Roman" panose="02020603050405020304"/>
                          <a:cs typeface="Times New Roman" panose="02020603050405020304"/>
                        </a:rPr>
                        <a:t>同意；准许　　　　　　　</a:t>
                      </a:r>
                      <a:r>
                        <a:rPr lang="en-US" sz="3200" kern="100" smtClean="0">
                          <a:effectLst/>
                          <a:latin typeface="Times New Roman" panose="02020603050405020304"/>
                          <a:ea typeface="Times New Roman" panose="02020603050405020304"/>
                          <a:cs typeface="Courier New" panose="02070309020205020404"/>
                        </a:rPr>
                        <a:t>2</a:t>
                      </a:r>
                      <a:r>
                        <a:rPr lang="zh-CN" altLang="zh-CN" sz="3200" kern="100" smtClean="0">
                          <a:effectLst/>
                          <a:latin typeface="+mn-lt"/>
                          <a:ea typeface="Times New Roman" panose="02020603050405020304"/>
                          <a:cs typeface="Times New Roman" panose="02020603050405020304"/>
                        </a:rPr>
                        <a:t>．</a:t>
                      </a:r>
                      <a:r>
                        <a:rPr lang="en-US" sz="3200" kern="100" smtClean="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adj</a:t>
                      </a:r>
                      <a:r>
                        <a:rPr lang="en-US" sz="3200" kern="100">
                          <a:effectLst/>
                          <a:latin typeface="Times New Roman" panose="02020603050405020304"/>
                          <a:ea typeface="Times New Roman" panose="02020603050405020304"/>
                          <a:cs typeface="Courier New" panose="02070309020205020404"/>
                        </a:rPr>
                        <a:t>.</a:t>
                      </a:r>
                      <a:r>
                        <a:rPr lang="zh-CN" sz="3200" kern="100">
                          <a:effectLst/>
                          <a:latin typeface="Times New Roman" panose="02020603050405020304"/>
                          <a:ea typeface="Times New Roman" panose="02020603050405020304"/>
                          <a:cs typeface="Times New Roman" panose="02020603050405020304"/>
                        </a:rPr>
                        <a:t>心脏病的；心脏的</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3</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en-US" sz="3200" kern="100">
                          <a:effectLst/>
                          <a:latin typeface="Times New Roman" panose="02020603050405020304"/>
                          <a:ea typeface="Times New Roman" panose="02020603050405020304"/>
                          <a:cs typeface="Courier New" panose="02070309020205020404"/>
                        </a:rPr>
                        <a:t>.</a:t>
                      </a:r>
                      <a:r>
                        <a:rPr lang="zh-CN" sz="3200" kern="100">
                          <a:effectLst/>
                          <a:latin typeface="Times New Roman" panose="02020603050405020304"/>
                          <a:ea typeface="Times New Roman" panose="02020603050405020304"/>
                          <a:cs typeface="Times New Roman" panose="02020603050405020304"/>
                        </a:rPr>
                        <a:t>巡回；</a:t>
                      </a:r>
                      <a:r>
                        <a:rPr lang="zh-CN" sz="3200" kern="100">
                          <a:effectLst/>
                          <a:latin typeface="宋体" panose="02010600030101010101" pitchFamily="2" charset="-122"/>
                          <a:ea typeface="Times New Roman" panose="02020603050405020304"/>
                          <a:cs typeface="Courier New" panose="02070309020205020404"/>
                        </a:rPr>
                        <a:t> </a:t>
                      </a:r>
                      <a:r>
                        <a:rPr lang="zh-CN" sz="3200" kern="100">
                          <a:effectLst/>
                          <a:latin typeface="Times New Roman" panose="02020603050405020304"/>
                          <a:ea typeface="Times New Roman" panose="02020603050405020304"/>
                          <a:cs typeface="Times New Roman" panose="02020603050405020304"/>
                        </a:rPr>
                        <a:t>环形线路</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4</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adj</a:t>
                      </a:r>
                      <a:r>
                        <a:rPr lang="en-US" sz="3200" kern="100">
                          <a:effectLst/>
                          <a:latin typeface="Times New Roman" panose="02020603050405020304"/>
                          <a:ea typeface="Times New Roman" panose="02020603050405020304"/>
                          <a:cs typeface="Courier New" panose="02070309020205020404"/>
                        </a:rPr>
                        <a:t>.</a:t>
                      </a:r>
                      <a:r>
                        <a:rPr lang="zh-CN" sz="3200" kern="100">
                          <a:effectLst/>
                          <a:latin typeface="Times New Roman" panose="02020603050405020304"/>
                          <a:ea typeface="Times New Roman" panose="02020603050405020304"/>
                          <a:cs typeface="Times New Roman" panose="02020603050405020304"/>
                        </a:rPr>
                        <a:t>假设的；假定的</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104450" y="2277666"/>
            <a:ext cx="2918748" cy="2653034"/>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algn="just">
              <a:lnSpc>
                <a:spcPct val="140000"/>
              </a:lnSpc>
              <a:spcAft>
                <a:spcPct val="0"/>
              </a:spcAft>
              <a:tabLst>
                <a:tab pos="5600700" algn=""/>
              </a:tabLst>
            </a:pPr>
            <a:r>
              <a:rPr lang="en-US" altLang="zh-CN" sz="3200" kern="100">
                <a:solidFill>
                  <a:srgbClr val="FF0000"/>
                </a:solidFill>
                <a:cs typeface="Courier New" panose="02070309020205020404"/>
              </a:rPr>
              <a:t>grant</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2707640" algn=""/>
              </a:tabLst>
            </a:pPr>
            <a:r>
              <a:rPr lang="en-US" altLang="zh-CN" sz="3200" kern="100">
                <a:solidFill>
                  <a:srgbClr val="FF0000"/>
                </a:solidFill>
                <a:cs typeface="Courier New" panose="02070309020205020404"/>
              </a:rPr>
              <a:t>cardiac</a:t>
            </a:r>
            <a:r>
              <a:rPr lang="zh-CN" altLang="zh-CN" sz="3200" kern="100">
                <a:solidFill>
                  <a:srgbClr val="FF0000"/>
                </a:solidFill>
                <a:cs typeface="Times New Roman" panose="02020603050405020304"/>
              </a:rPr>
              <a:t>　</a:t>
            </a:r>
            <a:r>
              <a:rPr lang="en-US" altLang="zh-CN" sz="3200" kern="100">
                <a:solidFill>
                  <a:srgbClr val="FF0000"/>
                </a:solidFill>
                <a:cs typeface="Courier New" panose="020703090202050204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circuit</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r>
              <a:rPr lang="en-US" altLang="zh-CN" sz="3200" kern="100">
                <a:solidFill>
                  <a:srgbClr val="FF0000"/>
                </a:solidFill>
              </a:rPr>
              <a:t>hypothetic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621482"/>
          <a:ext cx="11377264" cy="5559552"/>
        </p:xfrm>
        <a:graphic>
          <a:graphicData uri="http://schemas.openxmlformats.org/drawingml/2006/table">
            <a:tbl>
              <a:tblPr/>
              <a:tblGrid>
                <a:gridCol w="2107296"/>
                <a:gridCol w="9269968"/>
              </a:tblGrid>
              <a:tr h="0">
                <a:tc>
                  <a:txBody>
                    <a:bodyPr wrap="square"/>
                    <a:lstStyle/>
                    <a:p>
                      <a:pPr algn="ctr">
                        <a:lnSpc>
                          <a:spcPct val="114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14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14000"/>
                        </a:lnSpc>
                        <a:spcAft>
                          <a:spcPct val="0"/>
                        </a:spcAft>
                        <a:tabLst>
                          <a:tab pos="5600700" algn="l"/>
                        </a:tabLst>
                      </a:pPr>
                      <a:r>
                        <a:rPr lang="zh-CN" altLang="zh-CN" sz="3200" kern="100" smtClean="0">
                          <a:effectLst/>
                          <a:latin typeface="+mn-lt"/>
                          <a:ea typeface="+mn-ea"/>
                          <a:cs typeface="Times New Roman" panose="02020603050405020304"/>
                        </a:rPr>
                        <a:t>重点句式</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14000"/>
                        </a:lnSpc>
                        <a:spcAft>
                          <a:spcPct val="0"/>
                        </a:spcAft>
                        <a:tabLst>
                          <a:tab pos="5600700" algn="l"/>
                        </a:tabLst>
                      </a:pPr>
                      <a:r>
                        <a:rPr lang="en-US" altLang="zh-CN" sz="3200" kern="100" smtClean="0">
                          <a:effectLst/>
                          <a:latin typeface="+mn-lt"/>
                          <a:cs typeface="Courier New" panose="02070309020205020404"/>
                        </a:rPr>
                        <a:t>5</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 this was quite expensive, many people went without medical treatment and some even died.</a:t>
                      </a:r>
                      <a:endParaRPr lang="zh-CN" altLang="zh-CN" sz="1050" kern="100" smtClean="0">
                        <a:effectLst/>
                        <a:latin typeface="宋体" panose="02010600030101010101" pitchFamily="2" charset="-122"/>
                        <a:cs typeface="Courier New" panose="02070309020205020404"/>
                      </a:endParaRPr>
                    </a:p>
                    <a:p>
                      <a:pPr algn="l">
                        <a:lnSpc>
                          <a:spcPct val="114000"/>
                        </a:lnSpc>
                        <a:spcAft>
                          <a:spcPct val="0"/>
                        </a:spcAft>
                        <a:tabLst>
                          <a:tab pos="5600700" algn=""/>
                        </a:tabLst>
                      </a:pPr>
                      <a:r>
                        <a:rPr lang="zh-CN" altLang="zh-CN" sz="3200" kern="100" smtClean="0">
                          <a:effectLst/>
                          <a:latin typeface="+mn-lt"/>
                          <a:cs typeface="Times New Roman" panose="02020603050405020304"/>
                        </a:rPr>
                        <a:t>由于这是相当昂贵的，许多人没有得到治疗，甚至死亡。</a:t>
                      </a:r>
                      <a:endParaRPr lang="zh-CN" altLang="zh-CN" sz="1050" kern="100" smtClean="0">
                        <a:effectLst/>
                        <a:latin typeface="宋体" panose="02010600030101010101" pitchFamily="2" charset="-122"/>
                        <a:cs typeface="Courier New" panose="02070309020205020404"/>
                      </a:endParaRPr>
                    </a:p>
                    <a:p>
                      <a:pPr algn="l">
                        <a:lnSpc>
                          <a:spcPct val="114000"/>
                        </a:lnSpc>
                        <a:spcAft>
                          <a:spcPct val="0"/>
                        </a:spcAft>
                        <a:tabLst>
                          <a:tab pos="5600700" algn="l"/>
                        </a:tabLst>
                      </a:pPr>
                      <a:r>
                        <a:rPr lang="en-US" altLang="zh-CN" sz="3200" kern="100" smtClean="0">
                          <a:effectLst/>
                          <a:latin typeface="+mn-lt"/>
                          <a:cs typeface="Courier New" panose="02070309020205020404"/>
                        </a:rPr>
                        <a:t>6</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Now, ________ ________ ________ Tanzanians helped by the hospital, but people in neighbouring countries are helped as well.</a:t>
                      </a:r>
                      <a:endParaRPr lang="zh-CN" altLang="zh-CN" sz="1050" kern="100" smtClean="0">
                        <a:effectLst/>
                        <a:latin typeface="宋体" panose="02010600030101010101" pitchFamily="2" charset="-122"/>
                        <a:cs typeface="Courier New" panose="02070309020205020404"/>
                      </a:endParaRPr>
                    </a:p>
                    <a:p>
                      <a:pPr algn="l">
                        <a:lnSpc>
                          <a:spcPct val="114000"/>
                        </a:lnSpc>
                        <a:spcAft>
                          <a:spcPct val="0"/>
                        </a:spcAft>
                        <a:tabLst>
                          <a:tab pos="5600700" algn="l"/>
                        </a:tabLst>
                      </a:pPr>
                      <a:r>
                        <a:rPr lang="zh-CN" altLang="zh-CN" sz="3200" kern="100" smtClean="0">
                          <a:effectLst/>
                          <a:latin typeface="+mn-lt"/>
                          <a:cs typeface="Times New Roman" panose="02020603050405020304"/>
                        </a:rPr>
                        <a:t>现在，不仅坦桑尼亚人得到了医院的帮助，邻国的人们也得到了帮助。</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3325659" y="1100429"/>
            <a:ext cx="1507144"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Since</a:t>
            </a:r>
            <a:r>
              <a:rPr lang="zh-CN" altLang="zh-CN" sz="3200" kern="100">
                <a:solidFill>
                  <a:srgbClr val="FF0000"/>
                </a:solidFill>
                <a:cs typeface="Times New Roman" panose="02020603050405020304"/>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4" name="Rectangle 3"/>
          <p:cNvSpPr>
            <a:spLocks noChangeArrowheads="1"/>
          </p:cNvSpPr>
          <p:nvPr/>
        </p:nvSpPr>
        <p:spPr bwMode="auto">
          <a:xfrm>
            <a:off x="4753630" y="3277067"/>
            <a:ext cx="81144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not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7" name="Rectangle 3"/>
          <p:cNvSpPr>
            <a:spLocks noChangeArrowheads="1"/>
          </p:cNvSpPr>
          <p:nvPr/>
        </p:nvSpPr>
        <p:spPr bwMode="auto">
          <a:xfrm>
            <a:off x="6173245" y="3285778"/>
            <a:ext cx="142859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only </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8" name="Rectangle 3"/>
          <p:cNvSpPr>
            <a:spLocks noChangeArrowheads="1"/>
          </p:cNvSpPr>
          <p:nvPr/>
        </p:nvSpPr>
        <p:spPr bwMode="auto">
          <a:xfrm>
            <a:off x="8005378" y="3277066"/>
            <a:ext cx="1508747"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are</a:t>
            </a:r>
            <a:r>
              <a:rPr lang="zh-CN" altLang="zh-CN" sz="3200" kern="100">
                <a:solidFill>
                  <a:srgbClr val="FF0000"/>
                </a:solidFill>
                <a:cs typeface="Times New Roman" panose="02020603050405020304"/>
              </a:rPr>
              <a:t>　</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linds(horizont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blinds(horizontal)">
                                      <p:cBhvr>
                                        <p:cTn id="2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434407"/>
          <a:ext cx="11377264" cy="3969715"/>
        </p:xfrm>
        <a:graphic>
          <a:graphicData uri="http://schemas.openxmlformats.org/drawingml/2006/table">
            <a:tbl>
              <a:tblPr/>
              <a:tblGrid>
                <a:gridCol w="2107296"/>
                <a:gridCol w="9269968"/>
              </a:tblGrid>
              <a:tr h="0">
                <a:tc>
                  <a:txBody>
                    <a:bodyPr wrap="square"/>
                    <a:lstStyle/>
                    <a:p>
                      <a:pPr algn="ctr">
                        <a:lnSpc>
                          <a:spcPct val="114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14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14000"/>
                        </a:lnSpc>
                        <a:spcAft>
                          <a:spcPct val="0"/>
                        </a:spcAft>
                        <a:tabLst>
                          <a:tab pos="5600700" algn=""/>
                        </a:tabLst>
                      </a:pPr>
                      <a:r>
                        <a:rPr lang="zh-CN" altLang="zh-CN" sz="3200" kern="100" smtClean="0">
                          <a:effectLst/>
                          <a:latin typeface="+mn-lt"/>
                          <a:ea typeface="+mn-ea"/>
                          <a:cs typeface="Times New Roman" panose="02020603050405020304"/>
                        </a:rPr>
                        <a:t>重点句式</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7</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 ________ I understand how important my mother’s work is, I’ve decided to become a volunteer myself to help people in other lands.</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zh-CN" altLang="zh-CN" sz="3200" kern="100" smtClean="0">
                          <a:effectLst/>
                          <a:latin typeface="+mn-lt"/>
                          <a:cs typeface="Times New Roman" panose="02020603050405020304"/>
                        </a:rPr>
                        <a:t>既然我明白了妈妈的工作有多重要，我决定自己成为一名志愿者，去帮助其他国家的人。</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3607964" y="2001760"/>
            <a:ext cx="1085555"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Now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9" name="Rectangle 3"/>
          <p:cNvSpPr>
            <a:spLocks noChangeArrowheads="1"/>
          </p:cNvSpPr>
          <p:nvPr/>
        </p:nvSpPr>
        <p:spPr bwMode="auto">
          <a:xfrm>
            <a:off x="5418153" y="2033599"/>
            <a:ext cx="1210588"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that</a:t>
            </a:r>
            <a:r>
              <a:rPr lang="zh-CN" altLang="zh-CN" sz="3200" kern="100">
                <a:solidFill>
                  <a:srgbClr val="FF0000"/>
                </a:solidFill>
                <a:cs typeface="Times New Roman" panose="02020603050405020304"/>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434407"/>
          <a:ext cx="11377264" cy="4262323"/>
        </p:xfrm>
        <a:graphic>
          <a:graphicData uri="http://schemas.openxmlformats.org/drawingml/2006/table">
            <a:tbl>
              <a:tblPr/>
              <a:tblGrid>
                <a:gridCol w="2107296"/>
                <a:gridCol w="9269968"/>
              </a:tblGrid>
              <a:tr h="0">
                <a:tc>
                  <a:txBody>
                    <a:bodyPr wrap="square"/>
                    <a:lstStyle/>
                    <a:p>
                      <a:pPr algn="ctr">
                        <a:lnSpc>
                          <a:spcPct val="114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14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14000"/>
                        </a:lnSpc>
                        <a:spcAft>
                          <a:spcPct val="0"/>
                        </a:spcAft>
                        <a:tabLst>
                          <a:tab pos="5600700" algn=""/>
                        </a:tabLst>
                      </a:pPr>
                      <a:r>
                        <a:rPr lang="zh-CN" altLang="zh-CN" sz="3200" kern="100" smtClean="0">
                          <a:effectLst/>
                          <a:latin typeface="+mn-lt"/>
                          <a:ea typeface="+mn-ea"/>
                          <a:cs typeface="Times New Roman" panose="02020603050405020304"/>
                        </a:rPr>
                        <a:t>重点句式</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8</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Liu has never been there, and his impression of the country is ________ it is developing rapidly, but suffers from much contraction and violence.</a:t>
                      </a:r>
                      <a:endParaRPr lang="zh-CN" altLang="zh-CN" sz="1050" kern="100" smtClean="0">
                        <a:effectLst/>
                        <a:latin typeface="宋体" panose="02010600030101010101" pitchFamily="2" charset="-122"/>
                        <a:cs typeface="Courier New" panose="02070309020205020404"/>
                      </a:endParaRPr>
                    </a:p>
                    <a:p>
                      <a:r>
                        <a:rPr lang="zh-CN" altLang="zh-CN" sz="3200" kern="100" smtClean="0">
                          <a:effectLst/>
                          <a:latin typeface="+mn-lt"/>
                          <a:ea typeface="+mn-ea"/>
                          <a:cs typeface="Times New Roman" panose="02020603050405020304"/>
                        </a:rPr>
                        <a:t>刘从未去过那里，他对这个国家的印象是它正在迅速发展，但却遭受了大量的感染和暴力事件。</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重点语法</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短语</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4804278" y="2692225"/>
            <a:ext cx="121219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that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pic>
        <p:nvPicPr>
          <p:cNvPr id="7" name="New picture"/>
          <p:cNvPicPr/>
          <p:nvPr/>
        </p:nvPicPr>
        <p:blipFill>
          <a:blip r:embed="rId1"/>
          <a:stretch>
            <a:fillRect/>
          </a:stretch>
        </p:blipFill>
        <p:spPr>
          <a:xfrm>
            <a:off x="11137900" y="11417300"/>
            <a:ext cx="330200" cy="2413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981522"/>
          <a:ext cx="11377264" cy="5462015"/>
        </p:xfrm>
        <a:graphic>
          <a:graphicData uri="http://schemas.openxmlformats.org/drawingml/2006/table">
            <a:tbl>
              <a:tblPr/>
              <a:tblGrid>
                <a:gridCol w="2107296"/>
                <a:gridCol w="9269968"/>
              </a:tblGrid>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写作词汇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1</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．包裹　</a:t>
                      </a:r>
                      <a:r>
                        <a:rPr lang="en-US" sz="3200" i="1" kern="100" err="1">
                          <a:effectLst/>
                          <a:latin typeface="Book Antiqua"/>
                          <a:ea typeface="Times New Roman" panose="02020603050405020304"/>
                          <a:cs typeface="Times New Roman" panose="02020603050405020304"/>
                        </a:rPr>
                        <a:t>v</a:t>
                      </a:r>
                      <a:r>
                        <a:rPr lang="en-US" sz="3200" i="1" kern="100" err="1">
                          <a:effectLst/>
                          <a:latin typeface="Times New Roman" panose="02020603050405020304"/>
                          <a:ea typeface="Times New Roman" panose="02020603050405020304"/>
                          <a:cs typeface="Courier New" panose="02070309020205020404"/>
                        </a:rPr>
                        <a:t>t</a:t>
                      </a:r>
                      <a:r>
                        <a:rPr lang="zh-CN" sz="3200" kern="100">
                          <a:effectLst/>
                          <a:latin typeface="Times New Roman" panose="02020603050405020304"/>
                          <a:ea typeface="Times New Roman" panose="02020603050405020304"/>
                          <a:cs typeface="Times New Roman" panose="02020603050405020304"/>
                        </a:rPr>
                        <a:t>．裹好；打包　</a:t>
                      </a:r>
                      <a:r>
                        <a:rPr lang="zh-CN" sz="3200" kern="100">
                          <a:effectLst/>
                          <a:latin typeface="宋体" panose="02010600030101010101" pitchFamily="2" charset="-122"/>
                          <a:ea typeface="Times New Roman" panose="02020603050405020304"/>
                          <a:cs typeface="Courier New" panose="02070309020205020404"/>
                        </a:rPr>
                        <a:t> </a:t>
                      </a:r>
                      <a:r>
                        <a:rPr lang="zh-CN" sz="3200" kern="100">
                          <a:effectLst/>
                          <a:latin typeface="Times New Roman" panose="02020603050405020304"/>
                          <a:ea typeface="Times New Roman" panose="02020603050405020304"/>
                          <a:cs typeface="Times New Roman" panose="02020603050405020304"/>
                        </a:rPr>
                        <a:t>　</a:t>
                      </a:r>
                      <a:r>
                        <a:rPr lang="zh-CN" sz="3200" kern="100">
                          <a:effectLst/>
                          <a:latin typeface="宋体" panose="02010600030101010101" pitchFamily="2" charset="-122"/>
                          <a:ea typeface="Times New Roman" panose="02020603050405020304"/>
                          <a:cs typeface="Courier New" panose="02070309020205020404"/>
                        </a:rPr>
                        <a:t> </a:t>
                      </a:r>
                      <a:r>
                        <a:rPr lang="zh-CN" sz="3200" kern="100">
                          <a:effectLst/>
                          <a:latin typeface="Times New Roman" panose="02020603050405020304"/>
                          <a:ea typeface="Times New Roman" panose="02020603050405020304"/>
                          <a:cs typeface="Times New Roman" panose="02020603050405020304"/>
                        </a:rPr>
                        <a:t>　　　　　</a:t>
                      </a:r>
                      <a:r>
                        <a:rPr lang="en-US" sz="3200" kern="100">
                          <a:effectLst/>
                          <a:latin typeface="Times New Roman" panose="02020603050405020304"/>
                          <a:ea typeface="Times New Roman" panose="02020603050405020304"/>
                          <a:cs typeface="Courier New" panose="02070309020205020404"/>
                        </a:rPr>
                        <a:t>2</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．果酱；堵塞</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3</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．邮件　</a:t>
                      </a:r>
                      <a:r>
                        <a:rPr lang="en-US" sz="3200" i="1" kern="100" err="1">
                          <a:effectLst/>
                          <a:latin typeface="Book Antiqua"/>
                          <a:ea typeface="Times New Roman" panose="02020603050405020304"/>
                          <a:cs typeface="Times New Roman" panose="02020603050405020304"/>
                        </a:rPr>
                        <a:t>v</a:t>
                      </a:r>
                      <a:r>
                        <a:rPr lang="en-US" sz="3200" i="1" kern="100" err="1">
                          <a:effectLst/>
                          <a:latin typeface="Times New Roman" panose="02020603050405020304"/>
                          <a:ea typeface="Times New Roman" panose="02020603050405020304"/>
                          <a:cs typeface="Courier New" panose="02070309020205020404"/>
                        </a:rPr>
                        <a:t>t</a:t>
                      </a:r>
                      <a:r>
                        <a:rPr lang="zh-CN" sz="3200" kern="100">
                          <a:effectLst/>
                          <a:latin typeface="Times New Roman" panose="02020603050405020304"/>
                          <a:ea typeface="Times New Roman" panose="02020603050405020304"/>
                          <a:cs typeface="Times New Roman" panose="02020603050405020304"/>
                        </a:rPr>
                        <a:t>．邮寄；发电邮给</a:t>
                      </a:r>
                      <a:r>
                        <a:rPr lang="en-US" sz="3200" kern="100">
                          <a:effectLst/>
                          <a:latin typeface="Times New Roman" panose="02020603050405020304"/>
                          <a:ea typeface="Times New Roman" panose="02020603050405020304"/>
                          <a:cs typeface="Courier New" panose="02070309020205020404"/>
                        </a:rPr>
                        <a:t>  4</a:t>
                      </a:r>
                      <a:r>
                        <a:rPr lang="zh-CN" sz="3200" kern="100">
                          <a:effectLst/>
                          <a:latin typeface="Times New Roman" panose="02020603050405020304"/>
                          <a:ea typeface="Times New Roman" panose="02020603050405020304"/>
                          <a:cs typeface="Times New Roman" panose="02020603050405020304"/>
                        </a:rPr>
                        <a:t>．</a:t>
                      </a:r>
                      <a:r>
                        <a:rPr lang="en-US" sz="3200" kern="100" smtClean="0">
                          <a:effectLst/>
                          <a:latin typeface="Times New Roman" panose="02020603050405020304"/>
                          <a:ea typeface="Times New Roman" panose="02020603050405020304"/>
                          <a:cs typeface="Courier New" panose="02070309020205020404"/>
                        </a:rPr>
                        <a:t>_____</a:t>
                      </a:r>
                      <a:r>
                        <a:rPr lang="en-US" altLang="zh-CN" sz="3200" kern="100" smtClean="0">
                          <a:effectLst/>
                          <a:latin typeface="+mn-lt"/>
                          <a:ea typeface="Times New Roman" panose="02020603050405020304"/>
                          <a:cs typeface="Courier New" panose="02070309020205020404"/>
                        </a:rPr>
                        <a:t>____</a:t>
                      </a:r>
                      <a:r>
                        <a:rPr lang="en-US" sz="3200" kern="100" smtClean="0">
                          <a:effectLst/>
                          <a:latin typeface="Times New Roman" panose="02020603050405020304"/>
                          <a:ea typeface="Times New Roman" panose="02020603050405020304"/>
                          <a:cs typeface="Courier New" panose="02070309020205020404"/>
                        </a:rPr>
                        <a:t>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．中学的；次要的</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5</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．黏土；</a:t>
                      </a:r>
                      <a:r>
                        <a:rPr lang="zh-CN" sz="3200" kern="100">
                          <a:effectLst/>
                          <a:latin typeface="宋体" panose="02010600030101010101" pitchFamily="2" charset="-122"/>
                          <a:ea typeface="Times New Roman" panose="02020603050405020304"/>
                          <a:cs typeface="Courier New" panose="02070309020205020404"/>
                        </a:rPr>
                        <a:t> </a:t>
                      </a:r>
                      <a:r>
                        <a:rPr lang="zh-CN" sz="3200" kern="100">
                          <a:effectLst/>
                          <a:latin typeface="Times New Roman" panose="02020603050405020304"/>
                          <a:ea typeface="Times New Roman" panose="02020603050405020304"/>
                          <a:cs typeface="Times New Roman" panose="02020603050405020304"/>
                        </a:rPr>
                        <a:t>陶土</a:t>
                      </a:r>
                      <a:r>
                        <a:rPr lang="en-US" sz="3200" kern="100">
                          <a:effectLst/>
                          <a:latin typeface="Times New Roman" panose="02020603050405020304"/>
                          <a:ea typeface="Times New Roman" panose="02020603050405020304"/>
                          <a:cs typeface="Courier New" panose="02070309020205020404"/>
                        </a:rPr>
                        <a:t>  </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6</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．杂草　</a:t>
                      </a:r>
                      <a:r>
                        <a:rPr lang="en-US" sz="3200" i="1" kern="100" err="1">
                          <a:effectLst/>
                          <a:latin typeface="Book Antiqua"/>
                          <a:ea typeface="Times New Roman" panose="02020603050405020304"/>
                          <a:cs typeface="Times New Roman" panose="02020603050405020304"/>
                        </a:rPr>
                        <a:t>v</a:t>
                      </a:r>
                      <a:r>
                        <a:rPr lang="en-US" sz="3200" i="1" kern="100" err="1">
                          <a:effectLst/>
                          <a:latin typeface="Times New Roman" panose="02020603050405020304"/>
                          <a:ea typeface="Times New Roman" panose="02020603050405020304"/>
                          <a:cs typeface="Courier New" panose="02070309020205020404"/>
                        </a:rPr>
                        <a:t>t</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&amp;</a:t>
                      </a:r>
                      <a:r>
                        <a:rPr lang="en-US" sz="3200" i="1" kern="100">
                          <a:effectLst/>
                          <a:latin typeface="Book Antiqua"/>
                          <a:ea typeface="Times New Roman" panose="02020603050405020304"/>
                          <a:cs typeface="Times New Roman" panose="02020603050405020304"/>
                        </a:rPr>
                        <a:t>v</a:t>
                      </a:r>
                      <a:r>
                        <a:rPr lang="en-US" sz="3200" i="1" kern="100">
                          <a:effectLst/>
                          <a:latin typeface="Times New Roman" panose="02020603050405020304"/>
                          <a:ea typeface="Times New Roman" panose="02020603050405020304"/>
                          <a:cs typeface="Courier New" panose="02070309020205020404"/>
                        </a:rPr>
                        <a:t>i</a:t>
                      </a:r>
                      <a:r>
                        <a:rPr lang="zh-CN" sz="3200" kern="100">
                          <a:effectLst/>
                          <a:latin typeface="Times New Roman" panose="02020603050405020304"/>
                          <a:ea typeface="Times New Roman" panose="02020603050405020304"/>
                          <a:cs typeface="Times New Roman" panose="02020603050405020304"/>
                        </a:rPr>
                        <a:t>．除杂草</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7</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．合唱曲　</a:t>
                      </a:r>
                      <a:r>
                        <a:rPr lang="en-US" sz="3200" i="1" kern="100" err="1">
                          <a:effectLst/>
                          <a:latin typeface="Book Antiqua"/>
                          <a:ea typeface="Times New Roman" panose="02020603050405020304"/>
                          <a:cs typeface="Times New Roman" panose="02020603050405020304"/>
                        </a:rPr>
                        <a:t>v</a:t>
                      </a:r>
                      <a:r>
                        <a:rPr lang="en-US" sz="3200" i="1" kern="100" err="1">
                          <a:effectLst/>
                          <a:latin typeface="Times New Roman" panose="02020603050405020304"/>
                          <a:ea typeface="Times New Roman" panose="02020603050405020304"/>
                          <a:cs typeface="Courier New" panose="02070309020205020404"/>
                        </a:rPr>
                        <a:t>t</a:t>
                      </a:r>
                      <a:r>
                        <a:rPr lang="zh-CN" sz="3200" kern="100">
                          <a:effectLst/>
                          <a:latin typeface="Times New Roman" panose="02020603050405020304"/>
                          <a:ea typeface="Times New Roman" panose="02020603050405020304"/>
                          <a:cs typeface="Times New Roman" panose="02020603050405020304"/>
                        </a:rPr>
                        <a:t>．合唱；齐声说</a:t>
                      </a:r>
                      <a:r>
                        <a:rPr lang="en-US" sz="3200" kern="100">
                          <a:effectLst/>
                          <a:latin typeface="Times New Roman" panose="02020603050405020304"/>
                          <a:ea typeface="Times New Roman" panose="02020603050405020304"/>
                          <a:cs typeface="Courier New" panose="02070309020205020404"/>
                        </a:rPr>
                        <a:t>  </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142878" y="1629594"/>
            <a:ext cx="2260555" cy="4837093"/>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algn="just">
              <a:lnSpc>
                <a:spcPct val="140000"/>
              </a:lnSpc>
              <a:spcAft>
                <a:spcPct val="0"/>
              </a:spcAft>
              <a:tabLst>
                <a:tab pos="5600700" algn=""/>
              </a:tabLst>
            </a:pPr>
            <a:r>
              <a:rPr lang="en-US" altLang="zh-CN" sz="3200" kern="100">
                <a:solidFill>
                  <a:srgbClr val="FF0000"/>
                </a:solidFill>
                <a:cs typeface="Courier New" panose="02070309020205020404"/>
              </a:rPr>
              <a:t>parcel</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jam</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mail</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secondary</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clay</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weed</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chorus</a:t>
            </a:r>
            <a:r>
              <a:rPr lang="zh-CN" altLang="zh-CN" sz="3200" kern="100">
                <a:solidFill>
                  <a:srgbClr val="FF0000"/>
                </a:solidFill>
                <a:cs typeface="Times New Roman" panose="02020603050405020304"/>
              </a:rPr>
              <a:t>　</a:t>
            </a:r>
            <a:endParaRPr lang="zh-CN" altLang="zh-CN" sz="1050" kern="100">
              <a:effectLst/>
              <a:latin typeface="宋体" panose="02010600030101010101" pitchFamily="2" charset="-122"/>
              <a:cs typeface="Courier New" panose="020703090202050204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621482"/>
          <a:ext cx="11377264" cy="6144767"/>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写作词汇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altLang="zh-CN" sz="3200" kern="100" smtClean="0">
                          <a:effectLst/>
                          <a:latin typeface="+mn-lt"/>
                          <a:cs typeface="Courier New" panose="02070309020205020404"/>
                        </a:rPr>
                        <a:t>8</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．棉布；棉花</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9</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．校服；制服　</a:t>
                      </a:r>
                      <a:r>
                        <a:rPr lang="en-US" altLang="zh-CN" sz="3200" i="1" kern="100" err="1" smtClean="0">
                          <a:effectLst/>
                          <a:latin typeface="+mn-lt"/>
                          <a:cs typeface="Courier New" panose="02070309020205020404"/>
                        </a:rPr>
                        <a:t>adj</a:t>
                      </a:r>
                      <a:r>
                        <a:rPr lang="zh-CN" altLang="zh-CN" sz="3200" kern="100" smtClean="0">
                          <a:effectLst/>
                          <a:latin typeface="+mn-lt"/>
                          <a:cs typeface="Times New Roman" panose="02020603050405020304"/>
                        </a:rPr>
                        <a:t>．一致的；统一的</a:t>
                      </a:r>
                      <a:r>
                        <a:rPr lang="en-US" altLang="zh-CN" sz="3200" kern="100" smtClean="0">
                          <a:effectLst/>
                          <a:latin typeface="+mn-lt"/>
                          <a:cs typeface="Courier New" panose="02070309020205020404"/>
                        </a:rPr>
                        <a:t>  10</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．平板电脑；</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药片</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11</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．橡皮；黑板擦</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12</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．洗手间；</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厕所</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13</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err="1" smtClean="0">
                          <a:effectLst/>
                          <a:latin typeface="+mn-lt"/>
                          <a:cs typeface="Courier New" panose="02070309020205020404"/>
                        </a:rPr>
                        <a:t>adj</a:t>
                      </a:r>
                      <a:r>
                        <a:rPr lang="zh-CN" altLang="zh-CN" sz="3200" kern="100" smtClean="0">
                          <a:effectLst/>
                          <a:latin typeface="+mn-lt"/>
                          <a:cs typeface="Times New Roman" panose="02020603050405020304"/>
                        </a:rPr>
                        <a:t>．死板的；</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固执的</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14</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Book Antiqua"/>
                          <a:cs typeface="Times New Roman" panose="02020603050405020304"/>
                        </a:rPr>
                        <a:t>v</a:t>
                      </a:r>
                      <a:r>
                        <a:rPr lang="en-US" altLang="zh-CN" sz="3200" i="1" kern="100" smtClean="0">
                          <a:effectLst/>
                          <a:latin typeface="+mn-lt"/>
                          <a:cs typeface="Courier New" panose="02070309020205020404"/>
                        </a:rPr>
                        <a:t>i</a:t>
                      </a:r>
                      <a:r>
                        <a:rPr lang="zh-CN" altLang="zh-CN" sz="3200" kern="100" smtClean="0">
                          <a:effectLst/>
                          <a:latin typeface="+mn-lt"/>
                          <a:cs typeface="Times New Roman" panose="02020603050405020304"/>
                        </a:rPr>
                        <a:t>．起泡；沸腾</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15</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．管子；</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管状物</a:t>
                      </a:r>
                      <a:r>
                        <a:rPr lang="en-US" altLang="zh-CN" sz="3200" kern="100" smtClean="0">
                          <a:effectLst/>
                          <a:latin typeface="+mn-lt"/>
                          <a:cs typeface="Courier New" panose="02070309020205020404"/>
                        </a:rPr>
                        <a:t>  </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357719" y="1125538"/>
            <a:ext cx="2305439" cy="5526513"/>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algn="just">
              <a:lnSpc>
                <a:spcPct val="140000"/>
              </a:lnSpc>
              <a:spcAft>
                <a:spcPct val="0"/>
              </a:spcAft>
              <a:tabLst>
                <a:tab pos="5600700" algn="l"/>
              </a:tabLst>
            </a:pPr>
            <a:r>
              <a:rPr lang="en-US" altLang="zh-CN" sz="3200" kern="100">
                <a:solidFill>
                  <a:srgbClr val="FF0000"/>
                </a:solidFill>
                <a:cs typeface="Courier New" panose="02070309020205020404"/>
              </a:rPr>
              <a:t>cotton</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uniform</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tablet</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rubber</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washroom</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rigid</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bubble</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tube</a:t>
            </a:r>
            <a:r>
              <a:rPr lang="zh-CN" altLang="zh-CN" sz="3200" kern="100">
                <a:solidFill>
                  <a:srgbClr val="FF0000"/>
                </a:solidFill>
                <a:cs typeface="Times New Roman" panose="02020603050405020304"/>
              </a:rPr>
              <a:t>　</a:t>
            </a:r>
            <a:endParaRPr lang="zh-CN" altLang="zh-CN" sz="1050" kern="100">
              <a:effectLst/>
              <a:latin typeface="宋体" panose="02010600030101010101" pitchFamily="2" charset="-122"/>
              <a:cs typeface="Courier New" panose="020703090202050204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621482"/>
          <a:ext cx="11377264" cy="6144767"/>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写作词汇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16</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．马戏团</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17</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．给</a:t>
                      </a:r>
                      <a:r>
                        <a:rPr lang="en-US" altLang="zh-CN" sz="3200" kern="100" smtClean="0">
                          <a:effectLst/>
                          <a:latin typeface="宋体" panose="02010600030101010101" pitchFamily="2" charset="-122"/>
                          <a:cs typeface="Times New Roman" panose="02020603050405020304"/>
                        </a:rPr>
                        <a:t>……</a:t>
                      </a:r>
                      <a:r>
                        <a:rPr lang="zh-CN" altLang="zh-CN" sz="3200" kern="100" smtClean="0">
                          <a:effectLst/>
                          <a:latin typeface="+mn-lt"/>
                          <a:cs typeface="Times New Roman" panose="02020603050405020304"/>
                        </a:rPr>
                        <a:t>遮挡　</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．灯罩；阴凉处</a:t>
                      </a:r>
                      <a:r>
                        <a:rPr lang="en-US" altLang="zh-CN" sz="3200" kern="100" smtClean="0">
                          <a:effectLst/>
                          <a:latin typeface="+mn-lt"/>
                          <a:cs typeface="Courier New" panose="02070309020205020404"/>
                        </a:rPr>
                        <a:t>  18</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．颌；下巴</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19</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&amp;</a:t>
                      </a:r>
                      <a:r>
                        <a:rPr lang="en-US" altLang="zh-CN" sz="3200" i="1" kern="100" smtClean="0">
                          <a:effectLst/>
                          <a:latin typeface="Book Antiqua"/>
                          <a:cs typeface="Times New Roman" panose="02020603050405020304"/>
                        </a:rPr>
                        <a:t>v</a:t>
                      </a:r>
                      <a:r>
                        <a:rPr lang="en-US" altLang="zh-CN" sz="3200" i="1" kern="100" smtClean="0">
                          <a:effectLst/>
                          <a:latin typeface="+mn-lt"/>
                          <a:cs typeface="Courier New" panose="02070309020205020404"/>
                        </a:rPr>
                        <a:t>i</a:t>
                      </a:r>
                      <a:r>
                        <a:rPr lang="zh-CN" altLang="zh-CN" sz="3200" kern="100" smtClean="0">
                          <a:effectLst/>
                          <a:latin typeface="+mn-lt"/>
                          <a:cs typeface="Times New Roman" panose="02020603050405020304"/>
                        </a:rPr>
                        <a:t>．皱起　</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．皱纹</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20</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．额；</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前额</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21</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．简陋的小房子</a:t>
                      </a:r>
                      <a:r>
                        <a:rPr lang="en-US" altLang="zh-CN" sz="3200" kern="100" smtClean="0">
                          <a:effectLst/>
                          <a:latin typeface="+mn-lt"/>
                          <a:cs typeface="Courier New" panose="02070309020205020404"/>
                        </a:rPr>
                        <a:t>(</a:t>
                      </a:r>
                      <a:r>
                        <a:rPr lang="zh-CN" altLang="zh-CN" sz="3200" kern="100" smtClean="0">
                          <a:effectLst/>
                          <a:latin typeface="+mn-lt"/>
                          <a:cs typeface="Times New Roman" panose="02020603050405020304"/>
                        </a:rPr>
                        <a:t>或棚、舍</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22</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．住房；住宅</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23</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．平台；站台；舞台</a:t>
                      </a:r>
                      <a:r>
                        <a:rPr lang="en-US" altLang="zh-CN" sz="3200" kern="100" smtClean="0">
                          <a:effectLst/>
                          <a:latin typeface="+mn-lt"/>
                          <a:cs typeface="Courier New" panose="02070309020205020404"/>
                        </a:rPr>
                        <a:t>  </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415809" y="1215649"/>
            <a:ext cx="2031325" cy="5526513"/>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algn="just">
              <a:lnSpc>
                <a:spcPct val="140000"/>
              </a:lnSpc>
              <a:spcAft>
                <a:spcPct val="0"/>
              </a:spcAft>
              <a:tabLst>
                <a:tab pos="5600700" algn=""/>
              </a:tabLst>
            </a:pPr>
            <a:r>
              <a:rPr lang="en-US" altLang="zh-CN" sz="3200" kern="100">
                <a:solidFill>
                  <a:srgbClr val="FF0000"/>
                </a:solidFill>
                <a:cs typeface="Courier New" panose="02070309020205020404"/>
              </a:rPr>
              <a:t>circus</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shade</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jaw</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wrinkle</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forehead</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hut</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housing</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
              </a:tabLst>
            </a:pPr>
            <a:r>
              <a:rPr lang="en-US" altLang="zh-CN" sz="3200" kern="100">
                <a:solidFill>
                  <a:srgbClr val="FF0000"/>
                </a:solidFill>
                <a:cs typeface="Courier New" panose="02070309020205020404"/>
              </a:rPr>
              <a:t>platform</a:t>
            </a:r>
            <a:endParaRPr lang="zh-CN" altLang="zh-CN" sz="1050" kern="100">
              <a:effectLst/>
              <a:latin typeface="宋体" panose="02010600030101010101" pitchFamily="2" charset="-122"/>
              <a:cs typeface="Courier New" panose="020703090202050204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621482"/>
          <a:ext cx="11377264" cy="6144767"/>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写作词汇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24</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．壁炉</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25</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．茶碟；杯托</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26</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．壶；水壶</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27</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．平底锅；烤盘</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28</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．罐子；</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坛子</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29</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err="1" smtClean="0">
                          <a:effectLst/>
                          <a:latin typeface="+mn-lt"/>
                          <a:cs typeface="Courier New" panose="02070309020205020404"/>
                        </a:rPr>
                        <a:t>adj</a:t>
                      </a:r>
                      <a:r>
                        <a:rPr lang="zh-CN" altLang="zh-CN" sz="3200" kern="100" smtClean="0">
                          <a:effectLst/>
                          <a:latin typeface="+mn-lt"/>
                          <a:cs typeface="Times New Roman" panose="02020603050405020304"/>
                        </a:rPr>
                        <a:t>．成熟的</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30</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．烤架；</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烤肉餐馆</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31</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．门口；</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出入口；门道</a:t>
                      </a:r>
                      <a:r>
                        <a:rPr lang="en-US" altLang="zh-CN" sz="3200" kern="100" smtClean="0">
                          <a:effectLst/>
                          <a:latin typeface="+mn-lt"/>
                          <a:cs typeface="Courier New" panose="02070309020205020404"/>
                        </a:rPr>
                        <a:t>  </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352462" y="1197546"/>
            <a:ext cx="2382704" cy="5410712"/>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algn="just">
              <a:lnSpc>
                <a:spcPct val="140000"/>
              </a:lnSpc>
              <a:spcAft>
                <a:spcPct val="0"/>
              </a:spcAft>
              <a:tabLst>
                <a:tab pos="5600700" algn=""/>
              </a:tabLst>
            </a:pPr>
            <a:r>
              <a:rPr lang="en-US" altLang="zh-CN" sz="3200" kern="100">
                <a:solidFill>
                  <a:srgbClr val="FF0000"/>
                </a:solidFill>
                <a:cs typeface="Courier New" panose="02070309020205020404"/>
              </a:rPr>
              <a:t>fireplace</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saucer</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kettle</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pan</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jar</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ripe</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grill</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r>
              <a:rPr lang="en-US" altLang="zh-CN" sz="3200" kern="100">
                <a:solidFill>
                  <a:srgbClr val="FF0000"/>
                </a:solidFill>
              </a:rPr>
              <a:t>doorway</a:t>
            </a:r>
            <a:r>
              <a:rPr lang="zh-CN" altLang="zh-CN" sz="3200" kern="100">
                <a:solidFill>
                  <a:srgbClr val="FF0000"/>
                </a:solidFill>
                <a:cs typeface="Times New Roman" panose="02020603050405020304"/>
              </a:rPr>
              <a:t>　</a:t>
            </a:r>
            <a:r>
              <a:rPr lang="en-US" altLang="zh-CN" sz="3200" kern="100">
                <a:solidFill>
                  <a:srgbClr val="FF0000"/>
                </a:solidFill>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621482"/>
          <a:ext cx="11377264" cy="6144767"/>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写作词汇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
                        </a:tabLst>
                      </a:pPr>
                      <a:r>
                        <a:rPr lang="en-US" altLang="zh-CN" sz="3200" kern="100" smtClean="0">
                          <a:effectLst/>
                          <a:latin typeface="+mn-lt"/>
                          <a:cs typeface="Courier New" panose="02070309020205020404"/>
                        </a:rPr>
                        <a:t>32</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err="1" smtClean="0">
                          <a:effectLst/>
                          <a:latin typeface="+mn-lt"/>
                          <a:cs typeface="Courier New" panose="02070309020205020404"/>
                        </a:rPr>
                        <a:t>adj</a:t>
                      </a:r>
                      <a:r>
                        <a:rPr lang="zh-CN" altLang="zh-CN" sz="3200" kern="100" smtClean="0">
                          <a:effectLst/>
                          <a:latin typeface="+mn-lt"/>
                          <a:cs typeface="Times New Roman" panose="02020603050405020304"/>
                        </a:rPr>
                        <a:t>．吃剩的　</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．遗留物</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33</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．握手</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34</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．拖；拽　</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&amp;</a:t>
                      </a:r>
                      <a:r>
                        <a:rPr lang="en-US" altLang="zh-CN" sz="3200" i="1" kern="100" smtClean="0">
                          <a:effectLst/>
                          <a:latin typeface="Book Antiqua"/>
                          <a:cs typeface="Times New Roman" panose="02020603050405020304"/>
                        </a:rPr>
                        <a:t>v</a:t>
                      </a:r>
                      <a:r>
                        <a:rPr lang="en-US" altLang="zh-CN" sz="3200" i="1" kern="100" smtClean="0">
                          <a:effectLst/>
                          <a:latin typeface="+mn-lt"/>
                          <a:cs typeface="Courier New" panose="02070309020205020404"/>
                        </a:rPr>
                        <a:t>i</a:t>
                      </a:r>
                      <a:r>
                        <a:rPr lang="zh-CN" altLang="zh-CN" sz="3200" kern="100" smtClean="0">
                          <a:effectLst/>
                          <a:latin typeface="+mn-lt"/>
                          <a:cs typeface="Times New Roman" panose="02020603050405020304"/>
                        </a:rPr>
                        <a:t>．缓慢而费力地移动</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35</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．优惠待遇；</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特权</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36</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．堵塞物　</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．封堵</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37</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Book Antiqua"/>
                          <a:cs typeface="Times New Roman" panose="02020603050405020304"/>
                        </a:rPr>
                        <a:t>v</a:t>
                      </a:r>
                      <a:r>
                        <a:rPr lang="en-US" altLang="zh-CN" sz="3200" i="1" kern="100" smtClean="0">
                          <a:effectLst/>
                          <a:latin typeface="+mn-lt"/>
                          <a:cs typeface="Courier New" panose="02070309020205020404"/>
                        </a:rPr>
                        <a:t>i</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&amp;</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．辞职；</a:t>
                      </a:r>
                      <a:r>
                        <a:rPr lang="zh-CN" altLang="zh-CN" sz="3200" kern="100" smtClean="0">
                          <a:effectLst/>
                          <a:latin typeface="宋体" panose="02010600030101010101" pitchFamily="2" charset="-122"/>
                          <a:ea typeface="Times New Roman" panose="02020603050405020304"/>
                          <a:cs typeface="Courier New" panose="02070309020205020404"/>
                        </a:rPr>
                        <a:t> </a:t>
                      </a:r>
                      <a:r>
                        <a:rPr lang="zh-CN" altLang="zh-CN" sz="3200" kern="100" smtClean="0">
                          <a:effectLst/>
                          <a:latin typeface="+mn-lt"/>
                          <a:cs typeface="Times New Roman" panose="02020603050405020304"/>
                        </a:rPr>
                        <a:t>辞去</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38</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．值得；应得；应受</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2512937" y="1103053"/>
            <a:ext cx="3150221" cy="5607689"/>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indent="812800" algn="just">
              <a:lnSpc>
                <a:spcPct val="140000"/>
              </a:lnSpc>
              <a:spcAft>
                <a:spcPct val="0"/>
              </a:spcAft>
              <a:tabLst>
                <a:tab pos="5600700" algn="l"/>
              </a:tabLst>
            </a:pPr>
            <a:r>
              <a:rPr lang="en-US" altLang="zh-CN" sz="3200" kern="100">
                <a:solidFill>
                  <a:srgbClr val="FF0000"/>
                </a:solidFill>
                <a:cs typeface="Courier New" panose="02070309020205020404"/>
              </a:rPr>
              <a:t>leftover</a:t>
            </a:r>
            <a:endParaRPr lang="zh-CN" altLang="zh-CN" sz="1050" kern="100">
              <a:latin typeface="宋体" panose="02010600030101010101" pitchFamily="2" charset="-122"/>
              <a:cs typeface="Courier New" panose="02070309020205020404"/>
            </a:endParaRPr>
          </a:p>
          <a:p>
            <a:pPr indent="812800" algn="just">
              <a:lnSpc>
                <a:spcPct val="140000"/>
              </a:lnSpc>
              <a:spcAft>
                <a:spcPct val="0"/>
              </a:spcAft>
              <a:tabLst>
                <a:tab pos="5600700" algn="l"/>
              </a:tabLst>
            </a:pPr>
            <a:r>
              <a:rPr lang="en-US" altLang="zh-CN" sz="3200" kern="100">
                <a:solidFill>
                  <a:srgbClr val="FF0000"/>
                </a:solidFill>
                <a:cs typeface="Courier New" panose="02070309020205020404"/>
              </a:rPr>
              <a:t>handshake</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indent="812800" algn="just">
              <a:lnSpc>
                <a:spcPct val="140000"/>
              </a:lnSpc>
              <a:spcAft>
                <a:spcPct val="0"/>
              </a:spcAft>
              <a:tabLst>
                <a:tab pos="5600700" algn=""/>
              </a:tabLst>
            </a:pPr>
            <a:r>
              <a:rPr lang="en-US" altLang="zh-CN" sz="3200" kern="100">
                <a:solidFill>
                  <a:srgbClr val="FF0000"/>
                </a:solidFill>
                <a:cs typeface="Courier New" panose="02070309020205020404"/>
              </a:rPr>
              <a:t>drag</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indent="812800" algn="just">
              <a:lnSpc>
                <a:spcPct val="140000"/>
              </a:lnSpc>
              <a:spcAft>
                <a:spcPct val="0"/>
              </a:spcAft>
              <a:tabLst>
                <a:tab pos="5600700" algn="l"/>
              </a:tabLst>
            </a:pPr>
            <a:endParaRPr lang="en-US" altLang="zh-CN" sz="3200" kern="100" smtClean="0">
              <a:solidFill>
                <a:srgbClr val="FF0000"/>
              </a:solidFill>
              <a:cs typeface="Courier New" panose="02070309020205020404"/>
            </a:endParaRPr>
          </a:p>
          <a:p>
            <a:pPr indent="812800" algn="just">
              <a:lnSpc>
                <a:spcPct val="140000"/>
              </a:lnSpc>
              <a:spcAft>
                <a:spcPct val="0"/>
              </a:spcAft>
              <a:tabLst>
                <a:tab pos="5600700" algn=""/>
              </a:tabLst>
            </a:pPr>
            <a:r>
              <a:rPr lang="en-US" altLang="zh-CN" sz="3200" kern="100" smtClean="0">
                <a:solidFill>
                  <a:srgbClr val="FF0000"/>
                </a:solidFill>
                <a:cs typeface="Courier New" panose="02070309020205020404"/>
              </a:rPr>
              <a:t>privilege</a:t>
            </a:r>
            <a:endParaRPr lang="zh-CN" altLang="zh-CN" sz="1050" kern="100">
              <a:latin typeface="宋体" panose="02010600030101010101" pitchFamily="2" charset="-122"/>
              <a:cs typeface="Courier New" panose="02070309020205020404"/>
            </a:endParaRPr>
          </a:p>
          <a:p>
            <a:pPr indent="812800" algn="just">
              <a:lnSpc>
                <a:spcPct val="140000"/>
              </a:lnSpc>
              <a:spcAft>
                <a:spcPct val="0"/>
              </a:spcAft>
              <a:tabLst>
                <a:tab pos="5600700" algn="l"/>
              </a:tabLst>
            </a:pPr>
            <a:r>
              <a:rPr lang="en-US" altLang="zh-CN" sz="3200" kern="100">
                <a:solidFill>
                  <a:srgbClr val="FF0000"/>
                </a:solidFill>
                <a:cs typeface="Courier New" panose="02070309020205020404"/>
              </a:rPr>
              <a:t>plug</a:t>
            </a:r>
            <a:endParaRPr lang="zh-CN" altLang="zh-CN" sz="1050" kern="100">
              <a:latin typeface="宋体" panose="02010600030101010101" pitchFamily="2" charset="-122"/>
              <a:cs typeface="Courier New" panose="02070309020205020404"/>
            </a:endParaRPr>
          </a:p>
          <a:p>
            <a:pPr indent="812800" algn="just">
              <a:lnSpc>
                <a:spcPct val="140000"/>
              </a:lnSpc>
              <a:spcAft>
                <a:spcPct val="0"/>
              </a:spcAft>
              <a:tabLst>
                <a:tab pos="5600700" algn="l"/>
              </a:tabLst>
            </a:pPr>
            <a:r>
              <a:rPr lang="en-US" altLang="zh-CN" sz="3200" kern="100">
                <a:solidFill>
                  <a:srgbClr val="FF0000"/>
                </a:solidFill>
                <a:cs typeface="Courier New" panose="02070309020205020404"/>
              </a:rPr>
              <a:t>resign</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indent="812800" algn="just">
              <a:lnSpc>
                <a:spcPct val="140000"/>
              </a:lnSpc>
              <a:spcAft>
                <a:spcPct val="0"/>
              </a:spcAft>
              <a:tabLst>
                <a:tab pos="5600700" algn="l"/>
              </a:tabLst>
            </a:pPr>
            <a:r>
              <a:rPr lang="en-US" altLang="zh-CN" sz="3200" kern="100">
                <a:solidFill>
                  <a:srgbClr val="FF0000"/>
                </a:solidFill>
                <a:cs typeface="Courier New" panose="02070309020205020404"/>
              </a:rPr>
              <a:t>deserve</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linds(horizontal)">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linds(horizontal)">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linds(horizontal)">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blinds(horizontal)">
                                      <p:cBhvr>
                                        <p:cTn id="3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077850"/>
          <a:ext cx="11377264" cy="4584192"/>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写作词汇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altLang="zh-CN" sz="3200" kern="100" smtClean="0">
                          <a:effectLst/>
                          <a:latin typeface="+mn-lt"/>
                          <a:cs typeface="Courier New" panose="02070309020205020404"/>
                        </a:rPr>
                        <a:t>39</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．情况；信息；投入；输入　</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．输入</a:t>
                      </a:r>
                      <a:r>
                        <a:rPr lang="en-US" altLang="zh-CN" sz="3200" kern="100" smtClean="0">
                          <a:effectLst/>
                          <a:latin typeface="+mn-lt"/>
                          <a:cs typeface="Courier New" panose="02070309020205020404"/>
                        </a:rPr>
                        <a:t>  </a:t>
                      </a:r>
                      <a:endParaRPr lang="en-US" altLang="zh-CN" sz="3200" kern="100" smtClean="0">
                        <a:effectLst/>
                        <a:latin typeface="+mn-lt"/>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40</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．曲调　</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．调音；调节</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l"/>
                        </a:tabLst>
                      </a:pPr>
                      <a:r>
                        <a:rPr lang="en-US" altLang="zh-CN" sz="3200" kern="100" smtClean="0">
                          <a:effectLst/>
                          <a:latin typeface="+mn-lt"/>
                          <a:cs typeface="Courier New" panose="02070309020205020404"/>
                        </a:rPr>
                        <a:t>41</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．接力赛　</a:t>
                      </a:r>
                      <a:r>
                        <a:rPr lang="en-US" altLang="zh-CN" sz="3200" i="1" kern="100" err="1" smtClean="0">
                          <a:effectLst/>
                          <a:latin typeface="Book Antiqua"/>
                          <a:cs typeface="Times New Roman" panose="02020603050405020304"/>
                        </a:rPr>
                        <a:t>v</a:t>
                      </a:r>
                      <a:r>
                        <a:rPr lang="en-US" altLang="zh-CN" sz="3200" i="1" kern="100" err="1" smtClean="0">
                          <a:effectLst/>
                          <a:latin typeface="+mn-lt"/>
                          <a:cs typeface="Courier New" panose="02070309020205020404"/>
                        </a:rPr>
                        <a:t>t</a:t>
                      </a:r>
                      <a:r>
                        <a:rPr lang="zh-CN" altLang="zh-CN" sz="3200" kern="100" smtClean="0">
                          <a:effectLst/>
                          <a:latin typeface="+mn-lt"/>
                          <a:cs typeface="Times New Roman" panose="02020603050405020304"/>
                        </a:rPr>
                        <a:t>．转发</a:t>
                      </a:r>
                      <a:r>
                        <a:rPr lang="en-US" altLang="zh-CN" sz="3200" kern="100" smtClean="0">
                          <a:effectLst/>
                          <a:latin typeface="+mn-lt"/>
                          <a:cs typeface="Courier New" panose="02070309020205020404"/>
                        </a:rPr>
                        <a:t>  </a:t>
                      </a:r>
                      <a:endParaRPr lang="zh-CN" altLang="zh-CN" sz="1050" kern="100" smtClean="0">
                        <a:effectLst/>
                        <a:latin typeface="宋体" panose="02010600030101010101" pitchFamily="2" charset="-122"/>
                        <a:cs typeface="Courier New" panose="02070309020205020404"/>
                      </a:endParaRPr>
                    </a:p>
                    <a:p>
                      <a:pPr algn="l">
                        <a:lnSpc>
                          <a:spcPct val="140000"/>
                        </a:lnSpc>
                        <a:spcAft>
                          <a:spcPct val="0"/>
                        </a:spcAft>
                        <a:tabLst>
                          <a:tab pos="5600700" algn=""/>
                        </a:tabLst>
                      </a:pPr>
                      <a:r>
                        <a:rPr lang="en-US" altLang="zh-CN" sz="3200" kern="100" smtClean="0">
                          <a:effectLst/>
                          <a:latin typeface="+mn-lt"/>
                          <a:cs typeface="Courier New" panose="02070309020205020404"/>
                        </a:rPr>
                        <a:t>42</a:t>
                      </a:r>
                      <a:r>
                        <a:rPr lang="zh-CN" altLang="zh-CN" sz="3200" kern="100" smtClean="0">
                          <a:effectLst/>
                          <a:latin typeface="+mn-lt"/>
                          <a:cs typeface="Times New Roman" panose="02020603050405020304"/>
                        </a:rPr>
                        <a:t>．</a:t>
                      </a:r>
                      <a:r>
                        <a:rPr lang="en-US" altLang="zh-CN" sz="3200" kern="100" smtClean="0">
                          <a:effectLst/>
                          <a:latin typeface="+mn-lt"/>
                          <a:cs typeface="Courier New" panose="02070309020205020404"/>
                        </a:rPr>
                        <a:t>________</a:t>
                      </a:r>
                      <a:r>
                        <a:rPr lang="en-US" altLang="zh-CN" sz="3200" i="1" kern="100" smtClean="0">
                          <a:effectLst/>
                          <a:latin typeface="+mn-lt"/>
                          <a:cs typeface="Courier New" panose="02070309020205020404"/>
                        </a:rPr>
                        <a:t>n</a:t>
                      </a:r>
                      <a:r>
                        <a:rPr lang="zh-CN" altLang="zh-CN" sz="3200" kern="100" smtClean="0">
                          <a:effectLst/>
                          <a:latin typeface="+mn-lt"/>
                          <a:cs typeface="Times New Roman" panose="02020603050405020304"/>
                        </a:rPr>
                        <a:t>．标准；准则；原则</a:t>
                      </a:r>
                      <a:endParaRPr lang="zh-CN" altLang="zh-CN" sz="1050" kern="100" smtClean="0">
                        <a:effectLst/>
                        <a:latin typeface="宋体" panose="02010600030101010101" pitchFamily="2" charset="-122"/>
                        <a:cs typeface="Courier New" panose="02070309020205020404"/>
                      </a:endParaRPr>
                    </a:p>
                    <a:p>
                      <a:r>
                        <a:rPr lang="en-US" altLang="zh-CN" sz="3200" kern="100" smtClean="0">
                          <a:effectLst/>
                          <a:latin typeface="+mn-lt"/>
                          <a:ea typeface="+mn-ea"/>
                        </a:rPr>
                        <a:t>43</a:t>
                      </a:r>
                      <a:r>
                        <a:rPr lang="zh-CN" altLang="zh-CN" sz="3200" kern="100" smtClean="0">
                          <a:effectLst/>
                          <a:latin typeface="+mn-lt"/>
                          <a:ea typeface="+mn-ea"/>
                          <a:cs typeface="Times New Roman" panose="02020603050405020304"/>
                        </a:rPr>
                        <a:t>．</a:t>
                      </a:r>
                      <a:r>
                        <a:rPr lang="en-US" altLang="zh-CN" sz="3200" kern="100" smtClean="0">
                          <a:effectLst/>
                          <a:latin typeface="+mn-lt"/>
                          <a:ea typeface="+mn-ea"/>
                        </a:rPr>
                        <a:t>________</a:t>
                      </a:r>
                      <a:r>
                        <a:rPr lang="en-US" altLang="zh-CN" sz="3200" i="1" kern="100" smtClean="0">
                          <a:effectLst/>
                          <a:latin typeface="Book Antiqua"/>
                          <a:ea typeface="+mn-ea"/>
                          <a:cs typeface="Times New Roman" panose="02020603050405020304"/>
                        </a:rPr>
                        <a:t>v</a:t>
                      </a:r>
                      <a:r>
                        <a:rPr lang="en-US" altLang="zh-CN" sz="3200" i="1" kern="100" smtClean="0">
                          <a:effectLst/>
                          <a:latin typeface="+mn-lt"/>
                          <a:ea typeface="+mn-ea"/>
                        </a:rPr>
                        <a:t>i</a:t>
                      </a:r>
                      <a:r>
                        <a:rPr lang="zh-CN" altLang="zh-CN" sz="3200" kern="100" smtClean="0">
                          <a:effectLst/>
                          <a:latin typeface="+mn-lt"/>
                          <a:ea typeface="+mn-ea"/>
                          <a:cs typeface="Times New Roman" panose="02020603050405020304"/>
                        </a:rPr>
                        <a:t>．</a:t>
                      </a:r>
                      <a:r>
                        <a:rPr lang="en-US" altLang="zh-CN" sz="3200" kern="100" smtClean="0">
                          <a:effectLst/>
                          <a:latin typeface="+mn-lt"/>
                          <a:ea typeface="+mn-ea"/>
                        </a:rPr>
                        <a:t>&amp;</a:t>
                      </a:r>
                      <a:r>
                        <a:rPr lang="en-US" altLang="zh-CN" sz="3200" i="1" kern="100" err="1" smtClean="0">
                          <a:effectLst/>
                          <a:latin typeface="Book Antiqua"/>
                          <a:ea typeface="+mn-ea"/>
                          <a:cs typeface="Times New Roman" panose="02020603050405020304"/>
                        </a:rPr>
                        <a:t>v</a:t>
                      </a:r>
                      <a:r>
                        <a:rPr lang="en-US" altLang="zh-CN" sz="3200" i="1" kern="100" err="1" smtClean="0">
                          <a:effectLst/>
                          <a:latin typeface="+mn-lt"/>
                          <a:ea typeface="+mn-ea"/>
                        </a:rPr>
                        <a:t>t</a:t>
                      </a:r>
                      <a:r>
                        <a:rPr lang="zh-CN" altLang="zh-CN" sz="3200" kern="100" smtClean="0">
                          <a:effectLst/>
                          <a:latin typeface="+mn-lt"/>
                          <a:ea typeface="+mn-ea"/>
                          <a:cs typeface="Times New Roman" panose="02020603050405020304"/>
                        </a:rPr>
                        <a:t>．企盼；祈祷</a:t>
                      </a:r>
                      <a:endParaRPr lang="zh-CN" altLang="zh-CN" sz="1050" kern="100">
                        <a:effectLst/>
                        <a:latin typeface="宋体" panose="02010600030101010101" pitchFamily="2" charset="-122"/>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462295" y="1577208"/>
            <a:ext cx="1984839" cy="4228850"/>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algn="just">
              <a:lnSpc>
                <a:spcPct val="140000"/>
              </a:lnSpc>
              <a:spcAft>
                <a:spcPct val="0"/>
              </a:spcAft>
              <a:tabLst>
                <a:tab pos="5600700" algn="l"/>
              </a:tabLst>
            </a:pPr>
            <a:r>
              <a:rPr lang="en-US" altLang="zh-CN" sz="3200" kern="100">
                <a:solidFill>
                  <a:srgbClr val="FF0000"/>
                </a:solidFill>
                <a:cs typeface="Courier New" panose="02070309020205020404"/>
              </a:rPr>
              <a:t>input</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endParaRPr lang="en-US" altLang="zh-CN" sz="3200" kern="100" smtClean="0">
              <a:solidFill>
                <a:srgbClr val="FF0000"/>
              </a:solidFill>
              <a:cs typeface="Courier New" panose="02070309020205020404"/>
            </a:endParaRPr>
          </a:p>
          <a:p>
            <a:pPr algn="just">
              <a:lnSpc>
                <a:spcPct val="140000"/>
              </a:lnSpc>
              <a:spcAft>
                <a:spcPct val="0"/>
              </a:spcAft>
              <a:tabLst>
                <a:tab pos="5600700" algn="l"/>
              </a:tabLst>
            </a:pPr>
            <a:r>
              <a:rPr lang="en-US" altLang="zh-CN" sz="3200" kern="100" smtClean="0">
                <a:solidFill>
                  <a:srgbClr val="FF0000"/>
                </a:solidFill>
                <a:cs typeface="Courier New" panose="02070309020205020404"/>
              </a:rPr>
              <a:t>tune</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relay</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criterion</a:t>
            </a:r>
            <a:r>
              <a:rPr lang="zh-CN" altLang="zh-CN" sz="3200" kern="100">
                <a:solidFill>
                  <a:srgbClr val="FF0000"/>
                </a:solidFill>
                <a:cs typeface="Times New Roman" panose="02020603050405020304"/>
              </a:rPr>
              <a:t>　</a:t>
            </a:r>
            <a:endParaRPr lang="zh-CN" altLang="zh-CN" sz="1050" kern="100">
              <a:latin typeface="宋体" panose="02010600030101010101" pitchFamily="2" charset="-122"/>
              <a:cs typeface="Courier New" panose="02070309020205020404"/>
            </a:endParaRPr>
          </a:p>
          <a:p>
            <a:pPr algn="just">
              <a:lnSpc>
                <a:spcPct val="140000"/>
              </a:lnSpc>
              <a:spcAft>
                <a:spcPct val="0"/>
              </a:spcAft>
              <a:tabLst>
                <a:tab pos="5600700" algn="l"/>
              </a:tabLst>
            </a:pPr>
            <a:r>
              <a:rPr lang="en-US" altLang="zh-CN" sz="3200" kern="100">
                <a:solidFill>
                  <a:srgbClr val="FF0000"/>
                </a:solidFill>
                <a:cs typeface="Courier New" panose="02070309020205020404"/>
              </a:rPr>
              <a:t>pray</a:t>
            </a:r>
            <a:endParaRPr lang="zh-CN" altLang="zh-CN" sz="1050" kern="100">
              <a:effectLst/>
              <a:latin typeface="宋体" panose="02010600030101010101" pitchFamily="2" charset="-122"/>
              <a:cs typeface="Courier New" panose="020703090202050204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linds(horizont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linds(horizontal)">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linds(horizontal)">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96064" y="1077850"/>
          <a:ext cx="11377264" cy="4779264"/>
        </p:xfrm>
        <a:graphic>
          <a:graphicData uri="http://schemas.openxmlformats.org/drawingml/2006/table">
            <a:tbl>
              <a:tblPr/>
              <a:tblGrid>
                <a:gridCol w="2107296"/>
                <a:gridCol w="9269968"/>
              </a:tblGrid>
              <a:tr h="0">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知识要点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40000"/>
                        </a:lnSpc>
                        <a:spcAft>
                          <a:spcPct val="0"/>
                        </a:spcAft>
                        <a:tabLst>
                          <a:tab pos="5600700" algn="l"/>
                        </a:tabLst>
                      </a:pPr>
                      <a:r>
                        <a:rPr lang="zh-CN" sz="3200" kern="100">
                          <a:effectLst/>
                          <a:latin typeface="Times New Roman" panose="02020603050405020304"/>
                          <a:ea typeface="Times New Roman" panose="02020603050405020304"/>
                          <a:cs typeface="Times New Roman" panose="02020603050405020304"/>
                        </a:rPr>
                        <a:t>重点内容</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288">
                <a:tc>
                  <a:txBody>
                    <a:bodyPr wrap="square"/>
                    <a:lstStyle/>
                    <a:p>
                      <a:pPr algn="ctr">
                        <a:lnSpc>
                          <a:spcPct val="140000"/>
                        </a:lnSpc>
                        <a:spcAft>
                          <a:spcPct val="0"/>
                        </a:spcAft>
                        <a:tabLst>
                          <a:tab pos="5600700" algn=""/>
                        </a:tabLst>
                      </a:pPr>
                      <a:r>
                        <a:rPr lang="zh-CN" sz="3200" kern="100">
                          <a:effectLst/>
                          <a:latin typeface="Times New Roman" panose="02020603050405020304"/>
                          <a:ea typeface="Times New Roman" panose="02020603050405020304"/>
                          <a:cs typeface="Times New Roman" panose="02020603050405020304"/>
                        </a:rPr>
                        <a:t>拓展词汇</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40000"/>
                        </a:lnSpc>
                        <a:spcAft>
                          <a:spcPct val="0"/>
                        </a:spcAft>
                        <a:tabLst>
                          <a:tab pos="5600700" algn="l"/>
                        </a:tabLst>
                      </a:pPr>
                      <a:r>
                        <a:rPr lang="en-US" sz="3200" kern="100">
                          <a:effectLst/>
                          <a:latin typeface="Times New Roman" panose="02020603050405020304"/>
                          <a:ea typeface="Times New Roman" panose="02020603050405020304"/>
                          <a:cs typeface="Courier New" panose="02070309020205020404"/>
                        </a:rPr>
                        <a:t>1</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．尘土</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．布满灰尘的</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
                        </a:tabLst>
                      </a:pPr>
                      <a:r>
                        <a:rPr lang="en-US" sz="3200" kern="100">
                          <a:effectLst/>
                          <a:latin typeface="Times New Roman" panose="02020603050405020304"/>
                          <a:ea typeface="Times New Roman" panose="02020603050405020304"/>
                          <a:cs typeface="Courier New" panose="02070309020205020404"/>
                        </a:rPr>
                        <a:t>2</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．化学家</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．化学的</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．化学</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l"/>
                        </a:tabLst>
                      </a:pPr>
                      <a:r>
                        <a:rPr lang="en-US" sz="3200" kern="100">
                          <a:effectLst/>
                          <a:latin typeface="Times New Roman" panose="02020603050405020304"/>
                          <a:ea typeface="Times New Roman" panose="02020603050405020304"/>
                          <a:cs typeface="Courier New" panose="02070309020205020404"/>
                        </a:rPr>
                        <a:t>3</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．残疾的</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a:effectLst/>
                          <a:latin typeface="Times New Roman" panose="02020603050405020304"/>
                          <a:ea typeface="Times New Roman" panose="02020603050405020304"/>
                          <a:cs typeface="Courier New" panose="02070309020205020404"/>
                        </a:rPr>
                        <a:t>n</a:t>
                      </a:r>
                      <a:r>
                        <a:rPr lang="zh-CN" sz="3200" kern="100">
                          <a:effectLst/>
                          <a:latin typeface="Times New Roman" panose="02020603050405020304"/>
                          <a:ea typeface="Times New Roman" panose="02020603050405020304"/>
                          <a:cs typeface="Times New Roman" panose="02020603050405020304"/>
                        </a:rPr>
                        <a:t>．残疾</a:t>
                      </a:r>
                      <a:endParaRPr lang="zh-CN" sz="1050" kern="100">
                        <a:effectLst/>
                        <a:latin typeface="宋体" panose="02010600030101010101" pitchFamily="2" charset="-122"/>
                        <a:ea typeface="Times New Roman" panose="02020603050405020304"/>
                        <a:cs typeface="Courier New" panose="02070309020205020404"/>
                      </a:endParaRPr>
                    </a:p>
                    <a:p>
                      <a:pPr algn="l">
                        <a:lnSpc>
                          <a:spcPct val="140000"/>
                        </a:lnSpc>
                        <a:spcAft>
                          <a:spcPct val="0"/>
                        </a:spcAft>
                        <a:tabLst>
                          <a:tab pos="5600700" algn="l"/>
                        </a:tabLst>
                      </a:pPr>
                      <a:r>
                        <a:rPr lang="en-US" sz="3200" kern="100">
                          <a:effectLst/>
                          <a:latin typeface="Times New Roman" panose="02020603050405020304"/>
                          <a:ea typeface="Times New Roman" panose="02020603050405020304"/>
                          <a:cs typeface="Courier New" panose="02070309020205020404"/>
                        </a:rPr>
                        <a:t>4</a:t>
                      </a:r>
                      <a:r>
                        <a:rPr lang="zh-CN" sz="3200" kern="100">
                          <a:effectLst/>
                          <a:latin typeface="Times New Roman" panose="02020603050405020304"/>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a:t>
                      </a:r>
                      <a:r>
                        <a:rPr lang="en-US" sz="3200" i="1" kern="100" err="1">
                          <a:effectLst/>
                          <a:latin typeface="Book Antiqua"/>
                          <a:ea typeface="Times New Roman" panose="02020603050405020304"/>
                          <a:cs typeface="Times New Roman" panose="02020603050405020304"/>
                        </a:rPr>
                        <a:t>v</a:t>
                      </a:r>
                      <a:r>
                        <a:rPr lang="zh-CN" sz="3200" kern="100">
                          <a:effectLst/>
                          <a:latin typeface="Times New Roman" panose="02020603050405020304"/>
                          <a:ea typeface="Times New Roman" panose="02020603050405020304"/>
                          <a:cs typeface="Times New Roman" panose="02020603050405020304"/>
                        </a:rPr>
                        <a:t>．最近</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．迟的</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．较迟的</a:t>
                      </a:r>
                      <a:r>
                        <a:rPr lang="en-US" sz="3200" kern="100">
                          <a:effectLst/>
                          <a:latin typeface="宋体" panose="02010600030101010101" pitchFamily="2" charset="-122"/>
                          <a:ea typeface="Times New Roman" panose="02020603050405020304"/>
                          <a:cs typeface="Times New Roman" panose="02020603050405020304"/>
                        </a:rPr>
                        <a:t>→</a:t>
                      </a:r>
                      <a:r>
                        <a:rPr lang="en-US" sz="3200" kern="100">
                          <a:effectLst/>
                          <a:latin typeface="Times New Roman" panose="02020603050405020304"/>
                          <a:ea typeface="Times New Roman" panose="02020603050405020304"/>
                          <a:cs typeface="Courier New" panose="02070309020205020404"/>
                        </a:rPr>
                        <a:t>________</a:t>
                      </a:r>
                      <a:r>
                        <a:rPr lang="en-US" sz="3200" i="1" kern="100" err="1">
                          <a:effectLst/>
                          <a:latin typeface="Times New Roman" panose="02020603050405020304"/>
                          <a:ea typeface="Times New Roman" panose="02020603050405020304"/>
                          <a:cs typeface="Courier New" panose="02070309020205020404"/>
                        </a:rPr>
                        <a:t>adj</a:t>
                      </a:r>
                      <a:r>
                        <a:rPr lang="zh-CN" sz="3200" kern="100">
                          <a:effectLst/>
                          <a:latin typeface="Times New Roman" panose="02020603050405020304"/>
                          <a:ea typeface="Times New Roman" panose="02020603050405020304"/>
                          <a:cs typeface="Times New Roman" panose="02020603050405020304"/>
                        </a:rPr>
                        <a:t>．最迟的</a:t>
                      </a:r>
                      <a:endParaRPr lang="zh-CN" sz="1050" kern="100">
                        <a:effectLst/>
                        <a:latin typeface="宋体" panose="02010600030101010101" pitchFamily="2" charset="-122"/>
                        <a:ea typeface="Times New Roman" panose="02020603050405020304"/>
                        <a:cs typeface="Courier New" panose="020703090202050204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3294655" y="1810938"/>
            <a:ext cx="1281120"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dust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6" name="Rectangle 3"/>
          <p:cNvSpPr>
            <a:spLocks noChangeArrowheads="1"/>
          </p:cNvSpPr>
          <p:nvPr/>
        </p:nvSpPr>
        <p:spPr bwMode="auto">
          <a:xfrm>
            <a:off x="7142465" y="1811737"/>
            <a:ext cx="1074333"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dusty</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7" name="Rectangle 3"/>
          <p:cNvSpPr>
            <a:spLocks noChangeArrowheads="1"/>
          </p:cNvSpPr>
          <p:nvPr/>
        </p:nvSpPr>
        <p:spPr bwMode="auto">
          <a:xfrm>
            <a:off x="3142115" y="2565698"/>
            <a:ext cx="1874232"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chemist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8" name="Rectangle 3"/>
          <p:cNvSpPr>
            <a:spLocks noChangeArrowheads="1"/>
          </p:cNvSpPr>
          <p:nvPr/>
        </p:nvSpPr>
        <p:spPr bwMode="auto">
          <a:xfrm>
            <a:off x="6999963" y="2584139"/>
            <a:ext cx="2079416"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chemical</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9" name="Rectangle 3"/>
          <p:cNvSpPr>
            <a:spLocks noChangeArrowheads="1"/>
          </p:cNvSpPr>
          <p:nvPr/>
        </p:nvSpPr>
        <p:spPr bwMode="auto">
          <a:xfrm>
            <a:off x="2827380" y="3168914"/>
            <a:ext cx="221567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chemistry</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0" name="Rectangle 3"/>
          <p:cNvSpPr>
            <a:spLocks noChangeArrowheads="1"/>
          </p:cNvSpPr>
          <p:nvPr/>
        </p:nvSpPr>
        <p:spPr bwMode="auto">
          <a:xfrm>
            <a:off x="3240446" y="3861842"/>
            <a:ext cx="1965603"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disabled</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Rectangle 3"/>
          <p:cNvSpPr>
            <a:spLocks noChangeArrowheads="1"/>
          </p:cNvSpPr>
          <p:nvPr/>
        </p:nvSpPr>
        <p:spPr bwMode="auto">
          <a:xfrm>
            <a:off x="7359523" y="3933850"/>
            <a:ext cx="2327881"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smtClean="0">
                <a:solidFill>
                  <a:srgbClr val="FF0000"/>
                </a:solidFill>
              </a:rPr>
              <a:t>disability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2" name="Rectangle 3"/>
          <p:cNvSpPr>
            <a:spLocks noChangeArrowheads="1"/>
          </p:cNvSpPr>
          <p:nvPr/>
        </p:nvSpPr>
        <p:spPr bwMode="auto">
          <a:xfrm>
            <a:off x="3350907" y="4653930"/>
            <a:ext cx="1508747"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lately</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3" name="Rectangle 3"/>
          <p:cNvSpPr>
            <a:spLocks noChangeArrowheads="1"/>
          </p:cNvSpPr>
          <p:nvPr/>
        </p:nvSpPr>
        <p:spPr bwMode="auto">
          <a:xfrm>
            <a:off x="7463358" y="4653930"/>
            <a:ext cx="1224883"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late</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4" name="Rectangle 3"/>
          <p:cNvSpPr>
            <a:spLocks noChangeArrowheads="1"/>
          </p:cNvSpPr>
          <p:nvPr/>
        </p:nvSpPr>
        <p:spPr bwMode="auto">
          <a:xfrm>
            <a:off x="3272213" y="5238705"/>
            <a:ext cx="1326004"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later</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5" name="Rectangle 3"/>
          <p:cNvSpPr>
            <a:spLocks noChangeArrowheads="1"/>
          </p:cNvSpPr>
          <p:nvPr/>
        </p:nvSpPr>
        <p:spPr bwMode="auto">
          <a:xfrm>
            <a:off x="7452005" y="5238704"/>
            <a:ext cx="1463863" cy="584775"/>
          </a:xfrm>
          <a:prstGeom prst="rect">
            <a:avLst/>
          </a:prstGeom>
          <a:noFill/>
          <a:ln>
            <a:noFill/>
          </a:ln>
          <a:effectLst/>
          <a:extLst>
            <a:ext uri="{909E8E84-426E-40DD-AFC4-6F175D3DCCD1}">
              <a14:hiddenFill xmlns:a14="http://schemas.microsoft.com/office/drawing/2010/main">
                <a:solidFill>
                  <a:srgbClr val="3FB564"/>
                </a:solidFill>
              </a14:hiddenFill>
            </a:ext>
            <a:ext uri="{91240B29-F687-4F45-9708-019B960494DF}">
              <a14:hiddenLine xmlns:a14="http://schemas.microsoft.com/office/drawing/2010/main" w="9525">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lvl="0" algn="ctr" defTabSz="914400" fontAlgn="base">
              <a:spcBef>
                <a:spcPct val="0"/>
              </a:spcBef>
              <a:spcAft>
                <a:spcPct val="0"/>
              </a:spcAft>
            </a:pPr>
            <a:r>
              <a:rPr lang="en-US" altLang="zh-CN" sz="3200" kern="100">
                <a:solidFill>
                  <a:srgbClr val="FF0000"/>
                </a:solidFill>
              </a:rPr>
              <a:t>latest</a:t>
            </a:r>
            <a:r>
              <a:rPr kumimoji="0" lang="zh-CN" sz="32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rPr>
              <a:t>　</a:t>
            </a:r>
            <a:endParaRPr kumimoji="0" 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linds(horizont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blinds(horizontal)">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blinds(horizontal)">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blinds(horizontal)">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blinds(horizontal)">
                                      <p:cBhvr>
                                        <p:cTn id="37" dur="5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2">
                                            <p:txEl>
                                              <p:pRg st="0" end="0"/>
                                            </p:txEl>
                                          </p:spTgt>
                                        </p:tgtEl>
                                        <p:attrNameLst>
                                          <p:attrName>style.visibility</p:attrName>
                                        </p:attrNameLst>
                                      </p:cBhvr>
                                      <p:to>
                                        <p:strVal val="visible"/>
                                      </p:to>
                                    </p:set>
                                    <p:animEffect transition="in" filter="blinds(horizontal)">
                                      <p:cBhvr>
                                        <p:cTn id="42" dur="500"/>
                                        <p:tgtEl>
                                          <p:spTgt spid="1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3">
                                            <p:txEl>
                                              <p:pRg st="0" end="0"/>
                                            </p:txEl>
                                          </p:spTgt>
                                        </p:tgtEl>
                                        <p:attrNameLst>
                                          <p:attrName>style.visibility</p:attrName>
                                        </p:attrNameLst>
                                      </p:cBhvr>
                                      <p:to>
                                        <p:strVal val="visible"/>
                                      </p:to>
                                    </p:set>
                                    <p:animEffect transition="in" filter="blinds(horizontal)">
                                      <p:cBhvr>
                                        <p:cTn id="47" dur="500"/>
                                        <p:tgtEl>
                                          <p:spTgt spid="1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4">
                                            <p:txEl>
                                              <p:pRg st="0" end="0"/>
                                            </p:txEl>
                                          </p:spTgt>
                                        </p:tgtEl>
                                        <p:attrNameLst>
                                          <p:attrName>style.visibility</p:attrName>
                                        </p:attrNameLst>
                                      </p:cBhvr>
                                      <p:to>
                                        <p:strVal val="visible"/>
                                      </p:to>
                                    </p:set>
                                    <p:animEffect transition="in" filter="blinds(horizontal)">
                                      <p:cBhvr>
                                        <p:cTn id="52" dur="500"/>
                                        <p:tgtEl>
                                          <p:spTgt spid="1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5">
                                            <p:txEl>
                                              <p:pRg st="0" end="0"/>
                                            </p:txEl>
                                          </p:spTgt>
                                        </p:tgtEl>
                                        <p:attrNameLst>
                                          <p:attrName>style.visibility</p:attrName>
                                        </p:attrNameLst>
                                      </p:cBhvr>
                                      <p:to>
                                        <p:strVal val="visible"/>
                                      </p:to>
                                    </p:set>
                                    <p:animEffect transition="in" filter="blinds(horizontal)">
                                      <p:cBhvr>
                                        <p:cTn id="57"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2">
      <a:majorFont>
        <a:latin typeface="Times New Roman"/>
        <a:ea typeface="宋体"/>
        <a:cs typeface="Arial"/>
      </a:majorFont>
      <a:minorFont>
        <a:latin typeface="Times New Roman"/>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5024</Words>
  <Application>WPS 演示</Application>
  <PresentationFormat/>
  <Paragraphs>458</Paragraphs>
  <Slides>22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22</vt:i4>
      </vt:variant>
    </vt:vector>
  </HeadingPairs>
  <TitlesOfParts>
    <vt:vector size="37" baseType="lpstr">
      <vt:lpstr>Arial</vt:lpstr>
      <vt:lpstr>宋体</vt:lpstr>
      <vt:lpstr>Wingdings</vt:lpstr>
      <vt:lpstr>微软雅黑</vt:lpstr>
      <vt:lpstr>Times New Roman</vt:lpstr>
      <vt:lpstr>楷体_GB2312</vt:lpstr>
      <vt:lpstr>方正大黑_GBK</vt:lpstr>
      <vt:lpstr>方正小标宋_GBK</vt:lpstr>
      <vt:lpstr>Times New Roman</vt:lpstr>
      <vt:lpstr>Courier New</vt:lpstr>
      <vt:lpstr>Book Antiqua</vt:lpstr>
      <vt:lpstr>黑体</vt:lpstr>
      <vt:lpstr>新宋体</vt:lpstr>
      <vt:lpstr>Segoe Print</vt:lpstr>
      <vt:lpstr>Office 主题​​</vt:lpstr>
      <vt:lpstr>UNIT 4　SHARING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二一教育</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21cnjy.com</dc:creator>
  <cp:keywords>21</cp:keywords>
  <cp:lastModifiedBy>Administrator</cp:lastModifiedBy>
  <cp:revision>1</cp:revision>
  <cp:lastPrinted>2022-09-27T09:46:00Z</cp:lastPrinted>
  <dcterms:created xsi:type="dcterms:W3CDTF">2022-09-27T09:46:00Z</dcterms:created>
  <dcterms:modified xsi:type="dcterms:W3CDTF">2022-09-27T01:50:20Z</dcterms:modified>
  <cp:version>14142516</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2052-10.8.2.6837</vt:lpwstr>
  </property>
</Properties>
</file>