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21"/>
  </p:notesMasterIdLst>
  <p:sldIdLst>
    <p:sldId id="284" r:id="rId4"/>
    <p:sldId id="266" r:id="rId5"/>
    <p:sldId id="277" r:id="rId6"/>
    <p:sldId id="278" r:id="rId7"/>
    <p:sldId id="262" r:id="rId8"/>
    <p:sldId id="265" r:id="rId9"/>
    <p:sldId id="264" r:id="rId10"/>
    <p:sldId id="279" r:id="rId11"/>
    <p:sldId id="261" r:id="rId12"/>
    <p:sldId id="263" r:id="rId13"/>
    <p:sldId id="280" r:id="rId14"/>
    <p:sldId id="281" r:id="rId15"/>
    <p:sldId id="257" r:id="rId16"/>
    <p:sldId id="258" r:id="rId17"/>
    <p:sldId id="259" r:id="rId18"/>
    <p:sldId id="282" r:id="rId19"/>
    <p:sldId id="283" r:id="rId20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 showGuides="1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1999" cy="719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notesMaster" Target="notesMasters/notesMaster1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076" name="Rectangle 4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F451663F-E1F7-4CBF-9959-EC58CFCEEBFF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Page </a:t>
            </a:r>
            <a:r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  <a:sym typeface="MS UI Gothic" pitchFamily="34" charset="-128"/>
              </a:rPr>
              <a:t></a:t>
            </a:r>
            <a:r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fld id="{C2F8BEDA-B515-4B85-A8A5-D44030915109}" type="slidenum"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Page </a:t>
            </a:r>
            <a:r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  <a:sym typeface="MS UI Gothic" pitchFamily="34" charset="-128"/>
              </a:rPr>
              <a:t></a:t>
            </a:r>
            <a:r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fld id="{C2F8BEDA-B515-4B85-A8A5-D44030915109}" type="slidenum"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Page </a:t>
            </a:r>
            <a:r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  <a:sym typeface="MS UI Gothic" pitchFamily="34" charset="-128"/>
              </a:rPr>
              <a:t></a:t>
            </a:r>
            <a:r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fld id="{C2F8BEDA-B515-4B85-A8A5-D44030915109}" type="slidenum"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Page </a:t>
            </a:r>
            <a:r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  <a:sym typeface="MS UI Gothic" pitchFamily="34" charset="-128"/>
              </a:rPr>
              <a:t></a:t>
            </a:r>
            <a:r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fld id="{C2F8BEDA-B515-4B85-A8A5-D44030915109}" type="slidenum"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71588"/>
            <a:ext cx="3919538" cy="4854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29138" y="1271588"/>
            <a:ext cx="3921125" cy="4854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Page </a:t>
            </a:r>
            <a:r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  <a:sym typeface="MS UI Gothic" pitchFamily="34" charset="-128"/>
              </a:rPr>
              <a:t></a:t>
            </a:r>
            <a:r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fld id="{C2F8BEDA-B515-4B85-A8A5-D44030915109}" type="slidenum"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rgbClr val="C7AF07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450013" y="274638"/>
            <a:ext cx="2001837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44500" y="274638"/>
            <a:ext cx="5853113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Page </a:t>
            </a:r>
            <a:r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  <a:sym typeface="MS UI Gothic" pitchFamily="34" charset="-128"/>
              </a:rPr>
              <a:t></a:t>
            </a:r>
            <a:r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fld id="{C2F8BEDA-B515-4B85-A8A5-D44030915109}" type="slidenum"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Page </a:t>
            </a:r>
            <a:r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  <a:sym typeface="MS UI Gothic" pitchFamily="34" charset="-128"/>
              </a:rPr>
              <a:t></a:t>
            </a:r>
            <a:r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fld id="{C2F8BEDA-B515-4B85-A8A5-D44030915109}" type="slidenum"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Page </a:t>
            </a:r>
            <a:r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  <a:sym typeface="MS UI Gothic" pitchFamily="34" charset="-128"/>
              </a:rPr>
              <a:t></a:t>
            </a:r>
            <a:r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fld id="{C2F8BEDA-B515-4B85-A8A5-D44030915109}" type="slidenum"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Page </a:t>
            </a:r>
            <a:r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  <a:sym typeface="MS UI Gothic" pitchFamily="34" charset="-128"/>
              </a:rPr>
              <a:t></a:t>
            </a:r>
            <a:r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fld id="{C2F8BEDA-B515-4B85-A8A5-D44030915109}" type="slidenum"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Page </a:t>
            </a:r>
            <a:r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  <a:sym typeface="MS UI Gothic" pitchFamily="34" charset="-128"/>
              </a:rPr>
              <a:t></a:t>
            </a:r>
            <a:r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fld id="{C2F8BEDA-B515-4B85-A8A5-D44030915109}" type="slidenum"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Page </a:t>
            </a:r>
            <a:r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  <a:sym typeface="MS UI Gothic" pitchFamily="34" charset="-128"/>
              </a:rPr>
              <a:t></a:t>
            </a:r>
            <a:r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fld id="{C2F8BEDA-B515-4B85-A8A5-D44030915109}" type="slidenum"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Page </a:t>
            </a:r>
            <a:r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  <a:sym typeface="MS UI Gothic" pitchFamily="34" charset="-128"/>
              </a:rPr>
              <a:t></a:t>
            </a:r>
            <a:r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fld id="{C2F8BEDA-B515-4B85-A8A5-D44030915109}" type="slidenum"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12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68313" y="6524625"/>
            <a:ext cx="143986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000" b="1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Page </a:t>
            </a:r>
            <a:r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  <a:sym typeface="MS UI Gothic" pitchFamily="34" charset="-128"/>
              </a:rPr>
              <a:t></a:t>
            </a:r>
            <a:r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fld id="{C2F8BEDA-B515-4B85-A8A5-D44030915109}" type="slidenum">
              <a:rPr kumimoji="0" lang="en-US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panose="020B0604020202020204" pitchFamily="34" charset="0"/>
          <a:ea typeface="微软雅黑" panose="020B0503020204020204" pitchFamily="34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panose="020B0604020202020204" pitchFamily="34" charset="0"/>
          <a:ea typeface="微软雅黑" panose="020B0503020204020204" pitchFamily="34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panose="020B0604020202020204" pitchFamily="34" charset="0"/>
          <a:ea typeface="微软雅黑" panose="020B0503020204020204" pitchFamily="34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panose="020B0604020202020204" pitchFamily="34" charset="0"/>
          <a:ea typeface="微软雅黑" panose="020B0503020204020204" pitchFamily="34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panose="020B0604020202020204" pitchFamily="34" charset="0"/>
          <a:ea typeface="微软雅黑" panose="020B0503020204020204" pitchFamily="34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panose="020B0604020202020204" pitchFamily="34" charset="0"/>
          <a:ea typeface="微软雅黑" panose="020B0503020204020204" pitchFamily="34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panose="020B0604020202020204" pitchFamily="34" charset="0"/>
          <a:ea typeface="微软雅黑" panose="020B0503020204020204" pitchFamily="34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panose="020B0604020202020204" pitchFamily="34" charset="0"/>
          <a:ea typeface="微软雅黑" panose="020B0503020204020204" pitchFamily="34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占位符 1"/>
          <p:cNvSpPr>
            <a:spLocks noGrp="1"/>
          </p:cNvSpPr>
          <p:nvPr>
            <p:ph type="title"/>
          </p:nvPr>
        </p:nvSpPr>
        <p:spPr>
          <a:xfrm>
            <a:off x="444500" y="274638"/>
            <a:ext cx="8007350" cy="8604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51" name="文本占位符 2"/>
          <p:cNvSpPr>
            <a:spLocks noGrp="1"/>
          </p:cNvSpPr>
          <p:nvPr>
            <p:ph type="body"/>
          </p:nvPr>
        </p:nvSpPr>
        <p:spPr>
          <a:xfrm>
            <a:off x="457200" y="1271588"/>
            <a:ext cx="7993063" cy="485457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C7AF07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C7AF07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C7AF07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C7AF07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C7AF07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r" rtl="0" fontAlgn="base">
        <a:spcBef>
          <a:spcPct val="0"/>
        </a:spcBef>
        <a:spcAft>
          <a:spcPct val="0"/>
        </a:spcAft>
        <a:defRPr sz="3600">
          <a:solidFill>
            <a:srgbClr val="C7AF07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r" rtl="0" fontAlgn="base">
        <a:spcBef>
          <a:spcPct val="0"/>
        </a:spcBef>
        <a:spcAft>
          <a:spcPct val="0"/>
        </a:spcAft>
        <a:defRPr sz="3600">
          <a:solidFill>
            <a:srgbClr val="C7AF07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r" rtl="0" fontAlgn="base">
        <a:spcBef>
          <a:spcPct val="0"/>
        </a:spcBef>
        <a:spcAft>
          <a:spcPct val="0"/>
        </a:spcAft>
        <a:defRPr sz="3600">
          <a:solidFill>
            <a:srgbClr val="C7AF07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r" rtl="0" fontAlgn="base">
        <a:spcBef>
          <a:spcPct val="0"/>
        </a:spcBef>
        <a:spcAft>
          <a:spcPct val="0"/>
        </a:spcAft>
        <a:defRPr sz="3600">
          <a:solidFill>
            <a:srgbClr val="C7AF07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rgbClr val="C7AF0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rgbClr val="C7AF0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rgbClr val="C7AF0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>
          <a:solidFill>
            <a:srgbClr val="C7AF0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C7AF0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C7AF0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C7AF0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C7AF0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C7AF0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2.xml"/><Relationship Id="rId3" Type="http://schemas.openxmlformats.org/officeDocument/2006/relationships/image" Target="../media/image9.png"/><Relationship Id="rId2" Type="http://schemas.microsoft.com/office/2007/relationships/media" Target="file:///E:\&#19978;&#35838;&#35838;&#20214;\Unit%205\Section%20B%20&#31532;4&#35838;&#26102;(2a-2b)\U5%20Section%20B%202b.mp3" TargetMode="External"/><Relationship Id="rId1" Type="http://schemas.openxmlformats.org/officeDocument/2006/relationships/audio" Target="file:///E:\&#19978;&#35838;&#35838;&#20214;\Unit%205\Section%20B%20&#31532;4&#35838;&#26102;(2a-2b)\U5%20Section%20B%202b.mp3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Text Box 2"/>
          <p:cNvSpPr txBox="1"/>
          <p:nvPr/>
        </p:nvSpPr>
        <p:spPr>
          <a:xfrm>
            <a:off x="2820988" y="4256088"/>
            <a:ext cx="2389187" cy="396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 typeface="Arial" panose="020B0604020202020204" pitchFamily="34" charset="0"/>
            </a:pP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  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八年级下册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98" name="Text Box 3"/>
          <p:cNvSpPr txBox="1"/>
          <p:nvPr/>
        </p:nvSpPr>
        <p:spPr>
          <a:xfrm>
            <a:off x="244475" y="3187700"/>
            <a:ext cx="2576513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 typeface="Arial" panose="020B0604020202020204" pitchFamily="34" charset="0"/>
            </a:pP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Unit 5</a:t>
            </a:r>
            <a:endParaRPr lang="zh-CN" altLang="en-US" sz="40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099" name="Text Box 4"/>
          <p:cNvSpPr txBox="1"/>
          <p:nvPr/>
        </p:nvSpPr>
        <p:spPr>
          <a:xfrm>
            <a:off x="1905000" y="2846388"/>
            <a:ext cx="7239000" cy="14097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20000"/>
              </a:lnSpc>
              <a:buFont typeface="Arial" panose="020B0604020202020204" pitchFamily="34" charset="0"/>
            </a:pPr>
            <a:r>
              <a:rPr lang="en-US" altLang="zh-CN" sz="36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What were you doing when the rainstorm came?</a:t>
            </a:r>
            <a:endParaRPr lang="en-US" altLang="zh-CN" sz="36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00" name="Line 6"/>
          <p:cNvSpPr/>
          <p:nvPr/>
        </p:nvSpPr>
        <p:spPr>
          <a:xfrm>
            <a:off x="244475" y="4206875"/>
            <a:ext cx="8615363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101" name="Text Box 7"/>
          <p:cNvSpPr txBox="1"/>
          <p:nvPr/>
        </p:nvSpPr>
        <p:spPr>
          <a:xfrm>
            <a:off x="2527300" y="4652963"/>
            <a:ext cx="5365750" cy="676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20000"/>
              </a:lnSpc>
              <a:buFont typeface="Arial" panose="020B0604020202020204" pitchFamily="34" charset="0"/>
            </a:pPr>
            <a:r>
              <a:rPr lang="en-US" altLang="zh-CN" sz="3200" b="1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Section </a:t>
            </a:r>
            <a:r>
              <a:rPr lang="zh-CN" alt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</a:t>
            </a:r>
            <a:r>
              <a:rPr lang="en-US" altLang="zh-CN" sz="3200" b="1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en-US" altLang="zh-CN" sz="3200" b="1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a-2b</a:t>
            </a:r>
            <a:endParaRPr lang="en-US" altLang="zh-CN" sz="3200" b="1" dirty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3" name="AutoShape 2"/>
          <p:cNvSpPr/>
          <p:nvPr/>
        </p:nvSpPr>
        <p:spPr>
          <a:xfrm>
            <a:off x="2036763" y="188913"/>
            <a:ext cx="4549775" cy="1190625"/>
          </a:xfrm>
          <a:prstGeom prst="horizontalScroll">
            <a:avLst>
              <a:gd name="adj" fmla="val 12500"/>
            </a:avLst>
          </a:prstGeom>
          <a:solidFill>
            <a:srgbClr val="FFFF99"/>
          </a:solidFill>
          <a:ln w="63500" cap="flat" cmpd="sng">
            <a:solidFill>
              <a:srgbClr val="CC99FF"/>
            </a:solidFill>
            <a:prstDash val="solid"/>
            <a:bevel/>
            <a:headEnd type="none" w="med" len="med"/>
            <a:tailEnd type="none" w="med" len="med"/>
          </a:ln>
        </p:spPr>
        <p:txBody>
          <a:bodyPr wrap="none" lIns="90170" tIns="46990" rIns="90170" bIns="46990" anchor="ctr"/>
          <a:p>
            <a:pPr algn="ctr"/>
            <a:r>
              <a:rPr lang="en-US" altLang="zh-CN" sz="40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Language points</a:t>
            </a:r>
            <a:endParaRPr lang="en-US" altLang="zh-CN" sz="40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7651" name="Text Box 3"/>
          <p:cNvSpPr txBox="1"/>
          <p:nvPr/>
        </p:nvSpPr>
        <p:spPr>
          <a:xfrm>
            <a:off x="571500" y="1379538"/>
            <a:ext cx="7937500" cy="452596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3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（2）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pupil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是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名词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，意为“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学生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”， pupil后面通常接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in引起的短语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,说明是“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哪方面的学生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”,有时也可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接of或to短语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,说明是“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某人的学生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”。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如：A teacher can't give individual attention to each 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pupil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if his class is large. 如果班上的人数多，老师就不能给予个别学生辅导了。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The 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pupil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divided the pencils by colour. 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这名小学生按颜色把铅笔分类。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charRg st="0" end="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charRg st="0" end="7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charRg st="75" end="1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651">
                                            <p:txEl>
                                              <p:charRg st="75" end="18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charRg st="75" end="18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charRg st="75" end="18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651">
                                            <p:txEl>
                                              <p:charRg st="75" end="18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651">
                                            <p:txEl>
                                              <p:charRg st="75" end="18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charRg st="182" end="2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27651">
                                            <p:txEl>
                                              <p:charRg st="182" end="2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charRg st="224" end="2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27651">
                                            <p:txEl>
                                              <p:charRg st="224" end="23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7" name="AutoShape 2"/>
          <p:cNvSpPr/>
          <p:nvPr/>
        </p:nvSpPr>
        <p:spPr>
          <a:xfrm>
            <a:off x="2273300" y="188913"/>
            <a:ext cx="4549775" cy="1190625"/>
          </a:xfrm>
          <a:prstGeom prst="horizontalScroll">
            <a:avLst>
              <a:gd name="adj" fmla="val 12500"/>
            </a:avLst>
          </a:prstGeom>
          <a:solidFill>
            <a:srgbClr val="FFFF99"/>
          </a:solidFill>
          <a:ln w="63500" cap="flat" cmpd="sng">
            <a:solidFill>
              <a:srgbClr val="CC99FF"/>
            </a:solidFill>
            <a:prstDash val="solid"/>
            <a:bevel/>
            <a:headEnd type="none" w="med" len="med"/>
            <a:tailEnd type="none" w="med" len="med"/>
          </a:ln>
        </p:spPr>
        <p:txBody>
          <a:bodyPr wrap="none" lIns="90170" tIns="46990" rIns="90170" bIns="46990" anchor="ctr"/>
          <a:p>
            <a:pPr algn="ctr"/>
            <a:r>
              <a:rPr lang="en-US" altLang="zh-CN" sz="40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Language points</a:t>
            </a:r>
            <a:endParaRPr lang="en-US" altLang="zh-CN" sz="40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8675" name="Text Box 3"/>
          <p:cNvSpPr txBox="1"/>
          <p:nvPr/>
        </p:nvSpPr>
        <p:spPr>
          <a:xfrm>
            <a:off x="584200" y="1379538"/>
            <a:ext cx="8002588" cy="486568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4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4. We were having fun in the playground when the school bell rang.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（1）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have fun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意为“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玩得开心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”，与该词组意思相同的短语是：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enjoy oneself ,have a good time.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如：It's a good place to 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have fun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.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  那是个玩耍的好地方。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  Did you 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have fun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at the wedding?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  你在婚礼上玩儿的好吗？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0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8675">
                                            <p:txEl>
                                              <p:charRg st="0" end="6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67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1000"/>
                                        <p:tgtEl>
                                          <p:spTgt spid="28675">
                                            <p:txEl>
                                              <p:charRg st="67" end="1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33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8675">
                                            <p:txEl>
                                              <p:charRg st="133" end="16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66" end="1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8675">
                                            <p:txEl>
                                              <p:charRg st="166" end="18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184" end="2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28675">
                                            <p:txEl>
                                              <p:charRg st="184" end="2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224" end="2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28675">
                                            <p:txEl>
                                              <p:charRg st="224" end="2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1" name="AutoShape 2"/>
          <p:cNvSpPr/>
          <p:nvPr/>
        </p:nvSpPr>
        <p:spPr>
          <a:xfrm>
            <a:off x="2501900" y="254000"/>
            <a:ext cx="4549775" cy="1190625"/>
          </a:xfrm>
          <a:prstGeom prst="horizontalScroll">
            <a:avLst>
              <a:gd name="adj" fmla="val 12500"/>
            </a:avLst>
          </a:prstGeom>
          <a:solidFill>
            <a:srgbClr val="FFFF99"/>
          </a:solidFill>
          <a:ln w="63500" cap="flat" cmpd="sng">
            <a:solidFill>
              <a:srgbClr val="CC99FF"/>
            </a:solidFill>
            <a:prstDash val="solid"/>
            <a:bevel/>
            <a:headEnd type="none" w="med" len="med"/>
            <a:tailEnd type="none" w="med" len="med"/>
          </a:ln>
        </p:spPr>
        <p:txBody>
          <a:bodyPr wrap="none" lIns="90170" tIns="46990" rIns="90170" bIns="46990" anchor="ctr"/>
          <a:p>
            <a:pPr algn="ctr"/>
            <a:r>
              <a:rPr lang="en-US" altLang="zh-CN" sz="40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Language points</a:t>
            </a:r>
            <a:endParaRPr lang="en-US" altLang="zh-CN" sz="40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9699" name="Text Box 3"/>
          <p:cNvSpPr txBox="1"/>
          <p:nvPr/>
        </p:nvSpPr>
        <p:spPr>
          <a:xfrm>
            <a:off x="1273175" y="1444625"/>
            <a:ext cx="6435725" cy="428148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4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（2）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playground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是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名词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，意为“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操场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”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如：The students are playing on 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4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 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the 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playground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. 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4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 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学生们正在操场上玩。 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4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The children were taking turns on the slides in the 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playground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. 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4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孩子们在操场上轮流滑滑梯。</a:t>
            </a:r>
            <a:endParaRPr lang="zh-CN" altLang="en-US" sz="2800"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charRg st="0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txEl>
                                              <p:charRg st="0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txEl>
                                              <p:charRg st="0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699">
                                            <p:txEl>
                                              <p:charRg st="0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9699">
                                            <p:txEl>
                                              <p:charRg st="0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charRg st="25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9699">
                                            <p:txEl>
                                              <p:charRg st="25" end="5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charRg st="56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9699">
                                            <p:txEl>
                                              <p:charRg st="56" end="8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charRg st="80" end="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9699">
                                            <p:txEl>
                                              <p:charRg st="80" end="9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charRg st="99" end="1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9699">
                                            <p:txEl>
                                              <p:charRg st="99" end="16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charRg st="164" end="1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9699">
                                            <p:txEl>
                                              <p:charRg st="164" end="18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AutoShape 2"/>
          <p:cNvSpPr/>
          <p:nvPr/>
        </p:nvSpPr>
        <p:spPr>
          <a:xfrm>
            <a:off x="2435225" y="331788"/>
            <a:ext cx="4549775" cy="1190625"/>
          </a:xfrm>
          <a:prstGeom prst="horizontalScroll">
            <a:avLst>
              <a:gd name="adj" fmla="val 12500"/>
            </a:avLst>
          </a:prstGeom>
          <a:solidFill>
            <a:srgbClr val="FFFF99"/>
          </a:solidFill>
          <a:ln w="63500" cap="flat" cmpd="sng">
            <a:solidFill>
              <a:srgbClr val="CC99FF"/>
            </a:solidFill>
            <a:prstDash val="solid"/>
            <a:bevel/>
            <a:headEnd type="none" w="med" len="med"/>
            <a:tailEnd type="none" w="med" len="med"/>
          </a:ln>
        </p:spPr>
        <p:txBody>
          <a:bodyPr wrap="none" lIns="90170" tIns="46990" rIns="90170" bIns="46990" anchor="ctr"/>
          <a:p>
            <a:pPr algn="ctr"/>
            <a:r>
              <a:rPr lang="en-US" altLang="zh-CN" sz="40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Language points</a:t>
            </a:r>
            <a:endParaRPr lang="en-US" altLang="zh-CN" sz="40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23" name="Text Box 3"/>
          <p:cNvSpPr txBox="1"/>
          <p:nvPr/>
        </p:nvSpPr>
        <p:spPr>
          <a:xfrm>
            <a:off x="393700" y="1379538"/>
            <a:ext cx="8375650" cy="428148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4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5. We were completely surprised! 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（1）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completely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是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副词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，意为“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彻底地；完全地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”。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如：A mosquito netting 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completely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surrounds our bed.一顶蚊帐把我们的床完全围住了。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He is a 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contemporary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of mine, but our experiences are completely different. 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他和我是同龄人，但我们的经历截然不同。</a:t>
            </a:r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charRg st="0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3">
                                            <p:txEl>
                                              <p:charRg st="0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3">
                                            <p:txEl>
                                              <p:charRg st="0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23">
                                            <p:txEl>
                                              <p:charRg st="0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723">
                                            <p:txEl>
                                              <p:charRg st="0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charRg st="34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23">
                                            <p:txEl>
                                              <p:charRg st="34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23">
                                            <p:txEl>
                                              <p:charRg st="34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23">
                                            <p:txEl>
                                              <p:charRg st="34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23">
                                            <p:txEl>
                                              <p:charRg st="34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charRg st="64" end="1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23">
                                            <p:txEl>
                                              <p:charRg st="64" end="1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23">
                                            <p:txEl>
                                              <p:charRg st="64" end="13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.000000"/>
                                          </p:val>
                                        </p:tav>
                                        <p:tav tm="50000">
                                          <p:val>
                                            <p:fltVal val="0.95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723">
                                            <p:txEl>
                                              <p:charRg st="64" end="13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0723">
                                            <p:txEl>
                                              <p:charRg st="64" end="1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charRg st="130" end="2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0723">
                                            <p:txEl>
                                              <p:charRg st="130" end="20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charRg st="208" end="2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0723">
                                            <p:txEl>
                                              <p:charRg st="208" end="2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Text Box 2"/>
          <p:cNvSpPr txBox="1"/>
          <p:nvPr/>
        </p:nvSpPr>
        <p:spPr>
          <a:xfrm>
            <a:off x="468313" y="1379538"/>
            <a:ext cx="8470900" cy="48799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4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6. School closed for the day,and Robert and his friends walked home in silence. 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silence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是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名词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，意为“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无声，缄默，沉默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”，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keep silence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=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keep quiet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如：There was nothing but 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silence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in the room.     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   这间屋内声息全无，一片寂静。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  We interpreted his 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silence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as a refusal. 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   我们认为他的沉默是拒绝的表示。 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7410" name="AutoShape 3"/>
          <p:cNvSpPr/>
          <p:nvPr/>
        </p:nvSpPr>
        <p:spPr>
          <a:xfrm>
            <a:off x="2259013" y="188913"/>
            <a:ext cx="4549775" cy="1190625"/>
          </a:xfrm>
          <a:prstGeom prst="horizontalScroll">
            <a:avLst>
              <a:gd name="adj" fmla="val 12500"/>
            </a:avLst>
          </a:prstGeom>
          <a:solidFill>
            <a:srgbClr val="FFFF99"/>
          </a:solidFill>
          <a:ln w="63500" cap="flat" cmpd="sng">
            <a:solidFill>
              <a:srgbClr val="CC99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170" tIns="46990" rIns="90170" bIns="46990" anchor="ctr"/>
          <a:p>
            <a:pPr algn="ctr"/>
            <a:r>
              <a:rPr lang="en-US" altLang="zh-CN" sz="40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Language points</a:t>
            </a:r>
            <a:endParaRPr lang="en-US" altLang="zh-CN" sz="40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charRg st="0" end="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1746">
                                            <p:txEl>
                                              <p:charRg st="0" end="8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charRg st="81" end="1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31746">
                                            <p:txEl>
                                              <p:charRg st="81" end="1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charRg st="134" end="1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1746">
                                            <p:txEl>
                                              <p:charRg st="134" end="18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charRg st="184" end="20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1746">
                                            <p:txEl>
                                              <p:charRg st="184" end="20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charRg st="207" end="2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31746">
                                            <p:txEl>
                                              <p:charRg st="207" end="25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charRg st="256" end="2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31746">
                                            <p:txEl>
                                              <p:charRg st="256" end="28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Text Box 2"/>
          <p:cNvSpPr txBox="1"/>
          <p:nvPr/>
        </p:nvSpPr>
        <p:spPr>
          <a:xfrm>
            <a:off x="830263" y="1379538"/>
            <a:ext cx="7223125" cy="44799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50000"/>
              </a:lnSpc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它的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形容词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形式是</a:t>
            </a: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silent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，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副词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形式为</a:t>
            </a: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silently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，本句中</a:t>
            </a: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in silence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意为“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沉默；无声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”就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相当于</a:t>
            </a: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silently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如：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A patient throng was waiting </a:t>
            </a: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in silence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. </a:t>
            </a:r>
            <a:endParaRPr lang="en-US" altLang="zh-CN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一大群人默默地静候着。 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434" name="AutoShape 3"/>
          <p:cNvSpPr/>
          <p:nvPr/>
        </p:nvSpPr>
        <p:spPr>
          <a:xfrm>
            <a:off x="2457450" y="188913"/>
            <a:ext cx="4549775" cy="1190625"/>
          </a:xfrm>
          <a:prstGeom prst="horizontalScroll">
            <a:avLst>
              <a:gd name="adj" fmla="val 12500"/>
            </a:avLst>
          </a:prstGeom>
          <a:solidFill>
            <a:srgbClr val="FFFF99"/>
          </a:solidFill>
          <a:ln w="63500" cap="flat" cmpd="sng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90170" tIns="46990" rIns="90170" bIns="46990" anchor="ctr"/>
          <a:p>
            <a:pPr algn="ctr"/>
            <a:r>
              <a:rPr lang="en-US" altLang="zh-CN" sz="40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Language points</a:t>
            </a:r>
            <a:endParaRPr lang="en-US" altLang="zh-CN" sz="40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charRg st="0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0">
                                            <p:txEl>
                                              <p:charRg st="0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0">
                                            <p:txEl>
                                              <p:charRg st="0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770">
                                            <p:txEl>
                                              <p:charRg st="0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2770">
                                            <p:txEl>
                                              <p:charRg st="0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2770">
                                            <p:txEl>
                                              <p:charRg st="0" end="6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charRg st="67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32770">
                                            <p:txEl>
                                              <p:charRg st="67" end="1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charRg st="111" end="1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32770">
                                            <p:txEl>
                                              <p:charRg st="111" end="1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9457" name="矩形 6"/>
          <p:cNvPicPr/>
          <p:nvPr/>
        </p:nvPicPr>
        <p:blipFill>
          <a:blip r:embed="rId1"/>
          <a:stretch>
            <a:fillRect/>
          </a:stretch>
        </p:blipFill>
        <p:spPr>
          <a:xfrm>
            <a:off x="3108325" y="466725"/>
            <a:ext cx="3381375" cy="8604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9458" name="Text Box 3"/>
          <p:cNvSpPr txBox="1"/>
          <p:nvPr/>
        </p:nvSpPr>
        <p:spPr>
          <a:xfrm>
            <a:off x="638175" y="1562100"/>
            <a:ext cx="7975600" cy="43148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1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1. 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Don't _____ the window when the car is 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running on the road. It's too dangerous.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A. look for                  B. look at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C. look out                 D. look up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2. He was ____ in a car accident.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A. kill      B. to kill      C. killed     D. killing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3. ____ the water was cold, Wei Qinggang 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jumped into it to save the little boy.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A. When   B. Although   C. If     D. Because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3796" name="Text Box 4"/>
          <p:cNvSpPr txBox="1"/>
          <p:nvPr/>
        </p:nvSpPr>
        <p:spPr>
          <a:xfrm>
            <a:off x="2327275" y="1562100"/>
            <a:ext cx="558800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3797" name="Text Box 5"/>
          <p:cNvSpPr txBox="1"/>
          <p:nvPr/>
        </p:nvSpPr>
        <p:spPr>
          <a:xfrm>
            <a:off x="2549525" y="3448050"/>
            <a:ext cx="558800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3798" name="Text Box 6"/>
          <p:cNvSpPr txBox="1"/>
          <p:nvPr/>
        </p:nvSpPr>
        <p:spPr>
          <a:xfrm>
            <a:off x="1247775" y="4373563"/>
            <a:ext cx="558800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bldLvl="0"/>
      <p:bldP spid="33797" grpId="0" bldLvl="0"/>
      <p:bldP spid="33798" grpId="0" bldLvl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481" name="矩形 6"/>
          <p:cNvPicPr/>
          <p:nvPr/>
        </p:nvPicPr>
        <p:blipFill>
          <a:blip r:embed="rId1"/>
          <a:stretch>
            <a:fillRect/>
          </a:stretch>
        </p:blipFill>
        <p:spPr>
          <a:xfrm>
            <a:off x="3108325" y="466725"/>
            <a:ext cx="3381375" cy="8604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482" name="Text Box 3"/>
          <p:cNvSpPr txBox="1"/>
          <p:nvPr/>
        </p:nvSpPr>
        <p:spPr>
          <a:xfrm>
            <a:off x="765175" y="1327150"/>
            <a:ext cx="7353300" cy="4867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4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4. The little boy made a mistake, when he 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saw his father he was in ______.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A. silence                  B. silent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C. silently                  D. unsilence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5. When I got to school yesterday, I _____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I left my homework at home.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A. remember              B. forgot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C. realized                  D. saw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820" name="Text Box 4"/>
          <p:cNvSpPr txBox="1"/>
          <p:nvPr/>
        </p:nvSpPr>
        <p:spPr>
          <a:xfrm>
            <a:off x="5749925" y="2005013"/>
            <a:ext cx="558800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821" name="Text Box 5"/>
          <p:cNvSpPr txBox="1"/>
          <p:nvPr/>
        </p:nvSpPr>
        <p:spPr>
          <a:xfrm>
            <a:off x="6959600" y="3813175"/>
            <a:ext cx="558800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 bldLvl="0"/>
      <p:bldP spid="34821" grpId="0" bldLvl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WordArt 6"/>
          <p:cNvSpPr>
            <a:spLocks noTextEdit="1"/>
          </p:cNvSpPr>
          <p:nvPr/>
        </p:nvSpPr>
        <p:spPr>
          <a:xfrm>
            <a:off x="762000" y="609600"/>
            <a:ext cx="7391400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4000" b="1">
                <a:ln w="9525" cap="flat" cmpd="sng">
                  <a:solidFill>
                    <a:srgbClr val="000000"/>
                  </a:solidFill>
                  <a:prstDash val="solid"/>
                  <a:bevel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What do you doing at that time?</a:t>
            </a:r>
            <a:endParaRPr lang="zh-CN" altLang="en-US" sz="4000" b="1">
              <a:ln w="9525" cap="flat" cmpd="sng">
                <a:solidFill>
                  <a:srgbClr val="000000"/>
                </a:solidFill>
                <a:prstDash val="solid"/>
                <a:bevel/>
                <a:headEnd type="none" w="med" len="med"/>
                <a:tailEnd type="none" w="med" len="med"/>
              </a:ln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grpSp>
        <p:nvGrpSpPr>
          <p:cNvPr id="19459" name="Group 3"/>
          <p:cNvGrpSpPr>
            <a:grpSpLocks noChangeAspect="1"/>
          </p:cNvGrpSpPr>
          <p:nvPr/>
        </p:nvGrpSpPr>
        <p:grpSpPr>
          <a:xfrm>
            <a:off x="923925" y="1419225"/>
            <a:ext cx="7389813" cy="3743325"/>
            <a:chOff x="0" y="0"/>
            <a:chExt cx="11638" cy="5895"/>
          </a:xfrm>
        </p:grpSpPr>
        <p:pic>
          <p:nvPicPr>
            <p:cNvPr id="5123" name="Picture 4" descr="u=1299746686,1390664774&amp;fm=21&amp;gp=0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0" y="1"/>
              <a:ext cx="6475" cy="5895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5124" name="Picture 5" descr="u=3928291878,46281532&amp;fm=21&amp;gp=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474" y="0"/>
              <a:ext cx="5165" cy="589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9462" name="Text Box 6"/>
          <p:cNvSpPr txBox="1"/>
          <p:nvPr/>
        </p:nvSpPr>
        <p:spPr>
          <a:xfrm>
            <a:off x="763588" y="5492750"/>
            <a:ext cx="7389812" cy="6397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6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Yang Liwei flew around the Earth</a:t>
            </a:r>
            <a:endParaRPr lang="zh-CN" altLang="en-US" sz="36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2" grpId="0" bldLvl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5" name="WordArt 6"/>
          <p:cNvSpPr>
            <a:spLocks noTextEdit="1"/>
          </p:cNvSpPr>
          <p:nvPr/>
        </p:nvSpPr>
        <p:spPr>
          <a:xfrm>
            <a:off x="762000" y="609600"/>
            <a:ext cx="7391400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4000" b="1">
                <a:ln w="9525" cap="flat" cmpd="sng">
                  <a:solidFill>
                    <a:srgbClr val="000000"/>
                  </a:solidFill>
                  <a:prstDash val="solid"/>
                  <a:bevel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What do you doing at that time?</a:t>
            </a:r>
            <a:endParaRPr lang="zh-CN" altLang="en-US" sz="4000" b="1">
              <a:ln w="9525" cap="flat" cmpd="sng">
                <a:solidFill>
                  <a:srgbClr val="000000"/>
                </a:solidFill>
                <a:prstDash val="solid"/>
                <a:bevel/>
                <a:headEnd type="none" w="med" len="med"/>
                <a:tailEnd type="none" w="med" len="med"/>
              </a:ln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grpSp>
        <p:nvGrpSpPr>
          <p:cNvPr id="20483" name="Group 3"/>
          <p:cNvGrpSpPr>
            <a:grpSpLocks noChangeAspect="1"/>
          </p:cNvGrpSpPr>
          <p:nvPr/>
        </p:nvGrpSpPr>
        <p:grpSpPr>
          <a:xfrm>
            <a:off x="454025" y="1603375"/>
            <a:ext cx="8401050" cy="3068638"/>
            <a:chOff x="0" y="0"/>
            <a:chExt cx="13232" cy="4834"/>
          </a:xfrm>
        </p:grpSpPr>
        <p:pic>
          <p:nvPicPr>
            <p:cNvPr id="6147" name="Picture 4" descr="u=3339597475,1294071919&amp;fm=23&amp;gp=0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0" y="0"/>
              <a:ext cx="6356" cy="483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6148" name="Picture 5" descr="u=1285439691,680969056&amp;fm=23&amp;gp=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356" y="0"/>
              <a:ext cx="6876" cy="4834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20486" name="Text Box 6"/>
          <p:cNvSpPr txBox="1"/>
          <p:nvPr/>
        </p:nvSpPr>
        <p:spPr>
          <a:xfrm>
            <a:off x="1468438" y="4906963"/>
            <a:ext cx="6038850" cy="155416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20000"/>
              </a:lnSpc>
            </a:pPr>
            <a:r>
              <a:rPr lang="en-US" altLang="zh-CN" sz="40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Beijing was made host to the 2008 Olympics.</a:t>
            </a:r>
            <a:endParaRPr lang="zh-CN" altLang="en-US" sz="40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6" grpId="0" bldLvl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WordArt 6"/>
          <p:cNvSpPr>
            <a:spLocks noTextEdit="1"/>
          </p:cNvSpPr>
          <p:nvPr/>
        </p:nvSpPr>
        <p:spPr>
          <a:xfrm>
            <a:off x="762000" y="388938"/>
            <a:ext cx="7721600" cy="9255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4000" b="1">
                <a:ln w="9525" cap="flat" cmpd="sng">
                  <a:solidFill>
                    <a:srgbClr val="000000"/>
                  </a:solidFill>
                  <a:prstDash val="solid"/>
                  <a:miter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What do you doing at that time?</a:t>
            </a:r>
            <a:endParaRPr lang="zh-CN" altLang="en-US" sz="4000" b="1"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21507" name="Picture 3" descr="u=2301398327,969125685&amp;fm=23&amp;gp=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2000" y="1314450"/>
            <a:ext cx="7408863" cy="42576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08" name="Text Box 4"/>
          <p:cNvSpPr txBox="1"/>
          <p:nvPr/>
        </p:nvSpPr>
        <p:spPr>
          <a:xfrm>
            <a:off x="517525" y="5807075"/>
            <a:ext cx="7966075" cy="6397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6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Hong Kong returned to motherland.</a:t>
            </a:r>
            <a:endParaRPr lang="zh-CN" altLang="en-US" sz="36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bldLvl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AutoShape 2"/>
          <p:cNvSpPr/>
          <p:nvPr/>
        </p:nvSpPr>
        <p:spPr>
          <a:xfrm>
            <a:off x="350838" y="352425"/>
            <a:ext cx="6780212" cy="1938338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76200" cap="flat" cmpd="sng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 algn="ctr">
              <a:lnSpc>
                <a:spcPct val="120000"/>
              </a:lnSpc>
            </a:pPr>
            <a:r>
              <a:rPr lang="zh-CN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2a. 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Look at the pictures and title in </a:t>
            </a:r>
            <a:endParaRPr lang="zh-CN" altLang="en-US" sz="3200" b="1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>
              <a:lnSpc>
                <a:spcPct val="120000"/>
              </a:lnSpc>
            </a:pP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the passage. What do you think </a:t>
            </a:r>
            <a:endParaRPr lang="zh-CN" altLang="en-US" sz="3200" b="1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>
              <a:lnSpc>
                <a:spcPct val="120000"/>
              </a:lnSpc>
            </a:pP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the passage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is about?</a:t>
            </a:r>
            <a:r>
              <a:rPr lang="en-US" altLang="zh-CN" sz="3200" b="1" dirty="0">
                <a:solidFill>
                  <a:srgbClr val="0000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</a:t>
            </a:r>
            <a:endParaRPr lang="zh-CN" altLang="en-US" sz="3200" b="1" dirty="0">
              <a:solidFill>
                <a:srgbClr val="000099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22531" name="Picture 3" descr="u5B_2b01"/>
          <p:cNvPicPr>
            <a:picLocks noChangeAspect="1"/>
          </p:cNvPicPr>
          <p:nvPr/>
        </p:nvPicPr>
        <p:blipFill>
          <a:blip r:embed="rId1"/>
          <a:srcRect l="18222" t="945" r="17792" b="371"/>
          <a:stretch>
            <a:fillRect/>
          </a:stretch>
        </p:blipFill>
        <p:spPr>
          <a:xfrm>
            <a:off x="623888" y="2463800"/>
            <a:ext cx="3744912" cy="41751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2532" name="Picture 4" descr="u5B_2b02"/>
          <p:cNvPicPr>
            <a:picLocks noChangeAspect="1"/>
          </p:cNvPicPr>
          <p:nvPr/>
        </p:nvPicPr>
        <p:blipFill>
          <a:blip r:embed="rId2"/>
          <a:srcRect l="16945" t="3036" r="17223" b="3407"/>
          <a:stretch>
            <a:fillRect/>
          </a:stretch>
        </p:blipFill>
        <p:spPr>
          <a:xfrm>
            <a:off x="4586288" y="2290763"/>
            <a:ext cx="3890962" cy="41735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AutoShape 2"/>
          <p:cNvSpPr/>
          <p:nvPr/>
        </p:nvSpPr>
        <p:spPr>
          <a:xfrm>
            <a:off x="350838" y="508000"/>
            <a:ext cx="8394700" cy="10414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76200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2b.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Read the passage and answer the questions.</a:t>
            </a:r>
            <a:endParaRPr lang="en-US" altLang="zh-CN" sz="3200" b="1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3555" name="Rectangle 3"/>
          <p:cNvSpPr/>
          <p:nvPr/>
        </p:nvSpPr>
        <p:spPr>
          <a:xfrm>
            <a:off x="609600" y="1676400"/>
            <a:ext cx="7407275" cy="36020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lnSpc>
                <a:spcPct val="180000"/>
              </a:lnSpc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1.What are the two events in the passage?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80000"/>
              </a:lnSpc>
            </a:pP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80000"/>
              </a:lnSpc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80000"/>
              </a:lnSpc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2. When did they happen?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3556" name="Text Box 4"/>
          <p:cNvSpPr txBox="1"/>
          <p:nvPr/>
        </p:nvSpPr>
        <p:spPr>
          <a:xfrm>
            <a:off x="844550" y="2590800"/>
            <a:ext cx="7900988" cy="19923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Dr. Martin Luther King was killed; The World Trade Center in New York was taken down by terrorists.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3557" name="Text Box 5"/>
          <p:cNvSpPr txBox="1"/>
          <p:nvPr/>
        </p:nvSpPr>
        <p:spPr>
          <a:xfrm>
            <a:off x="844550" y="5278438"/>
            <a:ext cx="6818313" cy="72548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April 4, 1968; September 11, 2001.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23558" name="U5 Section B 2b.mp3">
            <a:hlinkClick r:id="" action="ppaction://media"/>
          </p:cNvPr>
          <p:cNvPicPr>
            <a:picLocks noGrp="1" noRot="1" noChangeAspect="1"/>
          </p:cNvPicPr>
          <p:nvPr>
            <p:ph/>
            <a:audioFile r:link="rId1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7304088" y="4430713"/>
            <a:ext cx="712787" cy="712787"/>
          </a:xfr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558"/>
                </p:tgtEl>
              </p:cMediaNode>
            </p:audio>
          </p:childTnLst>
        </p:cTn>
      </p:par>
    </p:tnLst>
    <p:bldLst>
      <p:bldP spid="23554" grpId="0" bldLvl="0" animBg="1"/>
      <p:bldP spid="23555" grpId="0" bldLvl="0"/>
      <p:bldP spid="23556" grpId="0" bldLvl="0"/>
      <p:bldP spid="23557" grpId="0" bldLvl="0"/>
      <p:bldP spid="23557" grpId="1" bldLvl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AutoShape 2"/>
          <p:cNvSpPr/>
          <p:nvPr/>
        </p:nvSpPr>
        <p:spPr>
          <a:xfrm>
            <a:off x="2041525" y="188913"/>
            <a:ext cx="4549775" cy="1190625"/>
          </a:xfrm>
          <a:prstGeom prst="horizontalScroll">
            <a:avLst>
              <a:gd name="adj" fmla="val 12500"/>
            </a:avLst>
          </a:prstGeom>
          <a:solidFill>
            <a:srgbClr val="FFFF99"/>
          </a:solidFill>
          <a:ln w="63500" cap="flat" cmpd="sng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90170" tIns="46990" rIns="90170" bIns="46990" anchor="ctr"/>
          <a:p>
            <a:pPr algn="ctr"/>
            <a:r>
              <a:rPr lang="en-US" altLang="zh-CN" sz="40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Language points</a:t>
            </a:r>
            <a:endParaRPr lang="en-US" altLang="zh-CN" sz="40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4579" name="Text Box 3"/>
          <p:cNvSpPr txBox="1"/>
          <p:nvPr/>
        </p:nvSpPr>
        <p:spPr>
          <a:xfrm>
            <a:off x="557213" y="1549400"/>
            <a:ext cx="7977187" cy="46974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2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1.What are the two events in the passage?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passage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是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名词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，意为“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章节；段落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”， 作“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(文章的)段落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”解时,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不限于文章的一个自然段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,也可以由若干句话或若干个paragraphs组成。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如：This 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passage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may be given several 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  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interpretations. 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  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这个段落可以有不同的解释。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  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How do you read this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passage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? 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  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你怎么理解这段话? 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0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4579">
                                            <p:txEl>
                                              <p:charRg st="0" end="4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42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1000"/>
                                        <p:tgtEl>
                                          <p:spTgt spid="24579">
                                            <p:txEl>
                                              <p:charRg st="42" end="1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115" end="1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4579">
                                            <p:txEl>
                                              <p:charRg st="115" end="15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153" end="1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4579">
                                            <p:txEl>
                                              <p:charRg st="153" end="1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179" end="2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4579">
                                            <p:txEl>
                                              <p:charRg st="179" end="20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201" end="2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24579">
                                            <p:txEl>
                                              <p:charRg st="201" end="24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240" end="2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24579">
                                            <p:txEl>
                                              <p:charRg st="240" end="25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AutoShape 2"/>
          <p:cNvSpPr/>
          <p:nvPr/>
        </p:nvSpPr>
        <p:spPr>
          <a:xfrm>
            <a:off x="1831975" y="188913"/>
            <a:ext cx="4549775" cy="1190625"/>
          </a:xfrm>
          <a:prstGeom prst="horizontalScroll">
            <a:avLst>
              <a:gd name="adj" fmla="val 12500"/>
            </a:avLst>
          </a:prstGeom>
          <a:solidFill>
            <a:srgbClr val="FFFF99"/>
          </a:solidFill>
          <a:ln w="63500" cap="flat" cmpd="sng">
            <a:solidFill>
              <a:srgbClr val="CC99FF"/>
            </a:solidFill>
            <a:prstDash val="solid"/>
            <a:bevel/>
            <a:headEnd type="none" w="med" len="med"/>
            <a:tailEnd type="none" w="med" len="med"/>
          </a:ln>
        </p:spPr>
        <p:txBody>
          <a:bodyPr wrap="none" lIns="90170" tIns="46990" rIns="90170" bIns="46990" anchor="ctr"/>
          <a:p>
            <a:pPr algn="ctr"/>
            <a:r>
              <a:rPr lang="en-US" altLang="zh-CN" sz="40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Language points</a:t>
            </a:r>
            <a:endParaRPr lang="en-US" altLang="zh-CN" sz="40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5603" name="Text Box 3"/>
          <p:cNvSpPr txBox="1"/>
          <p:nvPr/>
        </p:nvSpPr>
        <p:spPr>
          <a:xfrm>
            <a:off x="523875" y="1614488"/>
            <a:ext cx="8401050" cy="47910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1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2.Although some people may 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n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ot remember 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who killed him ,they remember what they 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were doing when they heard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the news. 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although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相当于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though 或even though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，意为“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尽管，虽然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”，做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连词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，用来引导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让步状语从句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。这三个词都不能和but连用，但可以和副词yet，still，连用，也可以用but改写为同义句。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如：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Although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he is poor,he is still evry happy 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.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= He is poor, but he is 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still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very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happy 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.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   虽然很穷，但他还是很幸福。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charRg st="0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3">
                                            <p:txEl>
                                              <p:charRg st="0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3">
                                            <p:txEl>
                                              <p:charRg st="0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.000000"/>
                                          </p:val>
                                        </p:tav>
                                        <p:tav tm="50000">
                                          <p:val>
                                            <p:fltVal val="0.95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3">
                                            <p:txEl>
                                              <p:charRg st="0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603">
                                            <p:txEl>
                                              <p:charRg st="0" end="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charRg st="41" end="8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603">
                                            <p:txEl>
                                              <p:charRg st="41" end="8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603">
                                            <p:txEl>
                                              <p:charRg st="41" end="8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.000000"/>
                                          </p:val>
                                        </p:tav>
                                        <p:tav tm="50000">
                                          <p:val>
                                            <p:fltVal val="0.95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603">
                                            <p:txEl>
                                              <p:charRg st="41" end="8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5603">
                                            <p:txEl>
                                              <p:charRg st="41" end="8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charRg st="85" end="1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603">
                                            <p:txEl>
                                              <p:charRg st="85" end="1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603">
                                            <p:txEl>
                                              <p:charRg st="85" end="1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.000000"/>
                                          </p:val>
                                        </p:tav>
                                        <p:tav tm="50000">
                                          <p:val>
                                            <p:fltVal val="0.95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603">
                                            <p:txEl>
                                              <p:charRg st="85" end="1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5603">
                                            <p:txEl>
                                              <p:charRg st="85" end="1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charRg st="126" end="2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603">
                                            <p:txEl>
                                              <p:charRg st="126" end="2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603">
                                            <p:txEl>
                                              <p:charRg st="126" end="23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.000000"/>
                                          </p:val>
                                        </p:tav>
                                        <p:tav tm="50000">
                                          <p:val>
                                            <p:fltVal val="0.95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603">
                                            <p:txEl>
                                              <p:charRg st="126" end="23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5603">
                                            <p:txEl>
                                              <p:charRg st="126" end="2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charRg st="231" end="2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25603">
                                            <p:txEl>
                                              <p:charRg st="231" end="27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charRg st="278" end="3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25603">
                                            <p:txEl>
                                              <p:charRg st="278" end="3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charRg st="326" end="3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25603">
                                            <p:txEl>
                                              <p:charRg st="326" end="34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AutoShape 2"/>
          <p:cNvSpPr/>
          <p:nvPr/>
        </p:nvSpPr>
        <p:spPr>
          <a:xfrm>
            <a:off x="2411413" y="111125"/>
            <a:ext cx="4549775" cy="1190625"/>
          </a:xfrm>
          <a:prstGeom prst="horizontalScroll">
            <a:avLst>
              <a:gd name="adj" fmla="val 12500"/>
            </a:avLst>
          </a:prstGeom>
          <a:solidFill>
            <a:srgbClr val="FFFF99"/>
          </a:solidFill>
          <a:ln w="63500" cap="flat" cmpd="sng">
            <a:solidFill>
              <a:srgbClr val="CC99FF"/>
            </a:solidFill>
            <a:prstDash val="solid"/>
            <a:bevel/>
            <a:headEnd type="none" w="med" len="med"/>
            <a:tailEnd type="none" w="med" len="med"/>
          </a:ln>
        </p:spPr>
        <p:txBody>
          <a:bodyPr wrap="none" lIns="90170" tIns="46990" rIns="90170" bIns="46990" anchor="ctr"/>
          <a:p>
            <a:pPr algn="ctr"/>
            <a:r>
              <a:rPr lang="en-US" altLang="zh-CN" sz="40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Language points</a:t>
            </a:r>
            <a:endParaRPr lang="en-US" altLang="zh-CN" sz="40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627" name="Text Box 3"/>
          <p:cNvSpPr txBox="1"/>
          <p:nvPr/>
        </p:nvSpPr>
        <p:spPr>
          <a:xfrm>
            <a:off x="1919288" y="1497013"/>
            <a:ext cx="6154737" cy="428148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4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3. Robert Allen is now over 50,but he was a school pupil at that time. 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（1）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over more than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意为“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超过，多于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”，相当于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over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，与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数词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连用。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如：There are more than 70 students in this class.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这个班上有70多名学生。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charRg st="0" end="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charRg st="0" end="7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charRg st="72" end="1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6627">
                                            <p:txEl>
                                              <p:charRg st="72" end="1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charRg st="114" end="1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6627">
                                            <p:txEl>
                                              <p:charRg st="114" end="16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charRg st="163" end="1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6627">
                                            <p:txEl>
                                              <p:charRg st="163" end="18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灯泡里的小生命">
  <a:themeElements>
    <a:clrScheme name="灯泡里的小生命 21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6FC01E"/>
      </a:accent1>
      <a:accent2>
        <a:srgbClr val="4F7913"/>
      </a:accent2>
      <a:accent3>
        <a:srgbClr val="FFFFFF"/>
      </a:accent3>
      <a:accent4>
        <a:srgbClr val="000000"/>
      </a:accent4>
      <a:accent5>
        <a:srgbClr val="BBDCAB"/>
      </a:accent5>
      <a:accent6>
        <a:srgbClr val="476D10"/>
      </a:accent6>
      <a:hlink>
        <a:srgbClr val="26420A"/>
      </a:hlink>
      <a:folHlink>
        <a:srgbClr val="7BD520"/>
      </a:folHlink>
    </a:clrScheme>
    <a:fontScheme name="灯泡里的小生命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灯泡里的小生命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灯泡里的小生命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灯泡里的小生命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灯泡里的小生命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灯泡里的小生命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灯泡里的小生命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灯泡里的小生命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灯泡里的小生命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灯泡里的小生命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灯泡里的小生命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灯泡里的小生命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灯泡里的小生命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灯泡里的小生命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灯泡里的小生命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E78A2D"/>
        </a:accent6>
        <a:hlink>
          <a:srgbClr val="463900"/>
        </a:hlink>
        <a:folHlink>
          <a:srgbClr val="FFE6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灯泡里的小生命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021"/>
        </a:accent1>
        <a:accent2>
          <a:srgbClr val="DA5800"/>
        </a:accent2>
        <a:accent3>
          <a:srgbClr val="FFFFFF"/>
        </a:accent3>
        <a:accent4>
          <a:srgbClr val="000000"/>
        </a:accent4>
        <a:accent5>
          <a:srgbClr val="FFC6AB"/>
        </a:accent5>
        <a:accent6>
          <a:srgbClr val="C54F00"/>
        </a:accent6>
        <a:hlink>
          <a:srgbClr val="963D00"/>
        </a:hlink>
        <a:folHlink>
          <a:srgbClr val="FFAD5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灯泡里的小生命 1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5B8CC1"/>
        </a:accent1>
        <a:accent2>
          <a:srgbClr val="2A5682"/>
        </a:accent2>
        <a:accent3>
          <a:srgbClr val="FFFFFF"/>
        </a:accent3>
        <a:accent4>
          <a:srgbClr val="000000"/>
        </a:accent4>
        <a:accent5>
          <a:srgbClr val="B5C5DD"/>
        </a:accent5>
        <a:accent6>
          <a:srgbClr val="254D75"/>
        </a:accent6>
        <a:hlink>
          <a:srgbClr val="002850"/>
        </a:hlink>
        <a:folHlink>
          <a:srgbClr val="2A94F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灯泡里的小生命 17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B2B2B2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555555"/>
        </a:accent6>
        <a:hlink>
          <a:srgbClr val="1C1C1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灯泡里的小生命 1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F59B8"/>
        </a:accent1>
        <a:accent2>
          <a:srgbClr val="884183"/>
        </a:accent2>
        <a:accent3>
          <a:srgbClr val="FFFFFF"/>
        </a:accent3>
        <a:accent4>
          <a:srgbClr val="000000"/>
        </a:accent4>
        <a:accent5>
          <a:srgbClr val="DCB5D8"/>
        </a:accent5>
        <a:accent6>
          <a:srgbClr val="7B3A76"/>
        </a:accent6>
        <a:hlink>
          <a:srgbClr val="371535"/>
        </a:hlink>
        <a:folHlink>
          <a:srgbClr val="C468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灯泡里的小生命 1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517"/>
        </a:accent1>
        <a:accent2>
          <a:srgbClr val="BC000D"/>
        </a:accent2>
        <a:accent3>
          <a:srgbClr val="FFFFFF"/>
        </a:accent3>
        <a:accent4>
          <a:srgbClr val="000000"/>
        </a:accent4>
        <a:accent5>
          <a:srgbClr val="FFAAAB"/>
        </a:accent5>
        <a:accent6>
          <a:srgbClr val="AA000B"/>
        </a:accent6>
        <a:hlink>
          <a:srgbClr val="3A0004"/>
        </a:hlink>
        <a:folHlink>
          <a:srgbClr val="FF3B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灯泡里的小生命 20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DFE0BE"/>
        </a:accent1>
        <a:accent2>
          <a:srgbClr val="D1D46B"/>
        </a:accent2>
        <a:accent3>
          <a:srgbClr val="FFFFFF"/>
        </a:accent3>
        <a:accent4>
          <a:srgbClr val="000000"/>
        </a:accent4>
        <a:accent5>
          <a:srgbClr val="ECEDDB"/>
        </a:accent5>
        <a:accent6>
          <a:srgbClr val="BDC060"/>
        </a:accent6>
        <a:hlink>
          <a:srgbClr val="3A3B11"/>
        </a:hlink>
        <a:folHlink>
          <a:srgbClr val="DDDF9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灯泡里的小生命 21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6FC01E"/>
        </a:accent1>
        <a:accent2>
          <a:srgbClr val="4F7913"/>
        </a:accent2>
        <a:accent3>
          <a:srgbClr val="FFFFFF"/>
        </a:accent3>
        <a:accent4>
          <a:srgbClr val="000000"/>
        </a:accent4>
        <a:accent5>
          <a:srgbClr val="BBDCAB"/>
        </a:accent5>
        <a:accent6>
          <a:srgbClr val="476D10"/>
        </a:accent6>
        <a:hlink>
          <a:srgbClr val="26420A"/>
        </a:hlink>
        <a:folHlink>
          <a:srgbClr val="7BD52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PT彩色条纹模板静态">
  <a:themeElements>
    <a:clrScheme name="PPT彩色条纹模板静态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PPT彩色条纹模板静态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PPT彩色条纹模板静态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3514</Words>
  <Application>WPS 演示</Application>
  <PresentationFormat>全屏显示(4:3)</PresentationFormat>
  <Paragraphs>139</Paragraphs>
  <Slides>17</Slides>
  <Notes>0</Notes>
  <HiddenSlides>0</HiddenSlides>
  <MMClips>1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17</vt:i4>
      </vt:variant>
    </vt:vector>
  </HeadingPairs>
  <TitlesOfParts>
    <vt:vector size="28" baseType="lpstr">
      <vt:lpstr>Arial</vt:lpstr>
      <vt:lpstr>宋体</vt:lpstr>
      <vt:lpstr>Wingdings</vt:lpstr>
      <vt:lpstr>微软雅黑</vt:lpstr>
      <vt:lpstr>Calibri</vt:lpstr>
      <vt:lpstr>MS UI Gothic</vt:lpstr>
      <vt:lpstr>Meiryo</vt:lpstr>
      <vt:lpstr>Times New Roman</vt:lpstr>
      <vt:lpstr>Arial Unicode MS</vt:lpstr>
      <vt:lpstr>灯泡里的小生命</vt:lpstr>
      <vt:lpstr>PPT彩色条纹模板静态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daidai</dc:creator>
  <cp:lastModifiedBy>海派甜心</cp:lastModifiedBy>
  <cp:revision>18</cp:revision>
  <dcterms:created xsi:type="dcterms:W3CDTF">2013-01-25T01:44:32Z</dcterms:created>
  <dcterms:modified xsi:type="dcterms:W3CDTF">2021-05-01T02:06:27Z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