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317" r:id="rId4"/>
    <p:sldId id="316" r:id="rId5"/>
    <p:sldId id="346" r:id="rId6"/>
    <p:sldId id="337" r:id="rId7"/>
    <p:sldId id="305" r:id="rId8"/>
    <p:sldId id="338" r:id="rId9"/>
    <p:sldId id="339" r:id="rId10"/>
    <p:sldId id="319" r:id="rId11"/>
    <p:sldId id="320" r:id="rId12"/>
    <p:sldId id="350" r:id="rId13"/>
    <p:sldId id="354" r:id="rId15"/>
    <p:sldId id="355" r:id="rId16"/>
    <p:sldId id="356" r:id="rId17"/>
    <p:sldId id="340" r:id="rId18"/>
    <p:sldId id="341" r:id="rId19"/>
    <p:sldId id="336" r:id="rId20"/>
    <p:sldId id="342" r:id="rId21"/>
    <p:sldId id="343" r:id="rId22"/>
    <p:sldId id="358" r:id="rId23"/>
    <p:sldId id="344" r:id="rId24"/>
    <p:sldId id="329" r:id="rId25"/>
    <p:sldId id="298" r:id="rId26"/>
    <p:sldId id="331" r:id="rId27"/>
    <p:sldId id="345" r:id="rId28"/>
    <p:sldId id="259" r:id="rId29"/>
    <p:sldId id="309" r:id="rId30"/>
    <p:sldId id="357" r:id="rId31"/>
    <p:sldId id="323" r:id="rId32"/>
    <p:sldId id="324" r:id="rId33"/>
    <p:sldId id="325" r:id="rId34"/>
    <p:sldId id="265" r:id="rId35"/>
    <p:sldId id="359" r:id="rId36"/>
    <p:sldId id="347" r:id="rId37"/>
    <p:sldId id="348" r:id="rId38"/>
    <p:sldId id="349" r:id="rId39"/>
    <p:sldId id="280" r:id="rId4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66"/>
    <a:srgbClr val="CC00FF"/>
    <a:srgbClr val="FFFF00"/>
    <a:srgbClr val="CC0000"/>
    <a:srgbClr val="9900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3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076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zh-CN" altLang="en-US" sz="1200" dirty="0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4339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vert="horz" wrap="square" anchor="t"/>
          <a:p>
            <a:pPr lvl="0"/>
            <a:r>
              <a:rPr lang="en-US" altLang="zh-CN" dirty="0"/>
              <a:t>Ask students to talk about their life in ten years.</a:t>
            </a:r>
            <a:endParaRPr lang="en-US" altLang="zh-CN" dirty="0"/>
          </a:p>
          <a:p>
            <a:pPr lvl="0"/>
            <a:r>
              <a:rPr lang="en-US" altLang="zh-CN" dirty="0"/>
              <a:t> E.g. I’ll be an engineer. </a:t>
            </a:r>
            <a:endParaRPr lang="en-US" altLang="zh-CN" dirty="0"/>
          </a:p>
          <a:p>
            <a:pPr lvl="0"/>
            <a:r>
              <a:rPr lang="en-US" altLang="zh-CN" dirty="0"/>
              <a:t>       I’ll go to Sydney on vacation.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6387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vert="horz" wrap="square" anchor="t"/>
          <a:p>
            <a:pPr lvl="0"/>
            <a:r>
              <a:rPr lang="en-US" altLang="zh-CN" dirty="0"/>
              <a:t>Ask students to talk about their life in ten years.</a:t>
            </a:r>
            <a:endParaRPr lang="en-US" altLang="zh-CN" dirty="0"/>
          </a:p>
          <a:p>
            <a:pPr lvl="0"/>
            <a:r>
              <a:rPr lang="en-US" altLang="zh-CN" dirty="0"/>
              <a:t> E.g. I’ll be an engineer. </a:t>
            </a:r>
            <a:endParaRPr lang="en-US" altLang="zh-CN" dirty="0"/>
          </a:p>
          <a:p>
            <a:pPr lvl="0"/>
            <a:r>
              <a:rPr lang="en-US" altLang="zh-CN" dirty="0"/>
              <a:t>       I’ll go to Sydney on vacation.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8435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vert="horz" wrap="square" anchor="t"/>
          <a:p>
            <a:pPr lvl="0"/>
            <a:r>
              <a:rPr lang="en-US" altLang="zh-CN" dirty="0"/>
              <a:t>Ask students to talk about their life in ten years.</a:t>
            </a:r>
            <a:endParaRPr lang="en-US" altLang="zh-CN" dirty="0"/>
          </a:p>
          <a:p>
            <a:pPr lvl="0"/>
            <a:r>
              <a:rPr lang="en-US" altLang="zh-CN" dirty="0"/>
              <a:t> E.g. I’ll be an engineer. </a:t>
            </a:r>
            <a:endParaRPr lang="en-US" altLang="zh-CN" dirty="0"/>
          </a:p>
          <a:p>
            <a:pPr lvl="0"/>
            <a:r>
              <a:rPr lang="en-US" altLang="zh-CN" dirty="0"/>
              <a:t>       I’ll go to Sydney on vacation.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0483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vert="horz" wrap="square" anchor="t"/>
          <a:p>
            <a:pPr lvl="0"/>
            <a:r>
              <a:rPr lang="en-US" altLang="zh-CN" dirty="0"/>
              <a:t>Ask students to talk about their life in ten years.</a:t>
            </a:r>
            <a:endParaRPr lang="en-US" altLang="zh-CN" dirty="0"/>
          </a:p>
          <a:p>
            <a:pPr lvl="0"/>
            <a:r>
              <a:rPr lang="en-US" altLang="zh-CN" dirty="0"/>
              <a:t> E.g. I’ll be an engineer. </a:t>
            </a:r>
            <a:endParaRPr lang="en-US" altLang="zh-CN" dirty="0"/>
          </a:p>
          <a:p>
            <a:pPr lvl="0"/>
            <a:r>
              <a:rPr lang="en-US" altLang="zh-CN" dirty="0"/>
              <a:t>       I’ll go to Sydney on vacation.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media" Target="file:///E:\&#21021;&#20108;&#33521;&#35821;\&#21021;&#20108;&#19978;&#25913;&#29256;\13-14&#19978;&#26032;&#20843;\Unit%209\&#35838;&#26412;&#24405;&#38899;\Section%20A%201b.mp3" TargetMode="External"/><Relationship Id="rId2" Type="http://schemas.openxmlformats.org/officeDocument/2006/relationships/audio" Target="file:///E:\&#21021;&#20108;&#33521;&#35821;\&#21021;&#20108;&#19978;&#25913;&#29256;\13-14&#19978;&#26032;&#20843;\Unit%209\&#35838;&#26412;&#24405;&#38899;\Section%20A%201b.mp3" TargetMode="Externa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microsoft.com/office/2007/relationships/media" Target="file:///E:\&#21021;&#20108;&#33521;&#35821;\&#21021;&#20108;&#19978;&#25913;&#29256;\13-14&#19978;&#26032;&#20843;\Unit%209\&#35838;&#26412;&#24405;&#38899;\Section%20A%201b.mp3" TargetMode="External"/><Relationship Id="rId1" Type="http://schemas.openxmlformats.org/officeDocument/2006/relationships/audio" Target="file:///E:\&#21021;&#20108;&#33521;&#35821;\&#21021;&#20108;&#19978;&#25913;&#29256;\13-14&#19978;&#26032;&#20843;\Unit%209\&#35838;&#26412;&#24405;&#38899;\Section%20A%201b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6" Type="http://schemas.microsoft.com/office/2007/relationships/media" Target="file:///E:\&#21021;&#20108;&#33521;&#35821;\&#21021;&#20108;&#19978;&#25913;&#29256;\13-14&#19978;&#26032;&#20843;\Unit%209\&#35838;&#26412;&#24405;&#38899;\Section%20A%202a.mp3" TargetMode="External"/><Relationship Id="rId5" Type="http://schemas.openxmlformats.org/officeDocument/2006/relationships/audio" Target="file:///E:\&#21021;&#20108;&#33521;&#35821;\&#21021;&#20108;&#19978;&#25913;&#29256;\13-14&#19978;&#26032;&#20843;\Unit%209\&#35838;&#26412;&#24405;&#38899;\Section%20A%202a.mp3" TargetMode="Externa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microsoft.com/office/2007/relationships/media" Target="file:///E:\&#21021;&#20108;&#33521;&#35821;\&#21021;&#20108;&#19978;&#25913;&#29256;\13-14&#19978;&#26032;&#20843;\Unit%209\&#35838;&#26412;&#24405;&#38899;\Section%20A%202b.mp3" TargetMode="External"/><Relationship Id="rId2" Type="http://schemas.openxmlformats.org/officeDocument/2006/relationships/audio" Target="file:///E:\&#21021;&#20108;&#33521;&#35821;\&#21021;&#20108;&#19978;&#25913;&#29256;\13-14&#19978;&#26032;&#20843;\Unit%209\&#35838;&#26412;&#24405;&#38899;\Section%20A%202b.mp3" TargetMode="Externa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.png"/><Relationship Id="rId3" Type="http://schemas.microsoft.com/office/2007/relationships/media" Target="file:///C:\Documents%20and%20Settings\Administrator\&#26700;&#38754;\&#20799;&#31461;&#27468;&#26354;%20-%20&#29983;&#26085;&#24555;&#20048;%20-%20&#33521;&#25991;%20&#26222;&#36890;&#35805;%20&#30333;&#35805;%20&#40723;&#25484;.mp3" TargetMode="External"/><Relationship Id="rId2" Type="http://schemas.openxmlformats.org/officeDocument/2006/relationships/audio" Target="file:///C:\Documents%20and%20Settings\Administrator\&#26700;&#38754;\&#20799;&#31461;&#27468;&#26354;%20-%20&#29983;&#26085;&#24555;&#20048;%20-%20&#33521;&#25991;%20&#26222;&#36890;&#35805;%20&#30333;&#35805;%20&#40723;&#25484;.mp3" TargetMode="Externa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WordArt 10"/>
          <p:cNvSpPr/>
          <p:nvPr/>
        </p:nvSpPr>
        <p:spPr>
          <a:xfrm>
            <a:off x="107950" y="1557338"/>
            <a:ext cx="9072563" cy="36020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4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Unit 9</a:t>
            </a:r>
            <a:endParaRPr lang="zh-CN" altLang="en-US" sz="44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zh-CN" altLang="en-US" sz="44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Can you come to my party?</a:t>
            </a:r>
            <a:endParaRPr lang="zh-CN" altLang="en-US" sz="44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12" descr="1291881826952991979tqbryp"/>
          <p:cNvPicPr>
            <a:picLocks noChangeAspect="1"/>
          </p:cNvPicPr>
          <p:nvPr/>
        </p:nvPicPr>
        <p:blipFill>
          <a:blip r:embed="rId1"/>
          <a:srcRect l="45467" t="10141" r="2000" b="11295"/>
          <a:stretch>
            <a:fillRect/>
          </a:stretch>
        </p:blipFill>
        <p:spPr>
          <a:xfrm>
            <a:off x="357188" y="2857500"/>
            <a:ext cx="2305050" cy="228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8"/>
          <p:cNvSpPr txBox="1"/>
          <p:nvPr/>
        </p:nvSpPr>
        <p:spPr>
          <a:xfrm>
            <a:off x="285750" y="428625"/>
            <a:ext cx="7888288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A: Can Lucy______________?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3316" name="Rectangle 2"/>
          <p:cNvSpPr/>
          <p:nvPr/>
        </p:nvSpPr>
        <p:spPr>
          <a:xfrm>
            <a:off x="398463" y="1214438"/>
            <a:ext cx="8745537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B: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Sorry, she _____. She___________</a:t>
            </a:r>
            <a:r>
              <a:rPr lang="zh-CN" altLang="en-US" sz="3600" b="1" dirty="0">
                <a:latin typeface="Times New Roman" panose="02020603050405020304" pitchFamily="2" charset="0"/>
              </a:rPr>
              <a:t>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3317" name="AutoShape 3"/>
          <p:cNvSpPr/>
          <p:nvPr/>
        </p:nvSpPr>
        <p:spPr>
          <a:xfrm>
            <a:off x="1928813" y="5715000"/>
            <a:ext cx="1103312" cy="1008063"/>
          </a:xfrm>
          <a:prstGeom prst="smileyFace">
            <a:avLst>
              <a:gd name="adj" fmla="val -4653"/>
            </a:avLst>
          </a:prstGeom>
          <a:solidFill>
            <a:srgbClr val="FFCC66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3318" name="TextBox 13"/>
          <p:cNvSpPr txBox="1"/>
          <p:nvPr/>
        </p:nvSpPr>
        <p:spPr>
          <a:xfrm>
            <a:off x="928688" y="5286375"/>
            <a:ext cx="10271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2" charset="0"/>
              </a:rPr>
              <a:t>Lucy</a:t>
            </a: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3319" name="Text Box 4"/>
          <p:cNvSpPr txBox="1"/>
          <p:nvPr/>
        </p:nvSpPr>
        <p:spPr>
          <a:xfrm>
            <a:off x="3000375" y="2643188"/>
            <a:ext cx="478631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参加聚会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得流感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3320" name="TextBox 15"/>
          <p:cNvSpPr txBox="1"/>
          <p:nvPr/>
        </p:nvSpPr>
        <p:spPr>
          <a:xfrm>
            <a:off x="2928938" y="428625"/>
            <a:ext cx="30702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go to the party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3321" name="TextBox 16"/>
          <p:cNvSpPr txBox="1"/>
          <p:nvPr/>
        </p:nvSpPr>
        <p:spPr>
          <a:xfrm>
            <a:off x="3071813" y="1214438"/>
            <a:ext cx="11842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can’t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3322" name="TextBox 17"/>
          <p:cNvSpPr txBox="1"/>
          <p:nvPr/>
        </p:nvSpPr>
        <p:spPr>
          <a:xfrm>
            <a:off x="5500688" y="1143000"/>
            <a:ext cx="2214562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has the flu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 animBg="1"/>
      <p:bldP spid="13319" grpId="0"/>
      <p:bldP spid="13320" grpId="0"/>
      <p:bldP spid="13321" grpId="0"/>
      <p:bldP spid="13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8"/>
          <p:cNvSpPr txBox="1"/>
          <p:nvPr/>
        </p:nvSpPr>
        <p:spPr>
          <a:xfrm>
            <a:off x="285750" y="428625"/>
            <a:ext cx="7888288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A: Can Kate____________?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5363" name="Rectangle 2"/>
          <p:cNvSpPr/>
          <p:nvPr/>
        </p:nvSpPr>
        <p:spPr>
          <a:xfrm>
            <a:off x="398463" y="1214438"/>
            <a:ext cx="8745537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B: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Sorry, she ______.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</a:rPr>
              <a:t>She______________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5364" name="AutoShape 3"/>
          <p:cNvSpPr/>
          <p:nvPr/>
        </p:nvSpPr>
        <p:spPr>
          <a:xfrm>
            <a:off x="3214688" y="5643563"/>
            <a:ext cx="1103312" cy="1008062"/>
          </a:xfrm>
          <a:prstGeom prst="smileyFace">
            <a:avLst>
              <a:gd name="adj" fmla="val -4653"/>
            </a:avLst>
          </a:prstGeom>
          <a:solidFill>
            <a:srgbClr val="FFCC66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5365" name="TextBox 13"/>
          <p:cNvSpPr txBox="1"/>
          <p:nvPr/>
        </p:nvSpPr>
        <p:spPr>
          <a:xfrm>
            <a:off x="857250" y="6072188"/>
            <a:ext cx="9604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2" charset="0"/>
              </a:rPr>
              <a:t>Kate</a:t>
            </a: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5366" name="Text Box 4"/>
          <p:cNvSpPr txBox="1"/>
          <p:nvPr/>
        </p:nvSpPr>
        <p:spPr>
          <a:xfrm>
            <a:off x="3000375" y="2643188"/>
            <a:ext cx="4786313" cy="1477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钓鱼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必须准备数学考试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5367" name="TextBox 15"/>
          <p:cNvSpPr txBox="1"/>
          <p:nvPr/>
        </p:nvSpPr>
        <p:spPr>
          <a:xfrm>
            <a:off x="2928938" y="428625"/>
            <a:ext cx="20955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go fishing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8" name="TextBox 16"/>
          <p:cNvSpPr txBox="1"/>
          <p:nvPr/>
        </p:nvSpPr>
        <p:spPr>
          <a:xfrm>
            <a:off x="3071813" y="1214438"/>
            <a:ext cx="11842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can’t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9" name="TextBox 17"/>
          <p:cNvSpPr txBox="1"/>
          <p:nvPr/>
        </p:nvSpPr>
        <p:spPr>
          <a:xfrm>
            <a:off x="1765300" y="1989138"/>
            <a:ext cx="6769100" cy="639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must prepare for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the math exam.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5370" name="Picture 8" descr="650_430_1292396066"/>
          <p:cNvPicPr>
            <a:picLocks noChangeAspect="1"/>
          </p:cNvPicPr>
          <p:nvPr/>
        </p:nvPicPr>
        <p:blipFill>
          <a:blip r:embed="rId1"/>
          <a:srcRect l="39539"/>
          <a:stretch>
            <a:fillRect/>
          </a:stretch>
        </p:blipFill>
        <p:spPr>
          <a:xfrm>
            <a:off x="285750" y="3000375"/>
            <a:ext cx="2478088" cy="305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 animBg="1"/>
      <p:bldP spid="15365" grpId="0"/>
      <p:bldP spid="15366" grpId="0"/>
      <p:bldP spid="15367" grpId="0"/>
      <p:bldP spid="15368" grpId="0"/>
      <p:bldP spid="153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8"/>
          <p:cNvSpPr txBox="1"/>
          <p:nvPr/>
        </p:nvSpPr>
        <p:spPr>
          <a:xfrm>
            <a:off x="285750" y="428625"/>
            <a:ext cx="78882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A: Can Linda_________________?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7411" name="Rectangle 2"/>
          <p:cNvSpPr/>
          <p:nvPr/>
        </p:nvSpPr>
        <p:spPr>
          <a:xfrm>
            <a:off x="398463" y="1214438"/>
            <a:ext cx="87455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B: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Sorry, she ______. She______________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7412" name="AutoShape 3"/>
          <p:cNvSpPr/>
          <p:nvPr/>
        </p:nvSpPr>
        <p:spPr>
          <a:xfrm>
            <a:off x="1928813" y="5715000"/>
            <a:ext cx="1103312" cy="1008063"/>
          </a:xfrm>
          <a:prstGeom prst="smileyFace">
            <a:avLst>
              <a:gd name="adj" fmla="val -4653"/>
            </a:avLst>
          </a:prstGeom>
          <a:solidFill>
            <a:srgbClr val="FFCC66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7413" name="TextBox 13"/>
          <p:cNvSpPr txBox="1"/>
          <p:nvPr/>
        </p:nvSpPr>
        <p:spPr>
          <a:xfrm>
            <a:off x="642938" y="5572125"/>
            <a:ext cx="11414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2" charset="0"/>
              </a:rPr>
              <a:t>Linda</a:t>
            </a: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7414" name="Text Box 4"/>
          <p:cNvSpPr txBox="1"/>
          <p:nvPr/>
        </p:nvSpPr>
        <p:spPr>
          <a:xfrm>
            <a:off x="4357688" y="3714750"/>
            <a:ext cx="4786312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看电影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不得不帮助她的父母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7415" name="TextBox 15"/>
          <p:cNvSpPr txBox="1"/>
          <p:nvPr/>
        </p:nvSpPr>
        <p:spPr>
          <a:xfrm>
            <a:off x="3143250" y="428625"/>
            <a:ext cx="33528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go to the movies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6" name="TextBox 16"/>
          <p:cNvSpPr txBox="1"/>
          <p:nvPr/>
        </p:nvSpPr>
        <p:spPr>
          <a:xfrm>
            <a:off x="3071813" y="1214438"/>
            <a:ext cx="11842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can’t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7" name="TextBox 17"/>
          <p:cNvSpPr txBox="1"/>
          <p:nvPr/>
        </p:nvSpPr>
        <p:spPr>
          <a:xfrm>
            <a:off x="5500688" y="1143000"/>
            <a:ext cx="3095625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has to help her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parents.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7418" name="Picture 13" descr="1887401_104325027107_2"/>
          <p:cNvPicPr>
            <a:picLocks noChangeAspect="1"/>
          </p:cNvPicPr>
          <p:nvPr/>
        </p:nvPicPr>
        <p:blipFill>
          <a:blip r:embed="rId1"/>
          <a:srcRect r="4840" b="3351"/>
          <a:stretch>
            <a:fillRect/>
          </a:stretch>
        </p:blipFill>
        <p:spPr>
          <a:xfrm>
            <a:off x="0" y="2143125"/>
            <a:ext cx="4244975" cy="316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 animBg="1"/>
      <p:bldP spid="17414" grpId="0"/>
      <p:bldP spid="17415" grpId="0"/>
      <p:bldP spid="17416" grpId="0"/>
      <p:bldP spid="174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8"/>
          <p:cNvSpPr txBox="1"/>
          <p:nvPr/>
        </p:nvSpPr>
        <p:spPr>
          <a:xfrm>
            <a:off x="0" y="357188"/>
            <a:ext cx="7888288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A: Can they____________?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9459" name="Rectangle 2"/>
          <p:cNvSpPr/>
          <p:nvPr/>
        </p:nvSpPr>
        <p:spPr>
          <a:xfrm>
            <a:off x="0" y="1214438"/>
            <a:ext cx="9745663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B: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Sorry, they _____. They______________</a:t>
            </a:r>
            <a:r>
              <a:rPr lang="zh-CN" altLang="en-US" sz="3600" b="1" dirty="0">
                <a:latin typeface="Times New Roman" panose="02020603050405020304" pitchFamily="2" charset="0"/>
              </a:rPr>
              <a:t>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9460" name="AutoShape 3"/>
          <p:cNvSpPr/>
          <p:nvPr/>
        </p:nvSpPr>
        <p:spPr>
          <a:xfrm>
            <a:off x="1928813" y="5715000"/>
            <a:ext cx="1103312" cy="1008063"/>
          </a:xfrm>
          <a:prstGeom prst="smileyFace">
            <a:avLst>
              <a:gd name="adj" fmla="val -4653"/>
            </a:avLst>
          </a:prstGeom>
          <a:solidFill>
            <a:srgbClr val="FFCC66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9461" name="TextBox 13"/>
          <p:cNvSpPr txBox="1"/>
          <p:nvPr/>
        </p:nvSpPr>
        <p:spPr>
          <a:xfrm>
            <a:off x="857250" y="5643563"/>
            <a:ext cx="8921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2" charset="0"/>
              </a:rPr>
              <a:t>they</a:t>
            </a: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9462" name="Text Box 4"/>
          <p:cNvSpPr txBox="1"/>
          <p:nvPr/>
        </p:nvSpPr>
        <p:spPr>
          <a:xfrm>
            <a:off x="4357688" y="3571875"/>
            <a:ext cx="4786312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购物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不得不拜访他们的祖父母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9463" name="TextBox 15"/>
          <p:cNvSpPr txBox="1"/>
          <p:nvPr/>
        </p:nvSpPr>
        <p:spPr>
          <a:xfrm>
            <a:off x="2500313" y="357188"/>
            <a:ext cx="255746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go shopping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4" name="TextBox 16"/>
          <p:cNvSpPr txBox="1"/>
          <p:nvPr/>
        </p:nvSpPr>
        <p:spPr>
          <a:xfrm>
            <a:off x="2857500" y="1214438"/>
            <a:ext cx="11842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can’t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5" name="TextBox 17"/>
          <p:cNvSpPr txBox="1"/>
          <p:nvPr/>
        </p:nvSpPr>
        <p:spPr>
          <a:xfrm>
            <a:off x="5286375" y="1143000"/>
            <a:ext cx="4052888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have to visit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their grandparents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grpSp>
        <p:nvGrpSpPr>
          <p:cNvPr id="19466" name="Group 11"/>
          <p:cNvGrpSpPr>
            <a:grpSpLocks noChangeAspect="1"/>
          </p:cNvGrpSpPr>
          <p:nvPr/>
        </p:nvGrpSpPr>
        <p:grpSpPr>
          <a:xfrm>
            <a:off x="285750" y="2357438"/>
            <a:ext cx="3429000" cy="3028950"/>
            <a:chOff x="0" y="0"/>
            <a:chExt cx="2508" cy="2178"/>
          </a:xfrm>
        </p:grpSpPr>
        <p:pic>
          <p:nvPicPr>
            <p:cNvPr id="19467" name="Picture 9" descr="图片1ddaf"/>
            <p:cNvPicPr>
              <a:picLocks noChangeAspect="1"/>
            </p:cNvPicPr>
            <p:nvPr/>
          </p:nvPicPr>
          <p:blipFill>
            <a:blip r:embed="rId1"/>
            <a:srcRect l="25414" t="16667" r="50000" b="14787"/>
            <a:stretch>
              <a:fillRect/>
            </a:stretch>
          </p:blipFill>
          <p:spPr>
            <a:xfrm>
              <a:off x="0" y="0"/>
              <a:ext cx="1159" cy="20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8" name="Picture 10" descr="图片1ddaf"/>
            <p:cNvPicPr>
              <a:picLocks noChangeAspect="1"/>
            </p:cNvPicPr>
            <p:nvPr/>
          </p:nvPicPr>
          <p:blipFill>
            <a:blip r:embed="rId1"/>
            <a:srcRect l="75748" t="18504" b="11070"/>
            <a:stretch>
              <a:fillRect/>
            </a:stretch>
          </p:blipFill>
          <p:spPr>
            <a:xfrm>
              <a:off x="1368" y="87"/>
              <a:ext cx="1140" cy="209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 animBg="1"/>
      <p:bldP spid="19462" grpId="0"/>
      <p:bldP spid="19463" grpId="0"/>
      <p:bldP spid="19464" grpId="0"/>
      <p:bldP spid="194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1673225" y="1828800"/>
            <a:ext cx="5708650" cy="192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en-US" altLang="zh-CN" sz="60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Self-study Result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 algn="ctr"/>
            <a:endParaRPr lang="en-US" altLang="zh-CN" sz="60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 txBox="1"/>
          <p:nvPr/>
        </p:nvSpPr>
        <p:spPr>
          <a:xfrm>
            <a:off x="642938" y="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zh-CN" sz="4400" dirty="0">
                <a:solidFill>
                  <a:schemeClr val="tx2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预习闯关一</a:t>
            </a:r>
            <a:r>
              <a:rPr lang="en-US" altLang="zh-CN" sz="4400" dirty="0">
                <a:solidFill>
                  <a:schemeClr val="tx2"/>
                </a:solidFill>
                <a:latin typeface="Arial" panose="020B0604020202020204" pitchFamily="34" charset="0"/>
              </a:rPr>
              <a:t>】</a:t>
            </a:r>
            <a:endParaRPr lang="en-US" altLang="zh-CN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Box 2"/>
          <p:cNvSpPr txBox="1"/>
          <p:nvPr/>
        </p:nvSpPr>
        <p:spPr>
          <a:xfrm>
            <a:off x="0" y="785813"/>
            <a:ext cx="4224338" cy="6186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2" charset="0"/>
              </a:rPr>
              <a:t>1.</a:t>
            </a:r>
            <a:r>
              <a:rPr lang="zh-CN" altLang="en-US" sz="3600" dirty="0">
                <a:latin typeface="Times New Roman" panose="02020603050405020304" pitchFamily="2" charset="0"/>
              </a:rPr>
              <a:t>备考</a:t>
            </a:r>
            <a:endParaRPr lang="en-US" altLang="zh-CN" sz="3600" dirty="0"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latin typeface="Times New Roman" panose="02020603050405020304" pitchFamily="2" charset="0"/>
              </a:rPr>
              <a:t>2. </a:t>
            </a:r>
            <a:r>
              <a:rPr lang="zh-CN" altLang="en-US" sz="3600" dirty="0">
                <a:latin typeface="Times New Roman" panose="02020603050405020304" pitchFamily="2" charset="0"/>
              </a:rPr>
              <a:t>去看医生</a:t>
            </a:r>
            <a:endParaRPr lang="zh-CN" altLang="en-US" sz="3600" dirty="0"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latin typeface="Times New Roman" panose="02020603050405020304" pitchFamily="2" charset="0"/>
              </a:rPr>
              <a:t>3.</a:t>
            </a:r>
            <a:r>
              <a:rPr lang="zh-CN" altLang="en-US" sz="3600" dirty="0">
                <a:latin typeface="Times New Roman" panose="02020603050405020304" pitchFamily="2" charset="0"/>
              </a:rPr>
              <a:t>帮助我的父母   </a:t>
            </a:r>
            <a:r>
              <a:rPr lang="en-US" altLang="zh-CN" sz="3600" dirty="0">
                <a:latin typeface="Times New Roman" panose="02020603050405020304" pitchFamily="2" charset="0"/>
              </a:rPr>
              <a:t> </a:t>
            </a:r>
            <a:endParaRPr lang="en-US" altLang="zh-CN" sz="3600" dirty="0"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latin typeface="Times New Roman" panose="02020603050405020304" pitchFamily="2" charset="0"/>
              </a:rPr>
              <a:t>4. </a:t>
            </a:r>
            <a:r>
              <a:rPr lang="zh-CN" altLang="en-US" sz="3600" dirty="0">
                <a:latin typeface="Times New Roman" panose="02020603050405020304" pitchFamily="2" charset="0"/>
              </a:rPr>
              <a:t>会见我的朋友</a:t>
            </a:r>
            <a:endParaRPr lang="zh-CN" altLang="en-US" sz="3600" dirty="0"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latin typeface="Times New Roman" panose="02020603050405020304" pitchFamily="2" charset="0"/>
              </a:rPr>
              <a:t>5.</a:t>
            </a:r>
            <a:r>
              <a:rPr lang="zh-CN" altLang="en-US" sz="3600" dirty="0">
                <a:latin typeface="Times New Roman" panose="02020603050405020304" pitchFamily="2" charset="0"/>
              </a:rPr>
              <a:t>得流感</a:t>
            </a:r>
            <a:endParaRPr lang="en-US" altLang="zh-CN" sz="3600" dirty="0"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latin typeface="Times New Roman" panose="02020603050405020304" pitchFamily="2" charset="0"/>
              </a:rPr>
              <a:t>6.</a:t>
            </a:r>
            <a:r>
              <a:rPr lang="zh-CN" altLang="en-US" sz="3600" dirty="0">
                <a:latin typeface="Times New Roman" panose="02020603050405020304" pitchFamily="2" charset="0"/>
              </a:rPr>
              <a:t>在星期六下午</a:t>
            </a:r>
            <a:endParaRPr lang="en-US" altLang="zh-CN" sz="3600" dirty="0"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latin typeface="Times New Roman" panose="02020603050405020304" pitchFamily="2" charset="0"/>
              </a:rPr>
              <a:t>7.</a:t>
            </a:r>
            <a:r>
              <a:rPr lang="zh-CN" altLang="en-US" sz="3600" dirty="0">
                <a:latin typeface="Times New Roman" panose="02020603050405020304" pitchFamily="2" charset="0"/>
              </a:rPr>
              <a:t>当然，我乐意去。</a:t>
            </a:r>
            <a:endParaRPr lang="zh-CN" altLang="en-US" sz="3600" dirty="0"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latin typeface="Times New Roman" panose="02020603050405020304" pitchFamily="2" charset="0"/>
              </a:rPr>
              <a:t>8.</a:t>
            </a:r>
            <a:r>
              <a:rPr lang="zh-CN" altLang="en-US" sz="3600" dirty="0">
                <a:latin typeface="Times New Roman" panose="02020603050405020304" pitchFamily="2" charset="0"/>
              </a:rPr>
              <a:t>我没有空。</a:t>
            </a:r>
            <a:endParaRPr lang="en-US" altLang="zh-CN" sz="3600" dirty="0"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latin typeface="Times New Roman" panose="02020603050405020304" pitchFamily="2" charset="0"/>
              </a:rPr>
              <a:t>9. </a:t>
            </a:r>
            <a:r>
              <a:rPr lang="zh-CN" altLang="en-US" sz="3600" dirty="0">
                <a:latin typeface="Times New Roman" panose="02020603050405020304" pitchFamily="2" charset="0"/>
              </a:rPr>
              <a:t>另外一个时间</a:t>
            </a:r>
            <a:endParaRPr lang="en-US" altLang="zh-CN" sz="3600" dirty="0"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latin typeface="Times New Roman" panose="02020603050405020304" pitchFamily="2" charset="0"/>
              </a:rPr>
              <a:t>10.</a:t>
            </a:r>
            <a:r>
              <a:rPr lang="zh-CN" altLang="en-US" sz="3600" dirty="0">
                <a:latin typeface="Times New Roman" panose="02020603050405020304" pitchFamily="2" charset="0"/>
              </a:rPr>
              <a:t>感谢邀请。</a:t>
            </a:r>
            <a:endParaRPr lang="en-US" altLang="zh-CN" sz="3600" dirty="0">
              <a:latin typeface="Times New Roman" panose="02020603050405020304" pitchFamily="2" charset="0"/>
            </a:endParaRPr>
          </a:p>
          <a:p>
            <a:endParaRPr lang="zh-CN" altLang="en-US" sz="3600" dirty="0">
              <a:latin typeface="Times New Roman" panose="02020603050405020304" pitchFamily="2" charset="0"/>
            </a:endParaRPr>
          </a:p>
        </p:txBody>
      </p:sp>
      <p:sp>
        <p:nvSpPr>
          <p:cNvPr id="22532" name="TextBox 3"/>
          <p:cNvSpPr txBox="1"/>
          <p:nvPr/>
        </p:nvSpPr>
        <p:spPr>
          <a:xfrm>
            <a:off x="3997325" y="714375"/>
            <a:ext cx="4968875" cy="5578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prepare for an exam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go to the doctor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help my parents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meet my friend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have the flu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on Saturday afternoon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Sure, I’d love to.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I’m not available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another time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Thanks for asking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2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charRg st="2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37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charRg st="37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53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charRg st="53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68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charRg st="68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8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2">
                                            <p:txEl>
                                              <p:charRg st="81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10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2">
                                            <p:txEl>
                                              <p:charRg st="103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122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2">
                                            <p:txEl>
                                              <p:charRg st="122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141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2">
                                            <p:txEl>
                                              <p:charRg st="141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154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2">
                                            <p:txEl>
                                              <p:charRg st="154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1"/>
          <p:cNvSpPr/>
          <p:nvPr/>
        </p:nvSpPr>
        <p:spPr>
          <a:xfrm>
            <a:off x="179388" y="839788"/>
            <a:ext cx="8785225" cy="496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Times New Roman" panose="02020603050405020304" pitchFamily="2" charset="0"/>
              </a:rPr>
              <a:t>1&gt; Can you play the guitar? Yes, I can.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2&gt;--Can you come to my party on Wednesday? 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 --Sure , I’d love to. 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 --Sorry, I can’t .I have to go to the doctor.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zh-CN" altLang="en-US" dirty="0">
                <a:latin typeface="Times New Roman" panose="02020603050405020304" pitchFamily="2" charset="0"/>
              </a:rPr>
              <a:t>例句</a:t>
            </a:r>
            <a:r>
              <a:rPr lang="en-US" altLang="zh-CN" dirty="0">
                <a:latin typeface="Times New Roman" panose="02020603050405020304" pitchFamily="2" charset="0"/>
              </a:rPr>
              <a:t>1&gt; </a:t>
            </a:r>
            <a:r>
              <a:rPr lang="zh-CN" altLang="en-US" dirty="0">
                <a:latin typeface="Times New Roman" panose="02020603050405020304" pitchFamily="2" charset="0"/>
              </a:rPr>
              <a:t>在初一我们学过</a:t>
            </a:r>
            <a:r>
              <a:rPr lang="en-US" altLang="zh-CN" dirty="0">
                <a:latin typeface="Times New Roman" panose="02020603050405020304" pitchFamily="2" charset="0"/>
              </a:rPr>
              <a:t>can</a:t>
            </a:r>
            <a:r>
              <a:rPr lang="zh-CN" altLang="en-US" dirty="0">
                <a:latin typeface="Times New Roman" panose="02020603050405020304" pitchFamily="2" charset="0"/>
              </a:rPr>
              <a:t>表示做某事的能力，意思为“</a:t>
            </a:r>
            <a:r>
              <a:rPr lang="en-US" altLang="zh-CN" dirty="0">
                <a:latin typeface="Times New Roman" panose="02020603050405020304" pitchFamily="2" charset="0"/>
              </a:rPr>
              <a:t>______________</a:t>
            </a:r>
            <a:r>
              <a:rPr lang="zh-CN" altLang="en-US" dirty="0">
                <a:latin typeface="Times New Roman" panose="02020603050405020304" pitchFamily="2" charset="0"/>
              </a:rPr>
              <a:t>”。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zh-CN" altLang="en-US" dirty="0">
                <a:latin typeface="Times New Roman" panose="02020603050405020304" pitchFamily="2" charset="0"/>
              </a:rPr>
              <a:t>例句</a:t>
            </a:r>
            <a:r>
              <a:rPr lang="en-US" altLang="zh-CN" dirty="0">
                <a:latin typeface="Times New Roman" panose="02020603050405020304" pitchFamily="2" charset="0"/>
              </a:rPr>
              <a:t>2&gt;can</a:t>
            </a:r>
            <a:r>
              <a:rPr lang="zh-CN" altLang="en-US" dirty="0">
                <a:latin typeface="Times New Roman" panose="02020603050405020304" pitchFamily="2" charset="0"/>
              </a:rPr>
              <a:t>在本课在疑问句中表示委婉的请求或邀请。同意对方时常用</a:t>
            </a:r>
            <a:r>
              <a:rPr lang="en-US" altLang="zh-CN" dirty="0">
                <a:latin typeface="Times New Roman" panose="02020603050405020304" pitchFamily="2" charset="0"/>
              </a:rPr>
              <a:t>_____________________</a:t>
            </a:r>
            <a:r>
              <a:rPr lang="zh-CN" altLang="en-US" dirty="0">
                <a:latin typeface="Times New Roman" panose="02020603050405020304" pitchFamily="2" charset="0"/>
              </a:rPr>
              <a:t>来回答。不同意时要用</a:t>
            </a:r>
            <a:r>
              <a:rPr lang="en-US" altLang="zh-CN" dirty="0">
                <a:latin typeface="Times New Roman" panose="02020603050405020304" pitchFamily="2" charset="0"/>
              </a:rPr>
              <a:t>_________________</a:t>
            </a:r>
            <a:r>
              <a:rPr lang="zh-CN" altLang="en-US" dirty="0">
                <a:latin typeface="Times New Roman" panose="02020603050405020304" pitchFamily="2" charset="0"/>
              </a:rPr>
              <a:t>来委婉拒接，一般情况下说明理由。</a:t>
            </a: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23555" name="TextBox 3"/>
          <p:cNvSpPr txBox="1"/>
          <p:nvPr/>
        </p:nvSpPr>
        <p:spPr>
          <a:xfrm>
            <a:off x="1979613" y="3286125"/>
            <a:ext cx="2286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能 ，会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3556" name="TextBox 4"/>
          <p:cNvSpPr txBox="1"/>
          <p:nvPr/>
        </p:nvSpPr>
        <p:spPr>
          <a:xfrm>
            <a:off x="4286250" y="4214813"/>
            <a:ext cx="52562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</a:rPr>
              <a:t>Sure, I’d love to. Of course.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3557" name="TextBox 5"/>
          <p:cNvSpPr txBox="1"/>
          <p:nvPr/>
        </p:nvSpPr>
        <p:spPr>
          <a:xfrm>
            <a:off x="4286250" y="4714875"/>
            <a:ext cx="32273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</a:rPr>
              <a:t>I’m sorry, I can’t.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3558" name="矩形 6"/>
          <p:cNvSpPr/>
          <p:nvPr/>
        </p:nvSpPr>
        <p:spPr>
          <a:xfrm>
            <a:off x="2357438" y="0"/>
            <a:ext cx="3570287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4400" dirty="0">
                <a:solidFill>
                  <a:schemeClr val="tx2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探索闯关</a:t>
            </a:r>
            <a:r>
              <a:rPr lang="en-US" altLang="zh-CN" sz="4400" dirty="0">
                <a:solidFill>
                  <a:schemeClr val="tx2"/>
                </a:solidFill>
                <a:latin typeface="Arial" panose="020B0604020202020204" pitchFamily="34" charset="0"/>
              </a:rPr>
              <a:t>】</a:t>
            </a:r>
            <a:endParaRPr lang="en-US" altLang="zh-CN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357188" y="857250"/>
            <a:ext cx="6924675" cy="995363"/>
          </a:xfrm>
          <a:ln/>
        </p:spPr>
        <p:txBody>
          <a:bodyPr vert="horz" wrap="square" anchor="ctr"/>
          <a:p>
            <a:pPr algn="l"/>
            <a:r>
              <a:rPr lang="en-US" altLang="zh-CN" sz="4000" b="1" dirty="0">
                <a:latin typeface="Times New Roman" panose="02020603050405020304" pitchFamily="2" charset="0"/>
              </a:rPr>
              <a:t>How to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accept</a:t>
            </a:r>
            <a:r>
              <a:rPr lang="en-US" altLang="zh-CN" sz="4000" b="1" dirty="0">
                <a:latin typeface="Times New Roman" panose="02020603050405020304" pitchFamily="2" charset="0"/>
              </a:rPr>
              <a:t> an invitation</a:t>
            </a:r>
            <a:r>
              <a:rPr lang="zh-CN" altLang="en-US" sz="4000" b="1" dirty="0">
                <a:latin typeface="Times New Roman" panose="02020603050405020304" pitchFamily="2" charset="0"/>
              </a:rPr>
              <a:t>: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1619250" y="1889125"/>
            <a:ext cx="6419850" cy="3484563"/>
          </a:xfrm>
          <a:ln/>
        </p:spPr>
        <p:txBody>
          <a:bodyPr vert="horz" wrap="square" anchor="t"/>
          <a:p>
            <a:r>
              <a:rPr lang="en-US" altLang="zh-CN" sz="3600" b="1" dirty="0">
                <a:latin typeface="Times New Roman" panose="02020603050405020304" pitchFamily="2" charset="0"/>
              </a:rPr>
              <a:t>Yes, I’d love/like to.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</a:rPr>
              <a:t>Certainly, I’d love/like to.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</a:rPr>
              <a:t>Sure, I’d love/like to.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</a:rPr>
              <a:t>Thanks for your invitation.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</a:rPr>
              <a:t>Thanks for asking me.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4580" name="TextBox 3"/>
          <p:cNvSpPr txBox="1"/>
          <p:nvPr/>
        </p:nvSpPr>
        <p:spPr>
          <a:xfrm>
            <a:off x="214313" y="0"/>
            <a:ext cx="141605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拓展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2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charRg st="23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52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charRg st="52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76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charRg st="76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04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charRg st="104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85813"/>
            <a:ext cx="7067550" cy="958850"/>
          </a:xfrm>
          <a:ln/>
        </p:spPr>
        <p:txBody>
          <a:bodyPr vert="horz" wrap="square" anchor="ctr"/>
          <a:p>
            <a:pPr algn="l"/>
            <a:r>
              <a:rPr lang="en-US" altLang="zh-CN" sz="4000" b="1" dirty="0">
                <a:latin typeface="Times New Roman" panose="02020603050405020304" pitchFamily="2" charset="0"/>
              </a:rPr>
              <a:t>How to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decline</a:t>
            </a:r>
            <a:r>
              <a:rPr lang="en-US" altLang="zh-CN" sz="4000" b="1" dirty="0">
                <a:latin typeface="Times New Roman" panose="02020603050405020304" pitchFamily="2" charset="0"/>
              </a:rPr>
              <a:t> an invitation</a:t>
            </a:r>
            <a:r>
              <a:rPr lang="zh-CN" altLang="en-US" sz="4000" b="1" dirty="0">
                <a:latin typeface="Times New Roman" panose="02020603050405020304" pitchFamily="2" charset="0"/>
              </a:rPr>
              <a:t>: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65163" y="1673225"/>
            <a:ext cx="7651750" cy="4365625"/>
          </a:xfrm>
          <a:ln/>
        </p:spPr>
        <p:txBody>
          <a:bodyPr vert="horz" wrap="square" anchor="t"/>
          <a:p>
            <a:r>
              <a:rPr lang="en-US" altLang="zh-CN" sz="3600" b="1" dirty="0">
                <a:latin typeface="Times New Roman" panose="02020603050405020304" pitchFamily="2" charset="0"/>
              </a:rPr>
              <a:t>I’m sorry, I can’t. I have to…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</a:rPr>
              <a:t>I’d love to, but I have to…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</a:rPr>
              <a:t>Sorry, I can’t. I’m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going to the movies.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>
              <a:buNone/>
            </a:pP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31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charRg st="31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59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charRg st="59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1"/>
          <p:cNvSpPr txBox="1"/>
          <p:nvPr/>
        </p:nvSpPr>
        <p:spPr>
          <a:xfrm>
            <a:off x="119063" y="928688"/>
            <a:ext cx="9080500" cy="54562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2" charset="0"/>
              </a:rPr>
              <a:t>1.</a:t>
            </a:r>
            <a:r>
              <a:rPr lang="zh-CN" altLang="en-US" dirty="0">
                <a:latin typeface="Times New Roman" panose="02020603050405020304" pitchFamily="2" charset="0"/>
              </a:rPr>
              <a:t>—</a:t>
            </a:r>
            <a:r>
              <a:rPr lang="en-US" altLang="zh-CN" dirty="0">
                <a:latin typeface="Times New Roman" panose="02020603050405020304" pitchFamily="2" charset="0"/>
              </a:rPr>
              <a:t>Can you go shopping with us this Sunday?</a:t>
            </a:r>
            <a:endParaRPr lang="en-US" altLang="zh-CN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</a:t>
            </a:r>
            <a:r>
              <a:rPr lang="zh-CN" altLang="en-US" dirty="0">
                <a:latin typeface="Times New Roman" panose="02020603050405020304" pitchFamily="2" charset="0"/>
              </a:rPr>
              <a:t>—</a:t>
            </a:r>
            <a:r>
              <a:rPr lang="en-US" altLang="zh-CN" dirty="0">
                <a:latin typeface="Times New Roman" panose="02020603050405020304" pitchFamily="2" charset="0"/>
              </a:rPr>
              <a:t>_______</a:t>
            </a:r>
            <a:endParaRPr lang="en-US" altLang="zh-CN" dirty="0">
              <a:latin typeface="Times New Roman" panose="02020603050405020304" pitchFamily="2" charset="0"/>
            </a:endParaRPr>
          </a:p>
          <a:p>
            <a:pPr>
              <a:buAutoNum type="alphaUcPeriod"/>
            </a:pPr>
            <a:r>
              <a:rPr lang="en-US" altLang="zh-CN" dirty="0">
                <a:latin typeface="Times New Roman" panose="02020603050405020304" pitchFamily="2" charset="0"/>
              </a:rPr>
              <a:t>Yes, I can.  </a:t>
            </a:r>
            <a:r>
              <a:rPr lang="zh-CN" altLang="en-US" dirty="0">
                <a:latin typeface="Times New Roman" panose="02020603050405020304" pitchFamily="2" charset="0"/>
              </a:rPr>
              <a:t>            </a:t>
            </a:r>
            <a:r>
              <a:rPr lang="en-US" altLang="zh-CN" dirty="0">
                <a:latin typeface="Times New Roman" panose="02020603050405020304" pitchFamily="2" charset="0"/>
              </a:rPr>
              <a:t>B. Sorry, I can.</a:t>
            </a:r>
            <a:endParaRPr lang="en-US" altLang="zh-CN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C. Sure, I’d love to.    D. No, I can’t.</a:t>
            </a:r>
            <a:endParaRPr lang="en-US" altLang="zh-CN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2.</a:t>
            </a:r>
            <a:r>
              <a:rPr lang="zh-CN" altLang="en-US" dirty="0">
                <a:latin typeface="Times New Roman" panose="02020603050405020304" pitchFamily="2" charset="0"/>
              </a:rPr>
              <a:t>—</a:t>
            </a:r>
            <a:r>
              <a:rPr lang="en-US" altLang="zh-CN" dirty="0">
                <a:latin typeface="Times New Roman" panose="02020603050405020304" pitchFamily="2" charset="0"/>
              </a:rPr>
              <a:t> Can you come to my English party this weekend?</a:t>
            </a:r>
            <a:endParaRPr lang="en-US" altLang="zh-CN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</a:t>
            </a:r>
            <a:r>
              <a:rPr lang="zh-CN" altLang="en-US" dirty="0">
                <a:latin typeface="Times New Roman" panose="02020603050405020304" pitchFamily="2" charset="0"/>
              </a:rPr>
              <a:t>— </a:t>
            </a:r>
            <a:r>
              <a:rPr lang="en-US" altLang="zh-CN" dirty="0">
                <a:latin typeface="Times New Roman" panose="02020603050405020304" pitchFamily="2" charset="0"/>
              </a:rPr>
              <a:t>Sure,______.</a:t>
            </a:r>
            <a:endParaRPr lang="en-US" altLang="zh-CN" dirty="0">
              <a:latin typeface="Times New Roman" panose="02020603050405020304" pitchFamily="2" charset="0"/>
            </a:endParaRPr>
          </a:p>
          <a:p>
            <a:pPr>
              <a:buAutoNum type="alphaUcPeriod"/>
            </a:pPr>
            <a:r>
              <a:rPr lang="en-US" altLang="zh-CN" dirty="0">
                <a:latin typeface="Times New Roman" panose="02020603050405020304" pitchFamily="2" charset="0"/>
              </a:rPr>
              <a:t>I’d love to       </a:t>
            </a:r>
            <a:r>
              <a:rPr lang="zh-CN" altLang="en-US" dirty="0">
                <a:latin typeface="Times New Roman" panose="02020603050405020304" pitchFamily="2" charset="0"/>
              </a:rPr>
              <a:t>        </a:t>
            </a:r>
            <a:r>
              <a:rPr lang="en-US" altLang="zh-CN" dirty="0">
                <a:latin typeface="Times New Roman" panose="02020603050405020304" pitchFamily="2" charset="0"/>
              </a:rPr>
              <a:t>B.I’d like</a:t>
            </a:r>
            <a:endParaRPr lang="en-US" altLang="zh-CN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C.I’d love             </a:t>
            </a:r>
            <a:r>
              <a:rPr lang="zh-CN" altLang="en-US" dirty="0">
                <a:latin typeface="Times New Roman" panose="02020603050405020304" pitchFamily="2" charset="0"/>
              </a:rPr>
              <a:t>      </a:t>
            </a:r>
            <a:r>
              <a:rPr lang="en-US" altLang="zh-CN" dirty="0">
                <a:latin typeface="Times New Roman" panose="02020603050405020304" pitchFamily="2" charset="0"/>
              </a:rPr>
              <a:t>D.I have to</a:t>
            </a:r>
            <a:endParaRPr lang="en-US" altLang="zh-CN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3.—Can you stay here for dinner?</a:t>
            </a:r>
            <a:endParaRPr lang="en-US" altLang="zh-CN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—Sorry, I _____. I have something important to do.</a:t>
            </a:r>
            <a:endParaRPr lang="en-US" altLang="zh-CN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A. don’t        B.didn’t       C.needn’t     D.can’t  </a:t>
            </a: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26627" name="矩形 2"/>
          <p:cNvSpPr/>
          <p:nvPr/>
        </p:nvSpPr>
        <p:spPr>
          <a:xfrm>
            <a:off x="0" y="142875"/>
            <a:ext cx="3570288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4400" dirty="0">
                <a:solidFill>
                  <a:schemeClr val="tx2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活学活用</a:t>
            </a:r>
            <a:r>
              <a:rPr lang="en-US" altLang="zh-CN" sz="4400" dirty="0">
                <a:solidFill>
                  <a:schemeClr val="tx2"/>
                </a:solidFill>
                <a:latin typeface="Arial" panose="020B0604020202020204" pitchFamily="34" charset="0"/>
              </a:rPr>
              <a:t>】</a:t>
            </a:r>
            <a:endParaRPr lang="en-US" altLang="zh-CN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Box 3"/>
          <p:cNvSpPr txBox="1"/>
          <p:nvPr/>
        </p:nvSpPr>
        <p:spPr>
          <a:xfrm>
            <a:off x="1214438" y="1428750"/>
            <a:ext cx="4587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</a:rPr>
              <a:t>C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6629" name="TextBox 4"/>
          <p:cNvSpPr txBox="1"/>
          <p:nvPr/>
        </p:nvSpPr>
        <p:spPr>
          <a:xfrm>
            <a:off x="2195513" y="3286125"/>
            <a:ext cx="4810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</a:rPr>
              <a:t>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6630" name="TextBox 5"/>
          <p:cNvSpPr txBox="1"/>
          <p:nvPr/>
        </p:nvSpPr>
        <p:spPr>
          <a:xfrm>
            <a:off x="2555875" y="5302250"/>
            <a:ext cx="4810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</a:rPr>
              <a:t>D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ext Box 8"/>
          <p:cNvSpPr txBox="1"/>
          <p:nvPr/>
        </p:nvSpPr>
        <p:spPr>
          <a:xfrm>
            <a:off x="323850" y="5173663"/>
            <a:ext cx="1841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x-none" sz="2800" b="1" i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5123" name="WordArt 9"/>
          <p:cNvSpPr>
            <a:spLocks noTextEdit="1"/>
          </p:cNvSpPr>
          <p:nvPr/>
        </p:nvSpPr>
        <p:spPr>
          <a:xfrm>
            <a:off x="2786063" y="1500188"/>
            <a:ext cx="3643312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zh-CN" altLang="en-US" sz="3200" b="1" spc="-360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Picture 5" descr="db59c29daa3dc5f16f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797425"/>
            <a:ext cx="1784350" cy="198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WordArt 4"/>
          <p:cNvSpPr>
            <a:spLocks noTextEdit="1"/>
          </p:cNvSpPr>
          <p:nvPr/>
        </p:nvSpPr>
        <p:spPr>
          <a:xfrm>
            <a:off x="323850" y="1557338"/>
            <a:ext cx="8064500" cy="3311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227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effectLst>
                  <a:prstShdw prst="shdw13" dist="53882" dir="13499999">
                    <a:srgbClr val="875B0D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A </a:t>
            </a:r>
            <a:endParaRPr lang="zh-CN" altLang="en-US" sz="48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effectLst>
                <a:prstShdw prst="shdw13" dist="53882" dir="13499999">
                  <a:srgbClr val="875B0D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zh-CN" altLang="en-US" sz="48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effectLst>
                  <a:prstShdw prst="shdw13" dist="53882" dir="13499999">
                    <a:srgbClr val="875B0D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(1a-2c)</a:t>
            </a:r>
            <a:endParaRPr lang="zh-CN" altLang="en-US" sz="48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effectLst>
                <a:prstShdw prst="shdw13" dist="53882" dir="13499999">
                  <a:srgbClr val="875B0D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Box 3"/>
          <p:cNvSpPr txBox="1"/>
          <p:nvPr/>
        </p:nvSpPr>
        <p:spPr>
          <a:xfrm>
            <a:off x="701675" y="928688"/>
            <a:ext cx="8513763" cy="4968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2" charset="0"/>
              </a:rPr>
              <a:t>1. </a:t>
            </a:r>
            <a:r>
              <a:rPr lang="zh-CN" altLang="en-US" dirty="0">
                <a:latin typeface="Times New Roman" panose="02020603050405020304" pitchFamily="2" charset="0"/>
              </a:rPr>
              <a:t>——你能来参加我的聚会吗？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 </a:t>
            </a:r>
            <a:r>
              <a:rPr lang="zh-CN" altLang="en-US" dirty="0">
                <a:latin typeface="Times New Roman" panose="02020603050405020304" pitchFamily="2" charset="0"/>
              </a:rPr>
              <a:t>——对不起</a:t>
            </a:r>
            <a:r>
              <a:rPr lang="en-US" altLang="zh-CN" dirty="0">
                <a:latin typeface="Times New Roman" panose="02020603050405020304" pitchFamily="2" charset="0"/>
              </a:rPr>
              <a:t>, </a:t>
            </a:r>
            <a:r>
              <a:rPr lang="zh-CN" altLang="en-US" dirty="0">
                <a:latin typeface="Times New Roman" panose="02020603050405020304" pitchFamily="2" charset="0"/>
              </a:rPr>
              <a:t>我不能去。我必须在家做作业。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  —____ you come to my party?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  —Sorry, I _____. I _______ do my homework </a:t>
            </a:r>
            <a:endParaRPr lang="en-US" altLang="zh-CN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      at home.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2. </a:t>
            </a:r>
            <a:r>
              <a:rPr lang="zh-CN" altLang="en-US" dirty="0">
                <a:latin typeface="Times New Roman" panose="02020603050405020304" pitchFamily="2" charset="0"/>
              </a:rPr>
              <a:t>汤姆</a:t>
            </a:r>
            <a:r>
              <a:rPr lang="en-US" altLang="zh-CN" dirty="0">
                <a:latin typeface="Times New Roman" panose="02020603050405020304" pitchFamily="2" charset="0"/>
              </a:rPr>
              <a:t>, </a:t>
            </a:r>
            <a:r>
              <a:rPr lang="zh-CN" altLang="en-US" dirty="0">
                <a:latin typeface="Times New Roman" panose="02020603050405020304" pitchFamily="2" charset="0"/>
              </a:rPr>
              <a:t>你可以进来了。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 Tom, you ___ ____ __.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3. </a:t>
            </a:r>
            <a:r>
              <a:rPr lang="zh-CN" altLang="en-US" dirty="0">
                <a:latin typeface="Times New Roman" panose="02020603050405020304" pitchFamily="2" charset="0"/>
              </a:rPr>
              <a:t>罗莎不得不为数学测试学习。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dirty="0">
                <a:latin typeface="Times New Roman" panose="02020603050405020304" pitchFamily="2" charset="0"/>
              </a:rPr>
              <a:t>    Rosa ___ __ ____ for a math test.</a:t>
            </a:r>
            <a:endParaRPr lang="zh-CN" altLang="en-US" dirty="0">
              <a:latin typeface="Times New Roman" panose="02020603050405020304" pitchFamily="2" charset="0"/>
            </a:endParaRPr>
          </a:p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27651" name="TextBox 4"/>
          <p:cNvSpPr txBox="1"/>
          <p:nvPr/>
        </p:nvSpPr>
        <p:spPr>
          <a:xfrm>
            <a:off x="214313" y="142875"/>
            <a:ext cx="259715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Exercise: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2" name="TextBox 5"/>
          <p:cNvSpPr txBox="1"/>
          <p:nvPr/>
        </p:nvSpPr>
        <p:spPr>
          <a:xfrm>
            <a:off x="1643063" y="1928813"/>
            <a:ext cx="1143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Can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3" name="TextBox 6"/>
          <p:cNvSpPr txBox="1"/>
          <p:nvPr/>
        </p:nvSpPr>
        <p:spPr>
          <a:xfrm>
            <a:off x="3000375" y="2357438"/>
            <a:ext cx="3429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can’t       must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4" name="TextBox 7"/>
          <p:cNvSpPr txBox="1"/>
          <p:nvPr/>
        </p:nvSpPr>
        <p:spPr>
          <a:xfrm>
            <a:off x="2786063" y="3857625"/>
            <a:ext cx="3643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can   come in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5" name="TextBox 8"/>
          <p:cNvSpPr txBox="1"/>
          <p:nvPr/>
        </p:nvSpPr>
        <p:spPr>
          <a:xfrm>
            <a:off x="2000250" y="4857750"/>
            <a:ext cx="42862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has to study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74" name="Picture 7" descr="CIMG55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908050"/>
            <a:ext cx="5035550" cy="309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5"/>
          <p:cNvSpPr txBox="1"/>
          <p:nvPr/>
        </p:nvSpPr>
        <p:spPr>
          <a:xfrm>
            <a:off x="971550" y="44450"/>
            <a:ext cx="8172450" cy="725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Match the phrases with the pictures (a-e). </a:t>
            </a: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Oval 2"/>
          <p:cNvSpPr/>
          <p:nvPr/>
        </p:nvSpPr>
        <p:spPr>
          <a:xfrm>
            <a:off x="34925" y="4445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1a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28677" name="Text Box 8"/>
          <p:cNvSpPr txBox="1"/>
          <p:nvPr/>
        </p:nvSpPr>
        <p:spPr>
          <a:xfrm>
            <a:off x="1928813" y="4000500"/>
            <a:ext cx="7561262" cy="3884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1. prepare for an exam    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2. help my parents           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3. go to the doctor      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4. meet my friend       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5. have the flu             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endParaRPr lang="en-US" altLang="zh-CN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endParaRPr lang="en-US" altLang="zh-CN" b="1" dirty="0">
              <a:latin typeface="Times New Roman" panose="02020603050405020304" pitchFamily="2" charset="0"/>
            </a:endParaRPr>
          </a:p>
        </p:txBody>
      </p:sp>
      <p:sp>
        <p:nvSpPr>
          <p:cNvPr id="28678" name="Text Box 8"/>
          <p:cNvSpPr txBox="1"/>
          <p:nvPr/>
        </p:nvSpPr>
        <p:spPr>
          <a:xfrm>
            <a:off x="6500813" y="3929063"/>
            <a:ext cx="503237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79" name="Text Box 8"/>
          <p:cNvSpPr txBox="1"/>
          <p:nvPr/>
        </p:nvSpPr>
        <p:spPr>
          <a:xfrm>
            <a:off x="6429375" y="4500563"/>
            <a:ext cx="503238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0" name="Text Box 8"/>
          <p:cNvSpPr txBox="1"/>
          <p:nvPr/>
        </p:nvSpPr>
        <p:spPr>
          <a:xfrm>
            <a:off x="5929313" y="5072063"/>
            <a:ext cx="503237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1" name="Text Box 8"/>
          <p:cNvSpPr txBox="1"/>
          <p:nvPr/>
        </p:nvSpPr>
        <p:spPr>
          <a:xfrm>
            <a:off x="6000750" y="5572125"/>
            <a:ext cx="503238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2" name="Text Box 8"/>
          <p:cNvSpPr txBox="1"/>
          <p:nvPr/>
        </p:nvSpPr>
        <p:spPr>
          <a:xfrm>
            <a:off x="5929313" y="6161088"/>
            <a:ext cx="503237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/>
      <p:bldP spid="28677" grpId="0"/>
      <p:bldP spid="28678" grpId="0"/>
      <p:bldP spid="28679" grpId="0"/>
      <p:bldP spid="28680" grpId="0"/>
      <p:bldP spid="28681" grpId="0"/>
      <p:bldP spid="286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WordArt 5"/>
          <p:cNvSpPr>
            <a:spLocks noTextEdit="1"/>
          </p:cNvSpPr>
          <p:nvPr/>
        </p:nvSpPr>
        <p:spPr>
          <a:xfrm>
            <a:off x="2124075" y="836613"/>
            <a:ext cx="4608513" cy="14398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699" name="Text Box 5"/>
          <p:cNvSpPr txBox="1"/>
          <p:nvPr/>
        </p:nvSpPr>
        <p:spPr>
          <a:xfrm>
            <a:off x="1906588" y="2497138"/>
            <a:ext cx="6626225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Listen and write the names (Tim, Kay, Anna and Wilson) next to the correct students in the picture.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Oval 2"/>
          <p:cNvSpPr/>
          <p:nvPr/>
        </p:nvSpPr>
        <p:spPr>
          <a:xfrm>
            <a:off x="793750" y="256540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1b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pic>
        <p:nvPicPr>
          <p:cNvPr id="29701" name="Section A 1b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438" y="5072063"/>
            <a:ext cx="1285875" cy="128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8332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audio>
          </p:childTnLst>
        </p:cTn>
      </p:par>
    </p:tnLst>
    <p:bldLst>
      <p:bldP spid="29699" grpId="0"/>
      <p:bldP spid="297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22" name="Picture 4" descr="CIMG55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8"/>
          <p:cNvSpPr txBox="1"/>
          <p:nvPr/>
        </p:nvSpPr>
        <p:spPr>
          <a:xfrm>
            <a:off x="323850" y="4365625"/>
            <a:ext cx="1368425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Anna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0724" name="Text Box 8"/>
          <p:cNvSpPr txBox="1"/>
          <p:nvPr/>
        </p:nvSpPr>
        <p:spPr>
          <a:xfrm>
            <a:off x="1116013" y="2349500"/>
            <a:ext cx="1152525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Tim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0725" name="Text Box 8"/>
          <p:cNvSpPr txBox="1"/>
          <p:nvPr/>
        </p:nvSpPr>
        <p:spPr>
          <a:xfrm>
            <a:off x="179388" y="6161088"/>
            <a:ext cx="1439862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Kay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0726" name="Text Box 8"/>
          <p:cNvSpPr txBox="1"/>
          <p:nvPr/>
        </p:nvSpPr>
        <p:spPr>
          <a:xfrm>
            <a:off x="7019925" y="6021388"/>
            <a:ext cx="1584325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Wilson 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Box 1"/>
          <p:cNvSpPr txBox="1"/>
          <p:nvPr/>
        </p:nvSpPr>
        <p:spPr>
          <a:xfrm>
            <a:off x="0" y="241300"/>
            <a:ext cx="9144000" cy="6553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Times New Roman" panose="02020603050405020304" pitchFamily="2" charset="0"/>
              </a:rPr>
              <a:t>Sun Ning:Hey,Ted.Can you come to my party on __________afternoon?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Ted: I’m sorry, I can’t, Sun Ning. I _____ ___help my parents.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Sun Ning: Too bad. ____ _____you,Jenny? Can you _____ ___my     </a:t>
            </a:r>
            <a:endParaRPr lang="en-US" altLang="zh-CN" sz="2400" dirty="0">
              <a:latin typeface="Times New Roman" panose="02020603050405020304" pitchFamily="2" charset="0"/>
            </a:endParaRPr>
          </a:p>
          <a:p>
            <a:r>
              <a:rPr lang="zh-CN" altLang="en-US" sz="2400" dirty="0">
                <a:latin typeface="Times New Roman" panose="02020603050405020304" pitchFamily="2" charset="0"/>
              </a:rPr>
              <a:t>                 </a:t>
            </a:r>
            <a:r>
              <a:rPr lang="en-US" altLang="zh-CN" sz="2400" dirty="0">
                <a:latin typeface="Times New Roman" panose="02020603050405020304" pitchFamily="2" charset="0"/>
              </a:rPr>
              <a:t>party?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Jenny: I’d love to.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Sun Ning: Tim? What about you?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Tim:When is it?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Sun Ning: Saturday afternoon.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Tim: Oh,no,I can’t. I have to _______ ___ an exam.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Sun Ning: What about you,Wilson?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Wilson: Sorry, I must ____ _____ ____ _______.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Sun Ning: Anna, can you come?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Anna: I can’t, Sun Ning. I __ _____have to _______ _____ _______.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Kay: I can’t ________,Sun Ning. I ______ </a:t>
            </a:r>
            <a:r>
              <a:rPr lang="en-US" altLang="zh-CN" dirty="0">
                <a:latin typeface="Times New Roman" panose="02020603050405020304" pitchFamily="2" charset="0"/>
              </a:rPr>
              <a:t>______ _______. </a:t>
            </a:r>
            <a:endParaRPr lang="zh-CN" altLang="en-US" dirty="0">
              <a:latin typeface="Times New Roman" panose="02020603050405020304" pitchFamily="2" charset="0"/>
            </a:endParaRPr>
          </a:p>
          <a:p>
            <a:r>
              <a:rPr lang="en-US" altLang="zh-CN" sz="2400" dirty="0">
                <a:latin typeface="Times New Roman" panose="02020603050405020304" pitchFamily="2" charset="0"/>
              </a:rPr>
              <a:t>Sun Ning: That’s too bad, Kay. Oh, maybe _______ _______. What a </a:t>
            </a:r>
            <a:endParaRPr lang="en-US" altLang="zh-CN" sz="2400" dirty="0">
              <a:latin typeface="Times New Roman" panose="02020603050405020304" pitchFamily="2" charset="0"/>
            </a:endParaRPr>
          </a:p>
          <a:p>
            <a:r>
              <a:rPr lang="zh-CN" altLang="en-US" sz="2400" dirty="0">
                <a:latin typeface="Times New Roman" panose="02020603050405020304" pitchFamily="2" charset="0"/>
              </a:rPr>
              <a:t>                  </a:t>
            </a:r>
            <a:r>
              <a:rPr lang="en-US" altLang="zh-CN" sz="2400" dirty="0">
                <a:latin typeface="Times New Roman" panose="02020603050405020304" pitchFamily="2" charset="0"/>
              </a:rPr>
              <a:t>_______ party!</a:t>
            </a:r>
            <a:endParaRPr lang="zh-CN" altLang="en-US" sz="2400" dirty="0">
              <a:latin typeface="Times New Roman" panose="02020603050405020304" pitchFamily="2" charset="0"/>
            </a:endParaRPr>
          </a:p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pic>
        <p:nvPicPr>
          <p:cNvPr id="31747" name="Section A 1b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15313" y="0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Text Box 8"/>
          <p:cNvSpPr txBox="1"/>
          <p:nvPr/>
        </p:nvSpPr>
        <p:spPr>
          <a:xfrm>
            <a:off x="6072188" y="142875"/>
            <a:ext cx="1785937" cy="53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Saturday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49" name="Text Box 8"/>
          <p:cNvSpPr txBox="1"/>
          <p:nvPr/>
        </p:nvSpPr>
        <p:spPr>
          <a:xfrm>
            <a:off x="4286250" y="571500"/>
            <a:ext cx="1785938" cy="56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have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to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0" name="Text Box 8"/>
          <p:cNvSpPr txBox="1"/>
          <p:nvPr/>
        </p:nvSpPr>
        <p:spPr>
          <a:xfrm>
            <a:off x="2357438" y="928688"/>
            <a:ext cx="2143125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How about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1" name="Text Box 8"/>
          <p:cNvSpPr txBox="1"/>
          <p:nvPr/>
        </p:nvSpPr>
        <p:spPr>
          <a:xfrm>
            <a:off x="6500813" y="928688"/>
            <a:ext cx="1785937" cy="566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come  to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2" name="Text Box 8"/>
          <p:cNvSpPr txBox="1"/>
          <p:nvPr/>
        </p:nvSpPr>
        <p:spPr>
          <a:xfrm>
            <a:off x="3571875" y="3071813"/>
            <a:ext cx="2143125" cy="566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prepare  for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3" name="Text Box 8"/>
          <p:cNvSpPr txBox="1"/>
          <p:nvPr/>
        </p:nvSpPr>
        <p:spPr>
          <a:xfrm>
            <a:off x="2700338" y="3789363"/>
            <a:ext cx="3643312" cy="566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go   to      the    doctor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4" name="Text Box 8"/>
          <p:cNvSpPr txBox="1"/>
          <p:nvPr/>
        </p:nvSpPr>
        <p:spPr>
          <a:xfrm>
            <a:off x="3276600" y="4581525"/>
            <a:ext cx="1357313" cy="566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might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5" name="Text Box 8"/>
          <p:cNvSpPr txBox="1"/>
          <p:nvPr/>
        </p:nvSpPr>
        <p:spPr>
          <a:xfrm>
            <a:off x="5437188" y="4508500"/>
            <a:ext cx="3071812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meet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my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friend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6" name="Text Box 8"/>
          <p:cNvSpPr txBox="1"/>
          <p:nvPr/>
        </p:nvSpPr>
        <p:spPr>
          <a:xfrm>
            <a:off x="1547813" y="5013325"/>
            <a:ext cx="2143125" cy="53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either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7" name="Text Box 8"/>
          <p:cNvSpPr txBox="1"/>
          <p:nvPr/>
        </p:nvSpPr>
        <p:spPr>
          <a:xfrm>
            <a:off x="4429125" y="5013325"/>
            <a:ext cx="3927475" cy="566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have     the          flu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8" name="Text Box 8"/>
          <p:cNvSpPr txBox="1"/>
          <p:nvPr/>
        </p:nvSpPr>
        <p:spPr>
          <a:xfrm>
            <a:off x="5437188" y="5373688"/>
            <a:ext cx="2143125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next       time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9" name="Text Box 8"/>
          <p:cNvSpPr txBox="1"/>
          <p:nvPr/>
        </p:nvSpPr>
        <p:spPr>
          <a:xfrm>
            <a:off x="1403350" y="5805488"/>
            <a:ext cx="2143125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small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332" fill="hold"/>
                                        <p:tgtEl>
                                          <p:spTgt spid="31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7"/>
                </p:tgtEl>
              </p:cMediaNode>
            </p:audio>
          </p:childTnLst>
        </p:cTn>
      </p:par>
    </p:tnLst>
    <p:bldLst>
      <p:bldP spid="31748" grpId="0"/>
      <p:bldP spid="31749" grpId="0"/>
      <p:bldP spid="31750" grpId="0"/>
      <p:bldP spid="31751" grpId="0"/>
      <p:bldP spid="31752" grpId="0"/>
      <p:bldP spid="31753" grpId="0"/>
      <p:bldP spid="31754" grpId="0"/>
      <p:bldP spid="31755" grpId="0"/>
      <p:bldP spid="31756" grpId="0"/>
      <p:bldP spid="31757" grpId="0"/>
      <p:bldP spid="31758" grpId="0"/>
      <p:bldP spid="317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2770" name="Picture 10" descr="2531170_145934947621_2"/>
          <p:cNvPicPr>
            <a:picLocks noChangeAspect="1"/>
          </p:cNvPicPr>
          <p:nvPr/>
        </p:nvPicPr>
        <p:blipFill>
          <a:blip r:embed="rId2"/>
          <a:srcRect b="17906"/>
          <a:stretch>
            <a:fillRect/>
          </a:stretch>
        </p:blipFill>
        <p:spPr>
          <a:xfrm>
            <a:off x="3130550" y="4438650"/>
            <a:ext cx="3851275" cy="237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圆角矩形标注 10"/>
          <p:cNvSpPr/>
          <p:nvPr/>
        </p:nvSpPr>
        <p:spPr>
          <a:xfrm>
            <a:off x="574675" y="3573463"/>
            <a:ext cx="3419475" cy="2663825"/>
          </a:xfrm>
          <a:prstGeom prst="wedgeRoundRectCallout">
            <a:avLst>
              <a:gd name="adj1" fmla="val 61884"/>
              <a:gd name="adj2" fmla="val 15375"/>
              <a:gd name="adj3" fmla="val 16667"/>
            </a:avLst>
          </a:prstGeom>
          <a:solidFill>
            <a:schemeClr val="bg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Can you come to my party on Saturday afternoon?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2772" name="圆角矩形标注 11"/>
          <p:cNvSpPr/>
          <p:nvPr/>
        </p:nvSpPr>
        <p:spPr>
          <a:xfrm>
            <a:off x="4498975" y="3644900"/>
            <a:ext cx="3816350" cy="792163"/>
          </a:xfrm>
          <a:prstGeom prst="wedgeRoundRectCallout">
            <a:avLst>
              <a:gd name="adj1" fmla="val 2995"/>
              <a:gd name="adj2" fmla="val 82866"/>
              <a:gd name="adj3" fmla="val 16667"/>
            </a:avLst>
          </a:prstGeom>
          <a:solidFill>
            <a:schemeClr val="bg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Sure, I’d love to.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2773" name="WordArt 4"/>
          <p:cNvSpPr>
            <a:spLocks noTextEdit="1"/>
          </p:cNvSpPr>
          <p:nvPr/>
        </p:nvSpPr>
        <p:spPr>
          <a:xfrm>
            <a:off x="2555875" y="115888"/>
            <a:ext cx="4103688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4" name="Oval 2"/>
          <p:cNvSpPr/>
          <p:nvPr/>
        </p:nvSpPr>
        <p:spPr>
          <a:xfrm>
            <a:off x="611188" y="115888"/>
            <a:ext cx="936625" cy="863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1c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32775" name="Text Box 5"/>
          <p:cNvSpPr txBox="1"/>
          <p:nvPr/>
        </p:nvSpPr>
        <p:spPr>
          <a:xfrm>
            <a:off x="541338" y="908050"/>
            <a:ext cx="8134350" cy="2619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You are the students in the picture. Student A, invite three students to your party. Student B, C and D, give answers.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  <p:bldP spid="32774" grpId="0" animBg="1"/>
      <p:bldP spid="327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3794" name="Picture 9" descr="1291881826952991979tqbryp"/>
          <p:cNvPicPr>
            <a:picLocks noChangeAspect="1"/>
          </p:cNvPicPr>
          <p:nvPr/>
        </p:nvPicPr>
        <p:blipFill>
          <a:blip r:embed="rId2"/>
          <a:srcRect l="44701" t="7881" r="2000"/>
          <a:stretch>
            <a:fillRect/>
          </a:stretch>
        </p:blipFill>
        <p:spPr>
          <a:xfrm>
            <a:off x="792163" y="3689350"/>
            <a:ext cx="2379662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7" descr="2457331_102736999000_2"/>
          <p:cNvPicPr>
            <a:picLocks noChangeAspect="1"/>
          </p:cNvPicPr>
          <p:nvPr/>
        </p:nvPicPr>
        <p:blipFill>
          <a:blip r:embed="rId3"/>
          <a:srcRect b="12891"/>
          <a:stretch>
            <a:fillRect/>
          </a:stretch>
        </p:blipFill>
        <p:spPr>
          <a:xfrm>
            <a:off x="792163" y="404813"/>
            <a:ext cx="2305050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圆角矩形标注 10"/>
          <p:cNvSpPr/>
          <p:nvPr/>
        </p:nvSpPr>
        <p:spPr>
          <a:xfrm>
            <a:off x="3529013" y="738188"/>
            <a:ext cx="5219700" cy="1727200"/>
          </a:xfrm>
          <a:prstGeom prst="wedgeRoundRectCallout">
            <a:avLst>
              <a:gd name="adj1" fmla="val -62745"/>
              <a:gd name="adj2" fmla="val 6435"/>
              <a:gd name="adj3" fmla="val 16667"/>
            </a:avLst>
          </a:prstGeom>
          <a:solidFill>
            <a:schemeClr val="bg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Sorry, I can’t. I have to prepare for an exam.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3797" name="圆角矩形标注 11"/>
          <p:cNvSpPr/>
          <p:nvPr/>
        </p:nvSpPr>
        <p:spPr>
          <a:xfrm>
            <a:off x="3779838" y="4121150"/>
            <a:ext cx="4897437" cy="1584325"/>
          </a:xfrm>
          <a:prstGeom prst="wedgeRoundRectCallout">
            <a:avLst>
              <a:gd name="adj1" fmla="val -63551"/>
              <a:gd name="adj2" fmla="val -11421"/>
              <a:gd name="adj3" fmla="val 16667"/>
            </a:avLst>
          </a:prstGeom>
          <a:solidFill>
            <a:schemeClr val="bg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I’m sorry, too. I must go to the doctor.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2"/>
          <p:cNvSpPr txBox="1"/>
          <p:nvPr/>
        </p:nvSpPr>
        <p:spPr>
          <a:xfrm>
            <a:off x="285750" y="785813"/>
            <a:ext cx="6715125" cy="584200"/>
          </a:xfrm>
          <a:prstGeom prst="rect">
            <a:avLst/>
          </a:prstGeom>
          <a:noFill/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2" charset="0"/>
              </a:rPr>
              <a:t>A:Can you …?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34819" name="Text Box 3"/>
          <p:cNvSpPr txBox="1"/>
          <p:nvPr/>
        </p:nvSpPr>
        <p:spPr>
          <a:xfrm>
            <a:off x="288925" y="1377950"/>
            <a:ext cx="7019925" cy="1576388"/>
          </a:xfrm>
          <a:prstGeom prst="rect">
            <a:avLst/>
          </a:prstGeom>
          <a:noFill/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2" charset="0"/>
              </a:rPr>
              <a:t>B:Sure, I’d love to.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2" charset="0"/>
              </a:rPr>
              <a:t>    I’m sorry, I can’t. I …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2" charset="0"/>
              </a:rPr>
              <a:t>    I’d love to, but I…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34820" name="Text Box 8"/>
          <p:cNvSpPr txBox="1"/>
          <p:nvPr/>
        </p:nvSpPr>
        <p:spPr>
          <a:xfrm>
            <a:off x="250825" y="5949950"/>
            <a:ext cx="295275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000" dirty="0">
                <a:latin typeface="Times New Roman" panose="02020603050405020304" pitchFamily="2" charset="0"/>
              </a:rPr>
              <a:t>go to the concert</a:t>
            </a:r>
            <a:endParaRPr lang="en-US" altLang="zh-CN" sz="3000" dirty="0">
              <a:latin typeface="Times New Roman" panose="02020603050405020304" pitchFamily="2" charset="0"/>
            </a:endParaRPr>
          </a:p>
        </p:txBody>
      </p:sp>
      <p:sp>
        <p:nvSpPr>
          <p:cNvPr id="34821" name="Text Box 9"/>
          <p:cNvSpPr txBox="1"/>
          <p:nvPr/>
        </p:nvSpPr>
        <p:spPr>
          <a:xfrm>
            <a:off x="3419475" y="6021388"/>
            <a:ext cx="1828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dirty="0">
                <a:latin typeface="Times New Roman" panose="02020603050405020304" pitchFamily="2" charset="0"/>
              </a:rPr>
              <a:t>go fishing</a:t>
            </a:r>
            <a:endParaRPr lang="en-US" altLang="zh-CN" sz="3000" dirty="0">
              <a:latin typeface="Times New Roman" panose="02020603050405020304" pitchFamily="2" charset="0"/>
            </a:endParaRPr>
          </a:p>
        </p:txBody>
      </p:sp>
      <p:sp>
        <p:nvSpPr>
          <p:cNvPr id="34822" name="Text Box 10"/>
          <p:cNvSpPr txBox="1"/>
          <p:nvPr/>
        </p:nvSpPr>
        <p:spPr>
          <a:xfrm>
            <a:off x="5364163" y="6024563"/>
            <a:ext cx="3779837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000" dirty="0">
                <a:latin typeface="Times New Roman" panose="02020603050405020304" pitchFamily="2" charset="0"/>
              </a:rPr>
              <a:t>play computer games    </a:t>
            </a:r>
            <a:endParaRPr lang="en-US" altLang="zh-CN" sz="3000" dirty="0">
              <a:latin typeface="Times New Roman" panose="02020603050405020304" pitchFamily="2" charset="0"/>
            </a:endParaRPr>
          </a:p>
        </p:txBody>
      </p:sp>
      <p:pic>
        <p:nvPicPr>
          <p:cNvPr id="34823" name="Picture 17" descr="633f7e0a508e703d95ca6b8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3" y="3402013"/>
            <a:ext cx="3203575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Picture 19" descr="17_5878_8d02ca8533450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88" y="3357563"/>
            <a:ext cx="1781175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Picture 21" descr="08120614434674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3573463"/>
            <a:ext cx="3313112" cy="210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6" name="WordArt 4"/>
          <p:cNvSpPr>
            <a:spLocks noTextEdit="1"/>
          </p:cNvSpPr>
          <p:nvPr/>
        </p:nvSpPr>
        <p:spPr>
          <a:xfrm>
            <a:off x="2571750" y="0"/>
            <a:ext cx="4103688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bldLvl="0" animBg="1"/>
      <p:bldP spid="34820" grpId="0"/>
      <p:bldP spid="34821" grpId="0"/>
      <p:bldP spid="348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5842" name="Picture 16" descr="CIMG5555"/>
          <p:cNvPicPr>
            <a:picLocks noChangeAspect="1"/>
          </p:cNvPicPr>
          <p:nvPr/>
        </p:nvPicPr>
        <p:blipFill>
          <a:blip r:embed="rId2"/>
          <a:srcRect t="1837" r="2260" b="2777"/>
          <a:stretch>
            <a:fillRect/>
          </a:stretch>
        </p:blipFill>
        <p:spPr>
          <a:xfrm>
            <a:off x="395288" y="765175"/>
            <a:ext cx="2160587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 Box 5"/>
          <p:cNvSpPr txBox="1"/>
          <p:nvPr/>
        </p:nvSpPr>
        <p:spPr>
          <a:xfrm>
            <a:off x="3995738" y="44450"/>
            <a:ext cx="3811587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Listen and circle </a:t>
            </a:r>
            <a:r>
              <a:rPr lang="en-US" altLang="zh-CN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can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or </a:t>
            </a:r>
            <a:r>
              <a:rPr lang="en-US" altLang="zh-CN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can’t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Picture 15" descr="CIMG5557"/>
          <p:cNvPicPr>
            <a:picLocks noChangeAspect="1"/>
          </p:cNvPicPr>
          <p:nvPr/>
        </p:nvPicPr>
        <p:blipFill>
          <a:blip r:embed="rId3"/>
          <a:srcRect t="1080"/>
          <a:stretch>
            <a:fillRect/>
          </a:stretch>
        </p:blipFill>
        <p:spPr>
          <a:xfrm>
            <a:off x="7092950" y="692150"/>
            <a:ext cx="1800225" cy="266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WordArt 5"/>
          <p:cNvSpPr>
            <a:spLocks noTextEdit="1"/>
          </p:cNvSpPr>
          <p:nvPr/>
        </p:nvSpPr>
        <p:spPr>
          <a:xfrm>
            <a:off x="250825" y="44450"/>
            <a:ext cx="2627313" cy="935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846" name="Oval 2"/>
          <p:cNvSpPr/>
          <p:nvPr/>
        </p:nvSpPr>
        <p:spPr>
          <a:xfrm>
            <a:off x="3059113" y="115888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2a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35847" name="折角形 7"/>
          <p:cNvSpPr/>
          <p:nvPr/>
        </p:nvSpPr>
        <p:spPr>
          <a:xfrm>
            <a:off x="142875" y="3357563"/>
            <a:ext cx="8893175" cy="3455987"/>
          </a:xfrm>
          <a:prstGeom prst="foldedCorner">
            <a:avLst>
              <a:gd name="adj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marL="742950" indent="-742950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1. Jeff (can / can’t ) go to the party.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742950" indent="-742950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2. Mary (can / can’t) go to the party.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742950" indent="-742950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3. May (can / can’t) go to the party.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742950" indent="-742950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4. Mei Ling (can / can’t) go to the party.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742950" indent="-742950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5. Paul (can / can’t) go to the party.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5848" name="椭圆 13"/>
          <p:cNvSpPr/>
          <p:nvPr/>
        </p:nvSpPr>
        <p:spPr>
          <a:xfrm>
            <a:off x="2627313" y="3500438"/>
            <a:ext cx="1439862" cy="576262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9" name="椭圆 14"/>
          <p:cNvSpPr/>
          <p:nvPr/>
        </p:nvSpPr>
        <p:spPr>
          <a:xfrm>
            <a:off x="1908175" y="4005263"/>
            <a:ext cx="1079500" cy="792162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0" name="椭圆 15"/>
          <p:cNvSpPr/>
          <p:nvPr/>
        </p:nvSpPr>
        <p:spPr>
          <a:xfrm>
            <a:off x="2735263" y="4652963"/>
            <a:ext cx="1331912" cy="792162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1" name="椭圆 16"/>
          <p:cNvSpPr/>
          <p:nvPr/>
        </p:nvSpPr>
        <p:spPr>
          <a:xfrm>
            <a:off x="3779838" y="5300663"/>
            <a:ext cx="1187450" cy="792162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2" name="椭圆 17"/>
          <p:cNvSpPr/>
          <p:nvPr/>
        </p:nvSpPr>
        <p:spPr>
          <a:xfrm>
            <a:off x="1763713" y="5876925"/>
            <a:ext cx="936625" cy="79216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5853" name="Picture 14" descr="CIMG55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0" y="1700213"/>
            <a:ext cx="2303463" cy="1595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Section A 2a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8125" y="357188"/>
            <a:ext cx="57150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701" fill="hold"/>
                                        <p:tgtEl>
                                          <p:spTgt spid="35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4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4"/>
                </p:tgtEl>
              </p:cMediaNode>
            </p:audio>
          </p:childTnLst>
        </p:cTn>
      </p:par>
    </p:tnLst>
    <p:bldLst>
      <p:bldP spid="35843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Text Box 5"/>
          <p:cNvSpPr txBox="1"/>
          <p:nvPr/>
        </p:nvSpPr>
        <p:spPr>
          <a:xfrm>
            <a:off x="1370013" y="260350"/>
            <a:ext cx="7523162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Listen again. Who can’t go to the party? Why? Complete the chart. 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6867" name="表格 36866"/>
          <p:cNvGraphicFramePr/>
          <p:nvPr/>
        </p:nvGraphicFramePr>
        <p:xfrm>
          <a:off x="503238" y="2105025"/>
          <a:ext cx="8137525" cy="4283075"/>
        </p:xfrm>
        <a:graphic>
          <a:graphicData uri="http://schemas.openxmlformats.org/drawingml/2006/table">
            <a:tbl>
              <a:tblPr/>
              <a:tblGrid>
                <a:gridCol w="2074863"/>
                <a:gridCol w="6062662"/>
              </a:tblGrid>
              <a:tr h="9001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Arial" panose="020B0604020202020204" pitchFamily="34" charset="0"/>
                        </a:rPr>
                        <a:t>Names</a:t>
                      </a:r>
                      <a:endParaRPr lang="zh-CN" altLang="en-US" sz="3600" b="1" dirty="0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Arial" panose="020B0604020202020204" pitchFamily="34" charset="0"/>
                        </a:rPr>
                        <a:t>Reasons</a:t>
                      </a:r>
                      <a:endParaRPr lang="zh-CN" altLang="en-US" sz="3600" b="1" dirty="0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3382962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1800" dirty="0"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6878" name="TextBox 8"/>
          <p:cNvSpPr txBox="1"/>
          <p:nvPr/>
        </p:nvSpPr>
        <p:spPr>
          <a:xfrm>
            <a:off x="792163" y="3213100"/>
            <a:ext cx="15113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Jeff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79" name="TextBox 10"/>
          <p:cNvSpPr txBox="1"/>
          <p:nvPr/>
        </p:nvSpPr>
        <p:spPr>
          <a:xfrm>
            <a:off x="2663825" y="3141663"/>
            <a:ext cx="615632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meet his friend on Saturday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80" name="TextBox 11"/>
          <p:cNvSpPr txBox="1"/>
          <p:nvPr/>
        </p:nvSpPr>
        <p:spPr>
          <a:xfrm>
            <a:off x="828675" y="4292600"/>
            <a:ext cx="10795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May  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81" name="TextBox 14"/>
          <p:cNvSpPr txBox="1"/>
          <p:nvPr/>
        </p:nvSpPr>
        <p:spPr>
          <a:xfrm>
            <a:off x="2735263" y="4319588"/>
            <a:ext cx="446405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has the flu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82" name="TextBox 11"/>
          <p:cNvSpPr txBox="1"/>
          <p:nvPr/>
        </p:nvSpPr>
        <p:spPr>
          <a:xfrm>
            <a:off x="574675" y="5441950"/>
            <a:ext cx="20161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Mei Ling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83" name="TextBox 14"/>
          <p:cNvSpPr txBox="1"/>
          <p:nvPr/>
        </p:nvSpPr>
        <p:spPr>
          <a:xfrm>
            <a:off x="2663825" y="5445125"/>
            <a:ext cx="5040313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study for a math test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84" name="Oval 2"/>
          <p:cNvSpPr/>
          <p:nvPr/>
        </p:nvSpPr>
        <p:spPr>
          <a:xfrm>
            <a:off x="466725" y="333375"/>
            <a:ext cx="865188" cy="863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2b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pic>
        <p:nvPicPr>
          <p:cNvPr id="36885" name="Section A 2b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313" y="1143000"/>
            <a:ext cx="785812" cy="785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9496" fill="hold"/>
                                        <p:tgtEl>
                                          <p:spTgt spid="36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5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5"/>
                </p:tgtEl>
              </p:cMediaNode>
            </p:audio>
          </p:childTnLst>
        </p:cTn>
      </p:par>
    </p:tnLst>
    <p:bldLst>
      <p:bldP spid="36866" grpId="0"/>
      <p:bldP spid="36878" grpId="0"/>
      <p:bldP spid="36879" grpId="0"/>
      <p:bldP spid="36880" grpId="0"/>
      <p:bldP spid="36881" grpId="0"/>
      <p:bldP spid="36882" grpId="0"/>
      <p:bldP spid="36883" grpId="0"/>
      <p:bldP spid="368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682625" y="1066800"/>
            <a:ext cx="8461375" cy="5092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复习备考</a:t>
            </a: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______________</a:t>
            </a:r>
            <a:endParaRPr lang="en-US" altLang="zh-CN" sz="36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2. </a:t>
            </a:r>
            <a:r>
              <a: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帮助我的父母干家务</a:t>
            </a:r>
            <a:endParaRPr lang="zh-CN" altLang="en-US" sz="36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__________________________</a:t>
            </a:r>
            <a:endParaRPr lang="en-US" altLang="zh-CN" sz="36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3. </a:t>
            </a:r>
            <a:r>
              <a: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去看医生</a:t>
            </a: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________________ </a:t>
            </a:r>
            <a:endParaRPr lang="en-US" altLang="zh-CN" sz="36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4. </a:t>
            </a:r>
            <a:r>
              <a: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见我朋友</a:t>
            </a: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_____________</a:t>
            </a:r>
            <a:endParaRPr lang="en-US" altLang="zh-CN" sz="36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5.</a:t>
            </a:r>
            <a:r>
              <a: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太多作业</a:t>
            </a: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_____________________</a:t>
            </a:r>
            <a:endParaRPr lang="en-US" altLang="zh-CN" sz="36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6.</a:t>
            </a:r>
            <a:r>
              <a: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谢谢你的邀请</a:t>
            </a:r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______________________</a:t>
            </a:r>
            <a:endParaRPr lang="en-US" altLang="zh-CN" sz="36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3211513" y="1143000"/>
            <a:ext cx="3206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study for a test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1066800" y="2667000"/>
            <a:ext cx="55118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help my parents do housework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3581400" y="3276600"/>
            <a:ext cx="29035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go to the doctor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0" name="Text Box 7"/>
          <p:cNvSpPr txBox="1"/>
          <p:nvPr/>
        </p:nvSpPr>
        <p:spPr>
          <a:xfrm>
            <a:off x="3429000" y="4038600"/>
            <a:ext cx="29130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meet my friend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1" name="Text Box 10"/>
          <p:cNvSpPr txBox="1"/>
          <p:nvPr/>
        </p:nvSpPr>
        <p:spPr>
          <a:xfrm>
            <a:off x="3276600" y="4800600"/>
            <a:ext cx="38512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too much homework 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2" name="Text Box 11"/>
          <p:cNvSpPr txBox="1"/>
          <p:nvPr/>
        </p:nvSpPr>
        <p:spPr>
          <a:xfrm>
            <a:off x="4114800" y="5486400"/>
            <a:ext cx="46624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thanks for your invitation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3" name="WordArt 12"/>
          <p:cNvSpPr>
            <a:spLocks noTextEdit="1"/>
          </p:cNvSpPr>
          <p:nvPr/>
        </p:nvSpPr>
        <p:spPr>
          <a:xfrm>
            <a:off x="2124075" y="188913"/>
            <a:ext cx="36718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charset="0"/>
                <a:ea typeface="黑体" charset="0"/>
              </a:rPr>
              <a:t>一、自主学习案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0" name="Text Box 5"/>
          <p:cNvSpPr txBox="1"/>
          <p:nvPr/>
        </p:nvSpPr>
        <p:spPr>
          <a:xfrm>
            <a:off x="684213" y="1268413"/>
            <a:ext cx="8064500" cy="2473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</a:rPr>
              <a:t>Look at the reason in the chart in 2b. Write some more. Then, Student A, invite your partner to do something. Student B, say you can’t go and why. </a:t>
            </a:r>
            <a:endParaRPr lang="en-US" altLang="zh-CN" sz="3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Box 1"/>
          <p:cNvSpPr txBox="1"/>
          <p:nvPr/>
        </p:nvSpPr>
        <p:spPr>
          <a:xfrm>
            <a:off x="685800" y="3770313"/>
            <a:ext cx="6046788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too much homework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buAutoNum type="arabicPeriod" startAt="3"/>
            </a:pPr>
            <a:r>
              <a:rPr lang="en-US" altLang="zh-CN" sz="3600" b="1" dirty="0">
                <a:latin typeface="Times New Roman" panose="02020603050405020304" pitchFamily="2" charset="0"/>
              </a:rPr>
              <a:t> 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buAutoNum type="arabicPeriod" startAt="3"/>
            </a:pPr>
            <a:r>
              <a:rPr lang="en-US" altLang="zh-CN" sz="3600" b="1" dirty="0">
                <a:latin typeface="Times New Roman" panose="02020603050405020304" pitchFamily="2" charset="0"/>
              </a:rPr>
              <a:t> ____________________</a:t>
            </a:r>
            <a:endParaRPr lang="zh-CN" altLang="en-US" sz="3600" dirty="0">
              <a:latin typeface="Times New Roman" panose="02020603050405020304" pitchFamily="2" charset="0"/>
            </a:endParaRPr>
          </a:p>
        </p:txBody>
      </p:sp>
      <p:sp>
        <p:nvSpPr>
          <p:cNvPr id="37892" name="WordArt 4"/>
          <p:cNvSpPr>
            <a:spLocks noTextEdit="1"/>
          </p:cNvSpPr>
          <p:nvPr/>
        </p:nvSpPr>
        <p:spPr>
          <a:xfrm>
            <a:off x="2771775" y="287338"/>
            <a:ext cx="4032250" cy="981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893" name="Oval 2"/>
          <p:cNvSpPr/>
          <p:nvPr/>
        </p:nvSpPr>
        <p:spPr>
          <a:xfrm>
            <a:off x="395288" y="18891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2c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8914" name="Picture 10" descr="31"/>
          <p:cNvPicPr>
            <a:picLocks noChangeAspect="1"/>
          </p:cNvPicPr>
          <p:nvPr/>
        </p:nvPicPr>
        <p:blipFill>
          <a:blip r:embed="rId2"/>
          <a:srcRect l="49690" t="14787" b="14787"/>
          <a:stretch>
            <a:fillRect/>
          </a:stretch>
        </p:blipFill>
        <p:spPr>
          <a:xfrm>
            <a:off x="2700338" y="2636838"/>
            <a:ext cx="3313112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圆角矩形标注 5"/>
          <p:cNvSpPr/>
          <p:nvPr/>
        </p:nvSpPr>
        <p:spPr>
          <a:xfrm>
            <a:off x="431800" y="260350"/>
            <a:ext cx="3276600" cy="2376488"/>
          </a:xfrm>
          <a:prstGeom prst="wedgeRoundRectCallout">
            <a:avLst>
              <a:gd name="adj1" fmla="val 44282"/>
              <a:gd name="adj2" fmla="val 72981"/>
              <a:gd name="adj3" fmla="val 16667"/>
            </a:avLst>
          </a:prstGeom>
          <a:solidFill>
            <a:schemeClr val="bg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Hey, Dave. Can you go to the movies on Saturday?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8916" name="圆角矩形标注 6"/>
          <p:cNvSpPr/>
          <p:nvPr/>
        </p:nvSpPr>
        <p:spPr>
          <a:xfrm>
            <a:off x="3995738" y="304800"/>
            <a:ext cx="4464050" cy="2420938"/>
          </a:xfrm>
          <a:prstGeom prst="wedgeRoundRectCallout">
            <a:avLst>
              <a:gd name="adj1" fmla="val 2986"/>
              <a:gd name="adj2" fmla="val 64162"/>
              <a:gd name="adj3" fmla="val 16667"/>
            </a:avLst>
          </a:prstGeom>
          <a:solidFill>
            <a:schemeClr val="bg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I’m sorry, I’m not available. I have too  much homework this weekend.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8917" name="圆角矩形标注 7"/>
          <p:cNvSpPr/>
          <p:nvPr/>
        </p:nvSpPr>
        <p:spPr>
          <a:xfrm>
            <a:off x="358775" y="4652963"/>
            <a:ext cx="3492500" cy="1800225"/>
          </a:xfrm>
          <a:prstGeom prst="wedgeRoundRectCallout">
            <a:avLst>
              <a:gd name="adj1" fmla="val 45093"/>
              <a:gd name="adj2" fmla="val -77514"/>
              <a:gd name="adj3" fmla="val 16667"/>
            </a:avLst>
          </a:prstGeom>
          <a:solidFill>
            <a:schemeClr val="bg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That’s too bad. Maybe another time.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8918" name="圆角矩形标注 9"/>
          <p:cNvSpPr/>
          <p:nvPr/>
        </p:nvSpPr>
        <p:spPr>
          <a:xfrm>
            <a:off x="4283075" y="5157788"/>
            <a:ext cx="4176713" cy="1368425"/>
          </a:xfrm>
          <a:prstGeom prst="wedgeRoundRectCallout">
            <a:avLst>
              <a:gd name="adj1" fmla="val -31602"/>
              <a:gd name="adj2" fmla="val -99884"/>
              <a:gd name="adj3" fmla="val 16667"/>
            </a:avLst>
          </a:prstGeom>
          <a:solidFill>
            <a:schemeClr val="bg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Sure, Joe. Thanks for asking.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  <p:bldP spid="389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468313" y="274638"/>
            <a:ext cx="4124325" cy="1143000"/>
          </a:xfrm>
          <a:ln/>
        </p:spPr>
        <p:txBody>
          <a:bodyPr anchor="ctr"/>
          <a:p>
            <a:r>
              <a:rPr lang="zh-CN" altLang="en-US" b="1" i="1">
                <a:solidFill>
                  <a:srgbClr val="FF0000"/>
                </a:solidFill>
              </a:rPr>
              <a:t>针对性训练</a:t>
            </a:r>
            <a:endParaRPr lang="zh-CN" altLang="en-US" b="1" i="1">
              <a:solidFill>
                <a:srgbClr val="FF0000"/>
              </a:solidFill>
            </a:endParaRPr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用所给词的适当形式填空。</a:t>
            </a:r>
            <a:r>
              <a:rPr lang="zh-CN" altLang="en-US" dirty="0"/>
              <a:t> 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1. I’d love </a:t>
            </a:r>
            <a:r>
              <a:rPr lang="en-US" altLang="zh-CN" u="sng" dirty="0"/>
              <a:t>      </a:t>
            </a:r>
            <a:r>
              <a:rPr lang="zh-CN" altLang="en-US" dirty="0"/>
              <a:t>（</a:t>
            </a:r>
            <a:r>
              <a:rPr lang="en-US" altLang="zh-CN" dirty="0"/>
              <a:t>play</a:t>
            </a:r>
            <a:r>
              <a:rPr lang="zh-CN" altLang="en-US" dirty="0"/>
              <a:t>）</a:t>
            </a:r>
            <a:r>
              <a:rPr lang="en-US" altLang="zh-CN" dirty="0"/>
              <a:t>soccer with you. 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2. He</a:t>
            </a:r>
            <a:r>
              <a:rPr lang="en-US" altLang="zh-CN" u="sng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go</a:t>
            </a:r>
            <a:r>
              <a:rPr lang="zh-CN" altLang="en-US" dirty="0"/>
              <a:t>）</a:t>
            </a:r>
            <a:r>
              <a:rPr lang="en-US" altLang="zh-CN" dirty="0"/>
              <a:t>to the movies tomorrow afternoon. 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3. Can Kate </a:t>
            </a:r>
            <a:r>
              <a:rPr lang="en-US" altLang="zh-CN" u="sng" dirty="0"/>
              <a:t>      </a:t>
            </a:r>
            <a:r>
              <a:rPr lang="zh-CN" altLang="en-US" dirty="0"/>
              <a:t>（</a:t>
            </a:r>
            <a:r>
              <a:rPr lang="en-US" altLang="zh-CN" dirty="0"/>
              <a:t>come</a:t>
            </a:r>
            <a:r>
              <a:rPr lang="zh-CN" altLang="en-US" dirty="0"/>
              <a:t>）</a:t>
            </a:r>
            <a:r>
              <a:rPr lang="en-US" altLang="zh-CN" dirty="0"/>
              <a:t>to the party</a:t>
            </a:r>
            <a:r>
              <a:rPr lang="zh-CN" altLang="en-US" dirty="0"/>
              <a:t>？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4.Thanks fo</a:t>
            </a:r>
            <a:r>
              <a:rPr lang="en-US" altLang="zh-CN" u="sng" dirty="0"/>
              <a:t>r      </a:t>
            </a:r>
            <a:r>
              <a:rPr lang="zh-CN" altLang="en-US" dirty="0"/>
              <a:t>（</a:t>
            </a:r>
            <a:r>
              <a:rPr lang="en-US" altLang="zh-CN" dirty="0"/>
              <a:t>ask</a:t>
            </a:r>
            <a:r>
              <a:rPr lang="zh-CN" altLang="en-US" dirty="0"/>
              <a:t>）</a:t>
            </a:r>
            <a:r>
              <a:rPr lang="en-US" altLang="zh-CN" dirty="0"/>
              <a:t>us to the party.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5. My mother </a:t>
            </a:r>
            <a:r>
              <a:rPr lang="en-US" altLang="zh-CN" u="sng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have</a:t>
            </a:r>
            <a:r>
              <a:rPr lang="zh-CN" altLang="en-US" dirty="0"/>
              <a:t>）</a:t>
            </a:r>
            <a:r>
              <a:rPr lang="en-US" altLang="zh-CN" dirty="0"/>
              <a:t>to wash many clothes every day. </a:t>
            </a:r>
            <a:endParaRPr lang="zh-CN" altLang="en-US" dirty="0"/>
          </a:p>
        </p:txBody>
      </p:sp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444500" y="188913"/>
            <a:ext cx="3838575" cy="958850"/>
          </a:xfrm>
          <a:ln/>
        </p:spPr>
        <p:txBody>
          <a:bodyPr vert="horz" wrap="square" anchor="ctr"/>
          <a:p>
            <a:pPr algn="l"/>
            <a:r>
              <a:rPr lang="zh-CN" altLang="en-US" b="1">
                <a:solidFill>
                  <a:srgbClr val="0000CC"/>
                </a:solidFill>
                <a:ea typeface="黑体" pitchFamily="1" charset="-122"/>
              </a:rPr>
              <a:t>单项选择</a:t>
            </a:r>
            <a:endParaRPr lang="zh-CN" altLang="en-US" b="1">
              <a:solidFill>
                <a:srgbClr val="0000CC"/>
              </a:solidFill>
              <a:ea typeface="黑体" pitchFamily="1" charset="-122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444500" y="1179513"/>
            <a:ext cx="8229600" cy="5310187"/>
          </a:xfrm>
          <a:ln/>
        </p:spPr>
        <p:txBody>
          <a:bodyPr vert="horz" wrap="none" anchor="t"/>
          <a:p>
            <a:pPr marL="476250" indent="-476250" defTabSz="70485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1. I have _____ homework to do. 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A. too many B. too much C. much too D. a few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2. He ___ stay at home, because his mother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was ill.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A. has to   B. have to    C. had   D. had to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3. I went to the mountain _____.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A. next week     B. the day after tomorrow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C. yesterday     D. tomorrow</a:t>
            </a:r>
            <a:endParaRPr lang="en-US" altLang="zh-CN" b="1" dirty="0">
              <a:latin typeface="Times New Roman" panose="02020603050405020304" pitchFamily="2" charset="0"/>
            </a:endParaRPr>
          </a:p>
        </p:txBody>
      </p:sp>
      <p:sp>
        <p:nvSpPr>
          <p:cNvPr id="40964" name="Text Box 4"/>
          <p:cNvSpPr txBox="1"/>
          <p:nvPr/>
        </p:nvSpPr>
        <p:spPr>
          <a:xfrm>
            <a:off x="2363788" y="1179513"/>
            <a:ext cx="671512" cy="571500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algn="ctr" defTabSz="913130">
              <a:spcBef>
                <a:spcPct val="50000"/>
              </a:spcBef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 </a:t>
            </a:r>
            <a:endParaRPr lang="en-US" altLang="zh-CN" sz="31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0965" name="Text Box 5"/>
          <p:cNvSpPr txBox="1"/>
          <p:nvPr/>
        </p:nvSpPr>
        <p:spPr>
          <a:xfrm>
            <a:off x="1595438" y="2528888"/>
            <a:ext cx="673100" cy="571500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algn="ctr" defTabSz="913130">
              <a:spcBef>
                <a:spcPct val="50000"/>
              </a:spcBef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D </a:t>
            </a:r>
            <a:endParaRPr lang="en-US" altLang="zh-CN" sz="31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0966" name="Text Box 6"/>
          <p:cNvSpPr txBox="1"/>
          <p:nvPr/>
        </p:nvSpPr>
        <p:spPr>
          <a:xfrm>
            <a:off x="5338763" y="4508500"/>
            <a:ext cx="673100" cy="571500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algn="ctr" defTabSz="913130">
              <a:spcBef>
                <a:spcPct val="50000"/>
              </a:spcBef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 </a:t>
            </a:r>
            <a:endParaRPr lang="en-US" altLang="zh-CN" sz="31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8229600" cy="5576888"/>
          </a:xfrm>
          <a:ln/>
        </p:spPr>
        <p:txBody>
          <a:bodyPr vert="horz" wrap="none" anchor="t"/>
          <a:p>
            <a:pPr marL="476250" indent="-476250" defTabSz="70485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4. ____ Friday morning, I like to go to the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movie ___ friends.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A. In</a:t>
            </a:r>
            <a:r>
              <a:rPr lang="zh-CN" altLang="en-US" b="1" dirty="0">
                <a:latin typeface="Times New Roman" panose="02020603050405020304" pitchFamily="2" charset="0"/>
              </a:rPr>
              <a:t>; </a:t>
            </a:r>
            <a:r>
              <a:rPr lang="en-US" altLang="zh-CN" b="1" dirty="0">
                <a:latin typeface="Times New Roman" panose="02020603050405020304" pitchFamily="2" charset="0"/>
              </a:rPr>
              <a:t>on  B. On</a:t>
            </a:r>
            <a:r>
              <a:rPr lang="zh-CN" altLang="en-US" b="1" dirty="0">
                <a:latin typeface="Times New Roman" panose="02020603050405020304" pitchFamily="2" charset="0"/>
              </a:rPr>
              <a:t>; </a:t>
            </a:r>
            <a:r>
              <a:rPr lang="en-US" altLang="zh-CN" b="1" dirty="0">
                <a:latin typeface="Times New Roman" panose="02020603050405020304" pitchFamily="2" charset="0"/>
              </a:rPr>
              <a:t>with  C. On</a:t>
            </a:r>
            <a:r>
              <a:rPr lang="zh-CN" altLang="en-US" b="1" dirty="0">
                <a:latin typeface="Times New Roman" panose="02020603050405020304" pitchFamily="2" charset="0"/>
              </a:rPr>
              <a:t>; </a:t>
            </a:r>
            <a:r>
              <a:rPr lang="en-US" altLang="zh-CN" b="1" dirty="0">
                <a:latin typeface="Times New Roman" panose="02020603050405020304" pitchFamily="2" charset="0"/>
              </a:rPr>
              <a:t>and D. At</a:t>
            </a:r>
            <a:r>
              <a:rPr lang="zh-CN" altLang="en-US" b="1" dirty="0">
                <a:latin typeface="Times New Roman" panose="02020603050405020304" pitchFamily="2" charset="0"/>
              </a:rPr>
              <a:t>; </a:t>
            </a:r>
            <a:r>
              <a:rPr lang="en-US" altLang="zh-CN" b="1" dirty="0">
                <a:latin typeface="Times New Roman" panose="02020603050405020304" pitchFamily="2" charset="0"/>
              </a:rPr>
              <a:t>with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5. Would you please ____me ____ the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housework?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120000"/>
              </a:lnSpc>
              <a:spcBef>
                <a:spcPct val="40000"/>
              </a:spcBef>
              <a:buAutoNum type="alphaUcPeriod"/>
            </a:pPr>
            <a:r>
              <a:rPr lang="en-US" altLang="zh-CN" b="1" dirty="0">
                <a:latin typeface="Times New Roman" panose="02020603050405020304" pitchFamily="2" charset="0"/>
              </a:rPr>
              <a:t>help</a:t>
            </a:r>
            <a:r>
              <a:rPr lang="zh-CN" altLang="en-US" b="1" dirty="0">
                <a:latin typeface="Times New Roman" panose="02020603050405020304" pitchFamily="2" charset="0"/>
              </a:rPr>
              <a:t>; </a:t>
            </a:r>
            <a:r>
              <a:rPr lang="en-US" altLang="zh-CN" b="1" dirty="0">
                <a:latin typeface="Times New Roman" panose="02020603050405020304" pitchFamily="2" charset="0"/>
              </a:rPr>
              <a:t>in                 B. to help</a:t>
            </a:r>
            <a:r>
              <a:rPr lang="zh-CN" altLang="en-US" b="1" dirty="0">
                <a:latin typeface="Times New Roman" panose="02020603050405020304" pitchFamily="2" charset="0"/>
              </a:rPr>
              <a:t>; </a:t>
            </a:r>
            <a:r>
              <a:rPr lang="en-US" altLang="zh-CN" b="1" dirty="0">
                <a:latin typeface="Times New Roman" panose="02020603050405020304" pitchFamily="2" charset="0"/>
              </a:rPr>
              <a:t>with 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476250" indent="-476250" defTabSz="70485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C. help</a:t>
            </a:r>
            <a:r>
              <a:rPr lang="zh-CN" altLang="en-US" b="1" dirty="0">
                <a:latin typeface="Times New Roman" panose="02020603050405020304" pitchFamily="2" charset="0"/>
              </a:rPr>
              <a:t>; </a:t>
            </a:r>
            <a:r>
              <a:rPr lang="en-US" altLang="zh-CN" b="1" dirty="0">
                <a:latin typeface="Times New Roman" panose="02020603050405020304" pitchFamily="2" charset="0"/>
              </a:rPr>
              <a:t>doing           D. help</a:t>
            </a:r>
            <a:r>
              <a:rPr lang="zh-CN" altLang="en-US" b="1" dirty="0">
                <a:latin typeface="Times New Roman" panose="02020603050405020304" pitchFamily="2" charset="0"/>
              </a:rPr>
              <a:t>; </a:t>
            </a:r>
            <a:r>
              <a:rPr lang="en-US" altLang="zh-CN" b="1" dirty="0">
                <a:latin typeface="Times New Roman" panose="02020603050405020304" pitchFamily="2" charset="0"/>
              </a:rPr>
              <a:t>do</a:t>
            </a:r>
            <a:endParaRPr lang="en-US" altLang="zh-CN" b="1" dirty="0">
              <a:latin typeface="Times New Roman" panose="02020603050405020304" pitchFamily="2" charset="0"/>
            </a:endParaRPr>
          </a:p>
        </p:txBody>
      </p:sp>
      <p:sp>
        <p:nvSpPr>
          <p:cNvPr id="41987" name="Text Box 4"/>
          <p:cNvSpPr txBox="1"/>
          <p:nvPr/>
        </p:nvSpPr>
        <p:spPr>
          <a:xfrm>
            <a:off x="1905000" y="1447800"/>
            <a:ext cx="574675" cy="60483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B</a:t>
            </a:r>
            <a:r>
              <a:rPr lang="en-US" altLang="zh-CN" dirty="0">
                <a:latin typeface="Times New Roman" panose="02020603050405020304" pitchFamily="2" charset="0"/>
              </a:rPr>
              <a:t> </a:t>
            </a:r>
            <a:endParaRPr lang="en-US" altLang="zh-CN" dirty="0">
              <a:latin typeface="Times New Roman" panose="02020603050405020304" pitchFamily="2" charset="0"/>
            </a:endParaRPr>
          </a:p>
        </p:txBody>
      </p:sp>
      <p:sp>
        <p:nvSpPr>
          <p:cNvPr id="41988" name="Text Box 5"/>
          <p:cNvSpPr txBox="1"/>
          <p:nvPr/>
        </p:nvSpPr>
        <p:spPr>
          <a:xfrm>
            <a:off x="4191000" y="2971800"/>
            <a:ext cx="673100" cy="60483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algn="ctr" defTabSz="913130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D</a:t>
            </a: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endParaRPr lang="en-US" altLang="zh-CN" sz="31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body" idx="4294967295"/>
          </p:nvPr>
        </p:nvSpPr>
        <p:spPr>
          <a:xfrm>
            <a:off x="349250" y="728663"/>
            <a:ext cx="8229600" cy="5397500"/>
          </a:xfrm>
          <a:ln/>
        </p:spPr>
        <p:txBody>
          <a:bodyPr vert="horz" wrap="none" anchor="t"/>
          <a:p>
            <a:pPr marL="476250" indent="-476250" defTabSz="704850">
              <a:spcBef>
                <a:spcPct val="50000"/>
              </a:spcBef>
              <a:buNone/>
            </a:pPr>
            <a:r>
              <a:rPr lang="en-US" altLang="zh-CN" sz="3500" b="1" dirty="0">
                <a:latin typeface="Times New Roman" panose="02020603050405020304" pitchFamily="2" charset="0"/>
              </a:rPr>
              <a:t>6. Are you ___ football this weekend?</a:t>
            </a:r>
            <a:endParaRPr lang="en-US" altLang="zh-CN" sz="3500" b="1" dirty="0">
              <a:latin typeface="Times New Roman" panose="02020603050405020304" pitchFamily="2" charset="0"/>
            </a:endParaRPr>
          </a:p>
          <a:p>
            <a:pPr marL="476250" indent="-476250" defTabSz="704850">
              <a:spcBef>
                <a:spcPct val="50000"/>
              </a:spcBef>
              <a:buNone/>
            </a:pPr>
            <a:r>
              <a:rPr lang="en-US" altLang="zh-CN" sz="3500" b="1" dirty="0">
                <a:latin typeface="Times New Roman" panose="02020603050405020304" pitchFamily="2" charset="0"/>
              </a:rPr>
              <a:t>   A. playing   B. play C. play a  D. Plays</a:t>
            </a:r>
            <a:endParaRPr lang="en-US" altLang="zh-CN" sz="3500" b="1" dirty="0">
              <a:latin typeface="Times New Roman" panose="02020603050405020304" pitchFamily="2" charset="0"/>
            </a:endParaRPr>
          </a:p>
          <a:p>
            <a:pPr marL="476250" indent="-476250" defTabSz="704850">
              <a:spcBef>
                <a:spcPct val="50000"/>
              </a:spcBef>
              <a:buNone/>
            </a:pPr>
            <a:r>
              <a:rPr lang="en-US" altLang="zh-CN" sz="3500" b="1" dirty="0">
                <a:latin typeface="Times New Roman" panose="02020603050405020304" pitchFamily="2" charset="0"/>
              </a:rPr>
              <a:t>7. I have to go to my guitar lesson ____ </a:t>
            </a:r>
            <a:endParaRPr lang="en-US" altLang="zh-CN" sz="3500" b="1" dirty="0">
              <a:latin typeface="Times New Roman" panose="02020603050405020304" pitchFamily="2" charset="0"/>
            </a:endParaRPr>
          </a:p>
          <a:p>
            <a:pPr marL="476250" indent="-476250" defTabSz="704850">
              <a:spcBef>
                <a:spcPct val="50000"/>
              </a:spcBef>
              <a:buNone/>
            </a:pPr>
            <a:r>
              <a:rPr lang="en-US" altLang="zh-CN" sz="3500" b="1" dirty="0">
                <a:latin typeface="Times New Roman" panose="02020603050405020304" pitchFamily="2" charset="0"/>
              </a:rPr>
              <a:t>    19:00___20:00 __ the evening.</a:t>
            </a:r>
            <a:endParaRPr lang="en-US" altLang="zh-CN" sz="3500" b="1" dirty="0">
              <a:latin typeface="Times New Roman" panose="02020603050405020304" pitchFamily="2" charset="0"/>
            </a:endParaRPr>
          </a:p>
          <a:p>
            <a:pPr marL="476250" indent="-476250" defTabSz="704850">
              <a:spcBef>
                <a:spcPct val="50000"/>
              </a:spcBef>
              <a:buNone/>
            </a:pPr>
            <a:r>
              <a:rPr lang="en-US" altLang="zh-CN" sz="3500" b="1" dirty="0">
                <a:latin typeface="Times New Roman" panose="02020603050405020304" pitchFamily="2" charset="0"/>
              </a:rPr>
              <a:t>   A. from</a:t>
            </a:r>
            <a:r>
              <a:rPr lang="zh-CN" altLang="en-US" sz="3500" b="1" dirty="0">
                <a:latin typeface="Times New Roman" panose="02020603050405020304" pitchFamily="2" charset="0"/>
              </a:rPr>
              <a:t>;</a:t>
            </a:r>
            <a:r>
              <a:rPr lang="en-US" altLang="zh-CN" sz="3500" b="1" dirty="0">
                <a:latin typeface="Times New Roman" panose="02020603050405020304" pitchFamily="2" charset="0"/>
              </a:rPr>
              <a:t> to</a:t>
            </a:r>
            <a:r>
              <a:rPr lang="zh-CN" altLang="en-US" sz="3500" b="1" dirty="0">
                <a:latin typeface="Times New Roman" panose="02020603050405020304" pitchFamily="2" charset="0"/>
              </a:rPr>
              <a:t>; </a:t>
            </a:r>
            <a:r>
              <a:rPr lang="en-US" altLang="zh-CN" sz="3500" b="1" dirty="0">
                <a:latin typeface="Times New Roman" panose="02020603050405020304" pitchFamily="2" charset="0"/>
              </a:rPr>
              <a:t>on  B. in</a:t>
            </a:r>
            <a:r>
              <a:rPr lang="zh-CN" altLang="en-US" sz="3500" b="1" dirty="0">
                <a:latin typeface="Times New Roman" panose="02020603050405020304" pitchFamily="2" charset="0"/>
              </a:rPr>
              <a:t>;</a:t>
            </a:r>
            <a:r>
              <a:rPr lang="en-US" altLang="zh-CN" sz="3500" b="1" dirty="0">
                <a:latin typeface="Times New Roman" panose="02020603050405020304" pitchFamily="2" charset="0"/>
              </a:rPr>
              <a:t> at</a:t>
            </a:r>
            <a:r>
              <a:rPr lang="zh-CN" altLang="en-US" sz="3500" b="1" dirty="0">
                <a:latin typeface="Times New Roman" panose="02020603050405020304" pitchFamily="2" charset="0"/>
              </a:rPr>
              <a:t>;</a:t>
            </a:r>
            <a:r>
              <a:rPr lang="en-US" altLang="zh-CN" sz="3500" b="1" dirty="0">
                <a:latin typeface="Times New Roman" panose="02020603050405020304" pitchFamily="2" charset="0"/>
              </a:rPr>
              <a:t> on  </a:t>
            </a:r>
            <a:endParaRPr lang="en-US" altLang="zh-CN" sz="3500" b="1" dirty="0">
              <a:latin typeface="Times New Roman" panose="02020603050405020304" pitchFamily="2" charset="0"/>
            </a:endParaRPr>
          </a:p>
          <a:p>
            <a:pPr marL="476250" indent="-476250" defTabSz="704850">
              <a:spcBef>
                <a:spcPct val="50000"/>
              </a:spcBef>
              <a:buNone/>
            </a:pPr>
            <a:r>
              <a:rPr lang="en-US" altLang="zh-CN" sz="3500" b="1" dirty="0">
                <a:latin typeface="Times New Roman" panose="02020603050405020304" pitchFamily="2" charset="0"/>
              </a:rPr>
              <a:t>   C. from</a:t>
            </a:r>
            <a:r>
              <a:rPr lang="zh-CN" altLang="en-US" sz="3500" b="1" dirty="0">
                <a:latin typeface="Times New Roman" panose="02020603050405020304" pitchFamily="2" charset="0"/>
              </a:rPr>
              <a:t>;</a:t>
            </a:r>
            <a:r>
              <a:rPr lang="en-US" altLang="zh-CN" sz="3500" b="1" dirty="0">
                <a:latin typeface="Times New Roman" panose="02020603050405020304" pitchFamily="2" charset="0"/>
              </a:rPr>
              <a:t> to</a:t>
            </a:r>
            <a:r>
              <a:rPr lang="zh-CN" altLang="en-US" sz="3500" b="1" dirty="0">
                <a:latin typeface="Times New Roman" panose="02020603050405020304" pitchFamily="2" charset="0"/>
              </a:rPr>
              <a:t>;</a:t>
            </a:r>
            <a:r>
              <a:rPr lang="en-US" altLang="zh-CN" sz="3500" b="1" dirty="0">
                <a:latin typeface="Times New Roman" panose="02020603050405020304" pitchFamily="2" charset="0"/>
              </a:rPr>
              <a:t> in   D. at</a:t>
            </a:r>
            <a:r>
              <a:rPr lang="zh-CN" altLang="en-US" sz="3500" b="1" dirty="0">
                <a:latin typeface="Times New Roman" panose="02020603050405020304" pitchFamily="2" charset="0"/>
              </a:rPr>
              <a:t>;</a:t>
            </a:r>
            <a:r>
              <a:rPr lang="en-US" altLang="zh-CN" sz="3500" b="1" dirty="0">
                <a:latin typeface="Times New Roman" panose="02020603050405020304" pitchFamily="2" charset="0"/>
              </a:rPr>
              <a:t> at</a:t>
            </a:r>
            <a:r>
              <a:rPr lang="zh-CN" altLang="en-US" sz="3500" b="1" dirty="0">
                <a:latin typeface="Times New Roman" panose="02020603050405020304" pitchFamily="2" charset="0"/>
              </a:rPr>
              <a:t>;</a:t>
            </a:r>
            <a:r>
              <a:rPr lang="en-US" altLang="zh-CN" sz="3500" b="1" dirty="0">
                <a:latin typeface="Times New Roman" panose="02020603050405020304" pitchFamily="2" charset="0"/>
              </a:rPr>
              <a:t> on</a:t>
            </a:r>
            <a:endParaRPr lang="en-US" altLang="zh-CN" sz="3500" b="1" dirty="0">
              <a:latin typeface="Times New Roman" panose="02020603050405020304" pitchFamily="2" charset="0"/>
            </a:endParaRPr>
          </a:p>
        </p:txBody>
      </p:sp>
      <p:sp>
        <p:nvSpPr>
          <p:cNvPr id="43011" name="Text Box 3"/>
          <p:cNvSpPr txBox="1"/>
          <p:nvPr/>
        </p:nvSpPr>
        <p:spPr>
          <a:xfrm>
            <a:off x="2651125" y="728663"/>
            <a:ext cx="576263" cy="914400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</a:t>
            </a:r>
            <a:r>
              <a:rPr lang="en-US" altLang="zh-CN" dirty="0">
                <a:latin typeface="Times New Roman" panose="02020603050405020304" pitchFamily="2" charset="0"/>
              </a:rPr>
              <a:t> </a:t>
            </a:r>
            <a:endParaRPr lang="en-US" altLang="zh-CN" dirty="0">
              <a:latin typeface="Times New Roman" panose="02020603050405020304" pitchFamily="2" charset="0"/>
            </a:endParaRPr>
          </a:p>
        </p:txBody>
      </p:sp>
      <p:sp>
        <p:nvSpPr>
          <p:cNvPr id="43012" name="Text Box 4"/>
          <p:cNvSpPr txBox="1"/>
          <p:nvPr/>
        </p:nvSpPr>
        <p:spPr>
          <a:xfrm>
            <a:off x="7356475" y="2349500"/>
            <a:ext cx="669925" cy="64928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</a:t>
            </a:r>
            <a:r>
              <a:rPr lang="en-US" altLang="zh-CN" dirty="0">
                <a:latin typeface="Times New Roman" panose="02020603050405020304" pitchFamily="2" charset="0"/>
              </a:rPr>
              <a:t> </a:t>
            </a:r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4" name="WordArt 3"/>
          <p:cNvSpPr/>
          <p:nvPr/>
        </p:nvSpPr>
        <p:spPr>
          <a:xfrm>
            <a:off x="323850" y="295275"/>
            <a:ext cx="8424863" cy="190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you!</a:t>
            </a:r>
            <a:endParaRPr lang="zh-CN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5288" y="2276475"/>
            <a:ext cx="4681537" cy="2951163"/>
          </a:xfrm>
          <a:ln/>
        </p:spPr>
        <p:txBody>
          <a:bodyPr vert="horz" wrap="square" anchor="t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Listen to the song !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lvl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And tell me if you can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lvl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come to my party?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7171" name="Text Box 9"/>
          <p:cNvSpPr txBox="1"/>
          <p:nvPr/>
        </p:nvSpPr>
        <p:spPr>
          <a:xfrm>
            <a:off x="2195513" y="908050"/>
            <a:ext cx="60483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2" charset="0"/>
              </a:rPr>
              <a:t>Can you come to my party?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7172" name="Picture 13" descr="1pt46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2060575"/>
            <a:ext cx="3263900" cy="367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儿童歌曲 - 生日快乐 - 英文 普通话 白话 鼓掌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938" y="642938"/>
            <a:ext cx="928687" cy="928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0188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  <p:bldLst>
      <p:bldP spid="7170" grpId="0" build="p"/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WordArt 4"/>
          <p:cNvSpPr>
            <a:spLocks noTextEdit="1"/>
          </p:cNvSpPr>
          <p:nvPr/>
        </p:nvSpPr>
        <p:spPr>
          <a:xfrm>
            <a:off x="1908175" y="404813"/>
            <a:ext cx="4968875" cy="1006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4000" b="1">
                <a:solidFill>
                  <a:srgbClr val="FFCC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Presentation</a:t>
            </a:r>
            <a:endParaRPr lang="zh-CN" altLang="en-US" sz="4000" b="1">
              <a:solidFill>
                <a:srgbClr val="FFCC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5" name="Text Box 6"/>
          <p:cNvSpPr txBox="1"/>
          <p:nvPr/>
        </p:nvSpPr>
        <p:spPr>
          <a:xfrm>
            <a:off x="612775" y="1989138"/>
            <a:ext cx="74168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A: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Can you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come to my party?                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6" name="Rectangle 7"/>
          <p:cNvSpPr/>
          <p:nvPr/>
        </p:nvSpPr>
        <p:spPr>
          <a:xfrm>
            <a:off x="539750" y="2781300"/>
            <a:ext cx="7627938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B:</a:t>
            </a:r>
            <a:r>
              <a:rPr lang="en-US" altLang="zh-CN" sz="3600" b="1" dirty="0">
                <a:solidFill>
                  <a:srgbClr val="CC0099"/>
                </a:solidFill>
                <a:latin typeface="Times New Roman" panose="02020603050405020304" pitchFamily="2" charset="0"/>
              </a:rPr>
              <a:t> Sure, I’d love to. </a:t>
            </a:r>
            <a:endParaRPr lang="en-US" altLang="zh-CN" sz="3600" b="1" dirty="0">
              <a:solidFill>
                <a:srgbClr val="CC0099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7" name="AutoShape 8"/>
          <p:cNvSpPr/>
          <p:nvPr/>
        </p:nvSpPr>
        <p:spPr>
          <a:xfrm>
            <a:off x="5795963" y="2781300"/>
            <a:ext cx="887412" cy="792163"/>
          </a:xfrm>
          <a:prstGeom prst="smileyFace">
            <a:avLst>
              <a:gd name="adj" fmla="val 4653"/>
            </a:avLst>
          </a:prstGeom>
          <a:solidFill>
            <a:srgbClr val="FFCC66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198" name="AutoShape 12"/>
          <p:cNvSpPr/>
          <p:nvPr/>
        </p:nvSpPr>
        <p:spPr>
          <a:xfrm>
            <a:off x="7380288" y="3500438"/>
            <a:ext cx="1008062" cy="792162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199" name="Rectangle 7"/>
          <p:cNvSpPr/>
          <p:nvPr/>
        </p:nvSpPr>
        <p:spPr>
          <a:xfrm>
            <a:off x="1258888" y="3502025"/>
            <a:ext cx="576103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99"/>
                </a:solidFill>
                <a:latin typeface="Times New Roman" panose="02020603050405020304" pitchFamily="2" charset="0"/>
              </a:rPr>
              <a:t>Sorry, I can’t. I have to …</a:t>
            </a:r>
            <a:endParaRPr lang="en-US" altLang="zh-CN" sz="3600" b="1" dirty="0">
              <a:solidFill>
                <a:srgbClr val="CC0099"/>
              </a:solidFill>
              <a:latin typeface="Times New Roman" panose="02020603050405020304" pitchFamily="2" charset="0"/>
            </a:endParaRPr>
          </a:p>
        </p:txBody>
      </p:sp>
      <p:pic>
        <p:nvPicPr>
          <p:cNvPr id="8200" name="Picture 11" descr="_PPAP[A96O0$W7JLL)R8K}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4365625"/>
            <a:ext cx="3024187" cy="2138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 animBg="1"/>
      <p:bldP spid="8198" grpId="0" animBg="1"/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6"/>
          <p:cNvSpPr txBox="1"/>
          <p:nvPr/>
        </p:nvSpPr>
        <p:spPr>
          <a:xfrm>
            <a:off x="684213" y="395288"/>
            <a:ext cx="7705725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A: Can you come to my party?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B: Sure, I’d love to.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pic>
        <p:nvPicPr>
          <p:cNvPr id="9219" name="Picture 9" descr="5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2133600"/>
            <a:ext cx="5327650" cy="3995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AutoShape 8"/>
          <p:cNvSpPr/>
          <p:nvPr/>
        </p:nvSpPr>
        <p:spPr>
          <a:xfrm>
            <a:off x="7358063" y="1857375"/>
            <a:ext cx="1143000" cy="1571625"/>
          </a:xfrm>
          <a:prstGeom prst="smileyFace">
            <a:avLst>
              <a:gd name="adj" fmla="val 4653"/>
            </a:avLst>
          </a:prstGeom>
          <a:solidFill>
            <a:srgbClr val="FFCC66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9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charRg st="29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charRg st="29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357188" y="5786438"/>
            <a:ext cx="47863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prepare for an exam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0243" name="Text Box 6"/>
          <p:cNvSpPr txBox="1"/>
          <p:nvPr/>
        </p:nvSpPr>
        <p:spPr>
          <a:xfrm>
            <a:off x="4935538" y="5929313"/>
            <a:ext cx="42084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go to the doctor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0244" name="Text Box 10"/>
          <p:cNvSpPr txBox="1"/>
          <p:nvPr/>
        </p:nvSpPr>
        <p:spPr>
          <a:xfrm>
            <a:off x="285750" y="214313"/>
            <a:ext cx="6983413" cy="201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A: Can you come to my party?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B: I’m sorry, I can’t. I have to….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i="1" dirty="0">
                <a:solidFill>
                  <a:srgbClr val="FF6600"/>
                </a:solidFill>
                <a:latin typeface="Times New Roman" panose="02020603050405020304" pitchFamily="2" charset="0"/>
              </a:rPr>
              <a:t>   </a:t>
            </a:r>
            <a:endParaRPr lang="en-US" altLang="zh-CN" i="1" dirty="0">
              <a:solidFill>
                <a:srgbClr val="FF66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0245" name="Picture 14" descr="9d7b61243e2ff14934a80fa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571625"/>
            <a:ext cx="2593975" cy="345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6" descr="0408-NEWS06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2133600"/>
            <a:ext cx="2384425" cy="331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AutoShape 12"/>
          <p:cNvSpPr/>
          <p:nvPr/>
        </p:nvSpPr>
        <p:spPr>
          <a:xfrm>
            <a:off x="7358063" y="785813"/>
            <a:ext cx="1008062" cy="792162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0248" name="Text Box 4"/>
          <p:cNvSpPr txBox="1"/>
          <p:nvPr/>
        </p:nvSpPr>
        <p:spPr>
          <a:xfrm>
            <a:off x="1285875" y="5143500"/>
            <a:ext cx="47863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准备考试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0249" name="Text Box 4"/>
          <p:cNvSpPr txBox="1"/>
          <p:nvPr/>
        </p:nvSpPr>
        <p:spPr>
          <a:xfrm>
            <a:off x="5715000" y="5429250"/>
            <a:ext cx="47863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看医生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2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charRg st="29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64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charRg st="64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 build="p"/>
      <p:bldP spid="10247" grpId="0" animBg="1"/>
      <p:bldP spid="10248" grpId="0"/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3"/>
          <p:cNvSpPr txBox="1"/>
          <p:nvPr/>
        </p:nvSpPr>
        <p:spPr>
          <a:xfrm>
            <a:off x="611188" y="579438"/>
            <a:ext cx="7834312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A: Can you play basketball with us?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B: Sorry, I can’t. I have to …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1267" name="AutoShape 5"/>
          <p:cNvSpPr/>
          <p:nvPr/>
        </p:nvSpPr>
        <p:spPr>
          <a:xfrm>
            <a:off x="6500813" y="1571625"/>
            <a:ext cx="1295400" cy="998538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pic>
        <p:nvPicPr>
          <p:cNvPr id="11268" name="Picture 11" descr="2008481536429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2000250"/>
            <a:ext cx="3530600" cy="250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7" descr="http://t3.baidu.com/it/u=3293869615,1308939485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643188"/>
            <a:ext cx="3384550" cy="224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4"/>
          <p:cNvSpPr txBox="1"/>
          <p:nvPr/>
        </p:nvSpPr>
        <p:spPr>
          <a:xfrm>
            <a:off x="4572000" y="4857750"/>
            <a:ext cx="47863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帮助父母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1271" name="Text Box 13"/>
          <p:cNvSpPr txBox="1"/>
          <p:nvPr/>
        </p:nvSpPr>
        <p:spPr>
          <a:xfrm>
            <a:off x="2643188" y="5500688"/>
            <a:ext cx="54721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    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help my parents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3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charRg st="36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 animBg="1"/>
      <p:bldP spid="11270" grpId="0"/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/>
          <p:nvPr/>
        </p:nvSpPr>
        <p:spPr>
          <a:xfrm>
            <a:off x="827088" y="1274763"/>
            <a:ext cx="66151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B: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Sorry, I can’t. I have to …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2291" name="AutoShape 3"/>
          <p:cNvSpPr/>
          <p:nvPr/>
        </p:nvSpPr>
        <p:spPr>
          <a:xfrm>
            <a:off x="2071688" y="5572125"/>
            <a:ext cx="1103312" cy="1008063"/>
          </a:xfrm>
          <a:prstGeom prst="smileyFace">
            <a:avLst>
              <a:gd name="adj" fmla="val -4653"/>
            </a:avLst>
          </a:prstGeom>
          <a:solidFill>
            <a:srgbClr val="FFCC66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2292" name="Text Box 8"/>
          <p:cNvSpPr txBox="1"/>
          <p:nvPr/>
        </p:nvSpPr>
        <p:spPr>
          <a:xfrm>
            <a:off x="827088" y="476250"/>
            <a:ext cx="80311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A: Can you ________________ 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pic>
        <p:nvPicPr>
          <p:cNvPr id="12293" name="Picture 9" descr="zq2_0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565400"/>
            <a:ext cx="3635375" cy="2728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Text Box 6"/>
          <p:cNvSpPr txBox="1"/>
          <p:nvPr/>
        </p:nvSpPr>
        <p:spPr>
          <a:xfrm>
            <a:off x="5286375" y="3071813"/>
            <a:ext cx="318611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meet my friend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295" name="Text Box 4"/>
          <p:cNvSpPr txBox="1"/>
          <p:nvPr/>
        </p:nvSpPr>
        <p:spPr>
          <a:xfrm>
            <a:off x="5357813" y="2357438"/>
            <a:ext cx="47863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会见我的朋友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2296" name="TextBox 9"/>
          <p:cNvSpPr txBox="1"/>
          <p:nvPr/>
        </p:nvSpPr>
        <p:spPr>
          <a:xfrm>
            <a:off x="3214688" y="428625"/>
            <a:ext cx="39084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play soccer with us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2297" name="Picture 5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3" y="3929063"/>
            <a:ext cx="1846262" cy="2554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/>
      <p:bldP spid="12294" grpId="0"/>
      <p:bldP spid="12295" grpId="0"/>
      <p:bldP spid="12296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6420</Words>
  <Application>WPS 演示</Application>
  <PresentationFormat>在屏幕上显示</PresentationFormat>
  <Paragraphs>459</Paragraphs>
  <Slides>36</Slides>
  <Notes>7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Calibri</vt:lpstr>
      <vt:lpstr>黑体</vt:lpstr>
      <vt:lpstr>Latha</vt:lpstr>
      <vt:lpstr>黑体</vt:lpstr>
      <vt:lpstr>微软雅黑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367</cp:revision>
  <dcterms:created xsi:type="dcterms:W3CDTF">2013-03-17T02:35:29Z</dcterms:created>
  <dcterms:modified xsi:type="dcterms:W3CDTF">2021-05-07T05:46:22Z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