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6" r:id="rId2"/>
  </p:sldMasterIdLst>
  <p:notesMasterIdLst>
    <p:notesMasterId r:id="rId3"/>
  </p:notesMasterIdLst>
  <p:sldIdLst>
    <p:sldId id="493" r:id="rId4"/>
    <p:sldId id="325" r:id="rId5"/>
    <p:sldId id="497" r:id="rId6"/>
    <p:sldId id="498" r:id="rId7"/>
    <p:sldId id="500" r:id="rId8"/>
    <p:sldId id="539" r:id="rId9"/>
    <p:sldId id="579" r:id="rId10"/>
    <p:sldId id="580" r:id="rId11"/>
    <p:sldId id="530" r:id="rId12"/>
    <p:sldId id="531" r:id="rId13"/>
    <p:sldId id="565" r:id="rId14"/>
    <p:sldId id="533" r:id="rId15"/>
    <p:sldId id="534" r:id="rId16"/>
    <p:sldId id="536" r:id="rId17"/>
    <p:sldId id="568" r:id="rId18"/>
    <p:sldId id="499" r:id="rId19"/>
    <p:sldId id="483" r:id="rId20"/>
    <p:sldId id="472" r:id="rId21"/>
    <p:sldId id="473" r:id="rId22"/>
    <p:sldId id="508" r:id="rId23"/>
    <p:sldId id="546" r:id="rId24"/>
    <p:sldId id="570" r:id="rId25"/>
    <p:sldId id="513" r:id="rId26"/>
    <p:sldId id="514" r:id="rId27"/>
    <p:sldId id="524" r:id="rId28"/>
    <p:sldId id="516" r:id="rId29"/>
    <p:sldId id="517" r:id="rId30"/>
    <p:sldId id="474" r:id="rId31"/>
    <p:sldId id="527" r:id="rId32"/>
    <p:sldId id="529" r:id="rId33"/>
    <p:sldId id="554" r:id="rId34"/>
    <p:sldId id="552" r:id="rId35"/>
    <p:sldId id="578" r:id="rId36"/>
    <p:sldId id="495" r:id="rId37"/>
  </p:sldIdLst>
  <p:sldSz cx="12188825" cy="6858000"/>
  <p:notesSz cx="6858000" cy="9144000"/>
  <p:custDataLst>
    <p:tags r:id="rId38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5622" autoAdjust="0"/>
  </p:normalViewPr>
  <p:slideViewPr>
    <p:cSldViewPr>
      <p:cViewPr>
        <p:scale>
          <a:sx n="100" d="100"/>
          <a:sy n="100" d="100"/>
        </p:scale>
        <p:origin x="414" y="3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tags" Target="tags/tag3.xml" /><Relationship Id="rId39" Type="http://schemas.openxmlformats.org/officeDocument/2006/relationships/presProps" Target="presProps.xml" /><Relationship Id="rId4" Type="http://schemas.openxmlformats.org/officeDocument/2006/relationships/slide" Target="slides/slide1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459250"/>
            <a:ext cx="12188825" cy="53987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629217"/>
            <a:ext cx="12188825" cy="52287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989173"/>
            <a:ext cx="12188825" cy="48688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349130"/>
            <a:ext cx="12188825" cy="45088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539000"/>
            <a:ext cx="12188825" cy="431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709087"/>
            <a:ext cx="12188825" cy="414891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898917"/>
            <a:ext cx="12286293" cy="39590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</a:blip>
          <a:srcRect t="-1"/>
          <a:stretch>
            <a:fillRect/>
          </a:stretch>
        </p:blipFill>
        <p:spPr>
          <a:xfrm rot="10800000">
            <a:off x="3772190" y="685798"/>
            <a:ext cx="8416635" cy="617220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069043"/>
            <a:ext cx="12188825" cy="378895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258833"/>
            <a:ext cx="12188825" cy="35991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618750"/>
            <a:ext cx="12188825" cy="32392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788957"/>
            <a:ext cx="12188825" cy="3069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978667"/>
            <a:ext cx="12188825" cy="28793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148913"/>
            <a:ext cx="12188825" cy="270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338583"/>
            <a:ext cx="12188825" cy="2519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508870"/>
            <a:ext cx="12188825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698500"/>
            <a:ext cx="12188825" cy="21595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868827"/>
            <a:ext cx="12188825" cy="19891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058417"/>
            <a:ext cx="12188825" cy="17995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228783"/>
            <a:ext cx="12188825" cy="16292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588740"/>
            <a:ext cx="12188825" cy="126926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948697"/>
            <a:ext cx="12188825" cy="90930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138167"/>
            <a:ext cx="12188825" cy="7198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0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22.xml" /><Relationship Id="rId16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5.xml" /><Relationship Id="rId19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9.xml" /><Relationship Id="rId20" Type="http://schemas.openxmlformats.org/officeDocument/2006/relationships/slideLayout" Target="../slideLayouts/slideLayout27.xml" /><Relationship Id="rId21" Type="http://schemas.openxmlformats.org/officeDocument/2006/relationships/slideLayout" Target="../slideLayouts/slideLayout28.xml" /><Relationship Id="rId22" Type="http://schemas.openxmlformats.org/officeDocument/2006/relationships/slideLayout" Target="../slideLayouts/slideLayout29.xml" /><Relationship Id="rId23" Type="http://schemas.openxmlformats.org/officeDocument/2006/relationships/slideLayout" Target="../slideLayouts/slideLayout30.xml" /><Relationship Id="rId24" Type="http://schemas.openxmlformats.org/officeDocument/2006/relationships/slideLayout" Target="../slideLayouts/slideLayout31.xml" /><Relationship Id="rId25" Type="http://schemas.openxmlformats.org/officeDocument/2006/relationships/slideLayout" Target="../slideLayouts/slideLayout32.xml" /><Relationship Id="rId26" Type="http://schemas.openxmlformats.org/officeDocument/2006/relationships/slideLayout" Target="../slideLayouts/slideLayout33.xml" /><Relationship Id="rId27" Type="http://schemas.openxmlformats.org/officeDocument/2006/relationships/slideLayout" Target="../slideLayouts/slideLayout34.xml" /><Relationship Id="rId28" Type="http://schemas.openxmlformats.org/officeDocument/2006/relationships/slideLayout" Target="../slideLayouts/slideLayout35.xml" /><Relationship Id="rId29" Type="http://schemas.openxmlformats.org/officeDocument/2006/relationships/theme" Target="../theme/theme2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</p:sldLayoutIdLst>
  <p:transition/>
  <p:timing/>
  <p:txStyles>
    <p:titleStyle>
      <a:lvl1pPr algn="ctr" defTabSz="12179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" Target="slide9.xml" TargetMode="Internal" /><Relationship Id="rId3" Type="http://schemas.openxmlformats.org/officeDocument/2006/relationships/slide" Target="slide3.xml" TargetMode="Internal" /><Relationship Id="rId4" Type="http://schemas.openxmlformats.org/officeDocument/2006/relationships/slide" Target="slide16.xml" TargetMode="Internal" /><Relationship Id="rId5" Type="http://schemas.openxmlformats.org/officeDocument/2006/relationships/slide" Target="slide29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microsoft.com/office/2007/relationships/hdphoto" Target="../media/image5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8.png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2" name="淘宝网chenying0907出品 132"/>
          <p:cNvSpPr/>
          <p:nvPr>
            <p:custDataLst>
              <p:tags r:id="rId2"/>
            </p:custDataLst>
          </p:nvPr>
        </p:nvSpPr>
        <p:spPr>
          <a:xfrm flipV="1">
            <a:off x="3574132" y="2427969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8" name="淘宝网chenying0907出品 133"/>
          <p:cNvSpPr/>
          <p:nvPr>
            <p:custDataLst>
              <p:tags r:id="rId3"/>
            </p:custDataLst>
          </p:nvPr>
        </p:nvSpPr>
        <p:spPr>
          <a:xfrm>
            <a:off x="3574132" y="2853112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9" name="淘宝网chenying0907出品 129"/>
          <p:cNvSpPr/>
          <p:nvPr/>
        </p:nvSpPr>
        <p:spPr>
          <a:xfrm flipH="1">
            <a:off x="4192465" y="2473732"/>
            <a:ext cx="153366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3765"/>
            <a:r>
              <a:rPr lang="en-US" altLang="zh-CN" sz="300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Unit </a:t>
            </a:r>
            <a:r>
              <a:rPr lang="en-US" altLang="zh-CN" sz="3000" smtClean="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3</a:t>
            </a:r>
            <a:r>
              <a:rPr lang="zh-CN" altLang="en-US" sz="30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3000" b="1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淘宝网chenying0907出品 129"/>
          <p:cNvSpPr/>
          <p:nvPr/>
        </p:nvSpPr>
        <p:spPr>
          <a:xfrm flipH="1">
            <a:off x="981421" y="3284984"/>
            <a:ext cx="75526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The world meets China</a:t>
            </a:r>
            <a:endParaRPr lang="en-US" altLang="zh-CN" sz="4800" b="1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399666" y="808855"/>
            <a:ext cx="11392669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历史学家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25209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历史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25209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有历史意义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先前的；较早的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25209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优先考虑；优先事项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10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传奇故事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39243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浪漫的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39243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浪漫主义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6770" y="929858"/>
            <a:ext cx="14638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historian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3852" y="1475259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history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3852" y="2103563"/>
            <a:ext cx="12586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historic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2862" y="2655962"/>
            <a:ext cx="9252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prior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4649" y="3262410"/>
            <a:ext cx="12955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priority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0311" y="3894906"/>
            <a:ext cx="14177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romance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5963" y="4478783"/>
            <a:ext cx="14738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romantic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65963" y="5073556"/>
            <a:ext cx="19740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romanticism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399666" y="1484784"/>
            <a:ext cx="11392669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11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计谋，策略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indent="392430" algn="just" defTabSz="913765">
              <a:lnSpc>
                <a:spcPct val="150000"/>
              </a:lnSpc>
            </a:pPr>
            <a:r>
              <a:rPr lang="en-US" altLang="zh-CN" sz="2600" b="1" kern="10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战略；策略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indent="392430" algn="just" defTabSz="913765">
              <a:lnSpc>
                <a:spcPct val="150000"/>
              </a:lnSpc>
            </a:pPr>
            <a:r>
              <a:rPr lang="en-US" altLang="zh-CN" sz="2600" b="1" kern="10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战略上的；战略性的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12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巨大的，庞大的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lvl="0" indent="392430" algn="just" defTabSz="913765">
              <a:lnSpc>
                <a:spcPct val="150000"/>
              </a:lnSpc>
            </a:pPr>
            <a:r>
              <a:rPr lang="en-US" altLang="zh-CN" sz="2600" b="1" kern="10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</a:t>
            </a:r>
            <a:r>
              <a:rPr lang="en-US" altLang="zh-CN" sz="2600" b="1" i="1" kern="100" smtClean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巨大地；庞大地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9836" y="1549355"/>
            <a:ext cx="16081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stratagem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7868" y="2123331"/>
            <a:ext cx="13308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strategy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7868" y="2739583"/>
            <a:ext cx="14045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strategic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9836" y="3378527"/>
            <a:ext cx="16081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enormous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7868" y="3952503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enormously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788958"/>
            <a:ext cx="10852697" cy="61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掌握规律　巧记</a:t>
            </a:r>
            <a:r>
              <a:rPr lang="zh-CN" altLang="zh-CN" sz="26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单词</a:t>
            </a:r>
            <a:endParaRPr lang="zh-CN" altLang="zh-CN" sz="26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9666" y="1581046"/>
            <a:ext cx="11392669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后缀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-ship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一般与名词相结合构成抽象名词，表示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的性质或状况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”“……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的行为或技能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”“……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间的关系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以及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的数量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scholar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学者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scholarship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奖学金；学问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author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作者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authorship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作者身份；写作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friend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朋友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friendship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友谊；友好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workman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工匠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workmanship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工艺；手艺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0414892" y="188640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486900" y="240184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核心短语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9666" y="1316821"/>
            <a:ext cx="11392669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之前，先于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作为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整体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易于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接近；易受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影响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爱上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留意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；注意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大体上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说；总的说来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引起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共鸣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心中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7245" y="1403251"/>
            <a:ext cx="12799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prior 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7245" y="2032273"/>
            <a:ext cx="16482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a whole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7245" y="2639000"/>
            <a:ext cx="23503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accessible 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7245" y="3215064"/>
            <a:ext cx="23807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fall in love with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7245" y="3772078"/>
            <a:ext cx="22685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keep an eye 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7245" y="4413434"/>
            <a:ext cx="19816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the whole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7245" y="5005739"/>
            <a:ext cx="21659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strike a chord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7245" y="5581803"/>
            <a:ext cx="21932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heart 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414892" y="188640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486900" y="240184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经典句式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666" y="1196752"/>
            <a:ext cx="11392669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1.the first time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引导时间状语从句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fell in love with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Dream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of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Red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Chamber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was determined to translate it into Bulgarian.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我第一次读《红楼梦》时就爱上了它，并决心把它译成保加利亚语。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2.now 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引导原因状语从句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my next goal is to translate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Romance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of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Three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Kingdoms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由于这个梦想已经实现，我的下一个目标是翻译《三国演义》。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11466" y="1907307"/>
            <a:ext cx="32403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first time I read it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738" y="4274046"/>
            <a:ext cx="51575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Now that this dream has come true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764704"/>
            <a:ext cx="11392669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介词后的宾语从句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also keep a close eye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				 </a:t>
            </a:r>
            <a:endParaRPr lang="en-US" altLang="zh-CN" sz="2600" b="1" u="sng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—they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have some good ideas.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我也密切关注那些新的年轻作家在网上发表的东西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他们有一些好主意。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非生命的名词作主语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Netherlands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they are well-received.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每年在荷兰出版的中国作家的作品越来越多，并受到好评。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64607" y="1422301"/>
            <a:ext cx="80149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what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being self-published online by new</a:t>
            </a:r>
            <a:r>
              <a:rPr lang="zh-CN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young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2171" y="2081986"/>
            <a:ext cx="12779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authors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7788" y="3827683"/>
            <a:ext cx="87129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Each year sees more works by Chinese writers published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821199" y="1315367"/>
            <a:ext cx="11369213" cy="126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1304976"/>
            <a:ext cx="541796" cy="126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360" y="1304976"/>
            <a:ext cx="133200" cy="126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9741" y="1199079"/>
            <a:ext cx="11141033" cy="122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just loved the movie</a:t>
            </a:r>
            <a:r>
              <a:rPr lang="en-US" altLang="zh-CN" sz="28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theme 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tune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Song of the Shepherd.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我喜欢这部电影的主题歌《牧羊曲》。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56637" y="1673366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1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89741" y="2708920"/>
            <a:ext cx="1114103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ea typeface="GBK_S"/>
                <a:cs typeface="Times New Roman" panose="02020603050405020304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tune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曲调；旋律</a:t>
            </a:r>
            <a:r>
              <a:rPr lang="zh-CN" altLang="zh-CN" sz="2600" b="1" kern="1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600" b="1" kern="10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调音；调试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8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互 动 探 究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探究重点  互动撞击思维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414892" y="621297"/>
            <a:ext cx="1773932" cy="5932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486900" y="67284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重点词汇</a:t>
            </a:r>
            <a:endParaRPr lang="zh-CN" altLang="en-US" sz="2800">
              <a:solidFill>
                <a:schemeClr val="accent5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9741" y="3356992"/>
            <a:ext cx="11141033" cy="181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tune (with) 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合拍；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一致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out of tune (with) 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不合拍；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不一致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tune in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收看；收听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620688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(1)It was the first time that he had ever spoken to me in such a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tune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这是他第一次用这样的语调跟我讲话。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(2)The things that give you joy and glory should be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your goals.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那些能给你快乐和辉煌的东西应该同你的愿望相一致。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(3)His speech in the department was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remarks of the other speakers.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他在系里的讲话同其他几位发言者的讲话不一致。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(4)Again we are very grateful that you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ve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this broadcast.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再次感谢您收听本次广播。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60121" y="1935882"/>
            <a:ext cx="18902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tune with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34372" y="3108173"/>
            <a:ext cx="24352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out of tune with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98468" y="4892402"/>
            <a:ext cx="13628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tuned in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487221"/>
            <a:ext cx="11369213" cy="1908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487221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487221"/>
            <a:ext cx="133200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409888"/>
            <a:ext cx="11141033" cy="186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Prior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to that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only great historical works I had been exposed to were Homer</a:t>
            </a:r>
            <a:r>
              <a:rPr lang="en-US" altLang="zh-CN" sz="28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epic poems.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在此之前，我接触过的唯一伟大的历史作品是荷马史诗。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179611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2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2596104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prior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先前的；较早的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3212976"/>
            <a:ext cx="11141033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prior 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priority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优先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权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；优先考虑的事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give priority 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优先考虑，给予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优先权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have/take priority over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较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享有优先权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399666" y="476672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(1)I was unable to attend the wedding because of a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prior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engagement.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我因有约在先，所以未能出席婚礼。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(2)All the arrangements should have been completed prior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admission.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所有安排本来都应该在录取之前完成的。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(3)The government should give top priority to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rebuild) the inner cities.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政府应优先考虑重建中心城市。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(4)They insist that the right to live should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all other considerations.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他们坚持认为，生存权利应放在其他一切考虑因素之上。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11666" y="1782341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74532" y="2924944"/>
            <a:ext cx="16630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rebuilding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02524" y="4725144"/>
            <a:ext cx="27013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take priority over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2114860" y="1556792"/>
            <a:ext cx="7959103" cy="661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Period Three</a:t>
            </a:r>
            <a:r>
              <a:rPr lang="zh-CN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　</a:t>
            </a: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Using language &amp; Developing ideas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1" name="文本框 20">
            <a:hlinkClick r:id="rId2" action="ppaction://hlinksldjump"/>
          </p:cNvPr>
          <p:cNvSpPr txBox="1"/>
          <p:nvPr/>
        </p:nvSpPr>
        <p:spPr>
          <a:xfrm>
            <a:off x="3934172" y="4005064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基础自测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自主学习  落实基础知识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sp>
        <p:nvSpPr>
          <p:cNvPr id="20" name="文本框 19">
            <a:hlinkClick r:id="rId3" action="ppaction://hlinksldjump"/>
          </p:cNvPr>
          <p:cNvSpPr txBox="1"/>
          <p:nvPr/>
        </p:nvSpPr>
        <p:spPr>
          <a:xfrm>
            <a:off x="3934172" y="3140968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语篇理解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精读演练  萃取文本精华</a:t>
            </a:r>
            <a:endParaRPr lang="en-US" altLang="zh-CN">
              <a:solidFill>
                <a:srgbClr val="8E6D48"/>
              </a:solidFill>
              <a:latin typeface="+mj-ea"/>
              <a:ea typeface="+mj-ea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/>
        </p:nvSpPr>
        <p:spPr>
          <a:xfrm>
            <a:off x="3934172" y="4869160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互动探究    </a:t>
            </a:r>
            <a:r>
              <a:rPr lang="zh-CN" altLang="en-US">
                <a:solidFill>
                  <a:srgbClr val="8E6D48"/>
                </a:solidFill>
                <a:latin typeface="Arial"/>
                <a:ea typeface="微软雅黑"/>
              </a:rPr>
              <a:t>探究重点  互动撞击思维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sp>
        <p:nvSpPr>
          <p:cNvPr id="24" name="文本框 23">
            <a:hlinkClick r:id="rId5" action="ppaction://hlinksldjump"/>
          </p:cNvPr>
          <p:cNvSpPr txBox="1"/>
          <p:nvPr/>
        </p:nvSpPr>
        <p:spPr>
          <a:xfrm>
            <a:off x="3934172" y="5724545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达标检测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当堂检测  基础达标演练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grpSp>
        <p:nvGrpSpPr>
          <p:cNvPr id="25" name="组合 24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26" name="组合 25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矩形 33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1945" y="286775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内容索引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530654"/>
            <a:ext cx="11369213" cy="1908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530654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530654"/>
            <a:ext cx="133200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425872"/>
            <a:ext cx="11141033" cy="186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also 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keep a close eye on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what</a:t>
            </a:r>
            <a:r>
              <a:rPr lang="en-US" altLang="zh-CN" sz="28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being self-published online by new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young authors—they have some good ideas.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我也密切关注那些新的年轻作家在网上发表的东西</a:t>
            </a:r>
            <a:r>
              <a:rPr lang="en-US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他们有一些好主意。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223044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3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9740" y="2612408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keep an eye on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留意；注意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9740" y="3356992"/>
            <a:ext cx="11141033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catch one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eye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引起某人的注意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eyes of sb. /in one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eyes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在某人看来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have an eye for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能欣赏；对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有眼光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turn a blind eye 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视而不见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99666" y="692696"/>
            <a:ext cx="11392669" cy="54478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(1)Outside the house is a stranger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I have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kept an eye on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him for quite a while.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房子外面有一个陌生人，我已经注意他好一会儿了。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(2)Suddenly something flying in the sky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 was a big bird he had never seen before.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突然，飞在天空中的一个东西吸引了他的注意，他从来都没见过这么大的一只鸟。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her classmates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 was a lively and skilled young girl.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在同学们的眼中，她是一个相当活跃又多才多艺的女孩。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41446" y="2564904"/>
            <a:ext cx="21852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caught his eye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1844" y="4941168"/>
            <a:ext cx="20633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eyes 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399666" y="1340768"/>
            <a:ext cx="11392669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(4)Though he majored in science at the institute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art and literature.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尽管他在学院里学的是理科，但他对艺术和文学很有鉴赏力。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(5)To our surprise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headmaster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bad behaviour of his pupils.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使我们惊讶的是，校长对他学生的不良行为视而不见。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35602" y="1412776"/>
            <a:ext cx="21563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has an eye for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09406" y="3193279"/>
            <a:ext cx="31309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turned a blind eye 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377114"/>
            <a:ext cx="11369213" cy="1908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377114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377114"/>
            <a:ext cx="133200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296084"/>
            <a:ext cx="11141033" cy="186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the whole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do have to admit that here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people</a:t>
            </a:r>
            <a:r>
              <a:rPr lang="en-US" altLang="zh-CN" sz="28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knowledge of Chinese literature is rather limited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总的来说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，我不得不承认，在这里，人们对中国文学的了解是相当有限的。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069504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4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2389069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ea typeface="GBK_S"/>
                <a:cs typeface="Times New Roman" panose="02020603050405020304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the whole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大体上说；总的说来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2996952"/>
            <a:ext cx="11141033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as a whole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作为整体</a:t>
            </a:r>
            <a:endParaRPr lang="en-US" altLang="zh-CN" sz="2600" b="1" kern="10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1124744"/>
            <a:ext cx="11392669" cy="424831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the whole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a scholar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 should be pride of your professional progress.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总的说来，作为一名学者，你应该为你专业方面的进步而骄傲。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(2)We must consider these matters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not one by one.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我们必须从整体而不是一件件地考虑这些事情。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温馨提示</a:t>
            </a: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the whole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意义相近的短语还有：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all in all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a/one word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brief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conclusion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general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short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46340" y="3002681"/>
            <a:ext cx="16482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a whole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821199" y="1015814"/>
            <a:ext cx="11369213" cy="1908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" y="1015814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8360" y="1015814"/>
            <a:ext cx="133200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9741" y="898560"/>
            <a:ext cx="11141033" cy="186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 also keep a close eye 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what</a:t>
            </a:r>
            <a:r>
              <a:rPr lang="en-US" altLang="zh-CN" sz="2800" b="1" u="wavy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being self-published online by new</a:t>
            </a:r>
            <a:r>
              <a:rPr lang="zh-CN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young authors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—they have some good ideas.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我也密切关注那些新的年轻作家在网上发表的东西</a:t>
            </a:r>
            <a:r>
              <a:rPr lang="en-US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——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他们有一些好主意。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56637" y="1384204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1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3028152"/>
            <a:ext cx="11141033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介词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后跟了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引导的宾语从句。介词后的宾语从句注意以下几点：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介词后一般不跟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引导的宾语从句，可用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作形式宾语，再跟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介词后不接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if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引导的宾语从句，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whether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可以。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少数介词如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but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except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in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save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后可接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从句。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414892" y="199930"/>
            <a:ext cx="1773932" cy="5932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86900" y="251474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kern="10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经典句式</a:t>
            </a:r>
            <a:endParaRPr lang="zh-CN" altLang="en-US" sz="2800" b="1" kern="100">
              <a:solidFill>
                <a:schemeClr val="accent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692696"/>
            <a:ext cx="11392669" cy="54478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(1)Only when we match our words with actions can we make a difference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whatever we hope to accomplish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我们只有言行一致才能对希望实现的任何事情有所帮助。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(2)We should see to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 all work we have done lives up to the peak.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我们应该确保我们所做的一切工作都达到顶点。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(3)Our success depends on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everyone works hard or not.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我们的成功取决于每个人是否努力工作。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(4)The suit fitted him well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colour was a little brighter.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这套衣服很适合他，只是颜色稍微亮一点。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0591" y="2608337"/>
            <a:ext cx="3882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94795" y="3779515"/>
            <a:ext cx="13500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whether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12679" y="4936195"/>
            <a:ext cx="23230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except/but that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821199" y="415214"/>
            <a:ext cx="11369213" cy="1908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" y="415214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8360" y="415214"/>
            <a:ext cx="133200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9741" y="346249"/>
            <a:ext cx="11141033" cy="186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Each year sees more works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by Chinese writers published in the Netherlands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they are well-received.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每年在荷兰出版的中国作家的作品越来越多，并受到好评。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56637" y="817548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2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9741" y="2395283"/>
            <a:ext cx="11141033" cy="2420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此句的主语由非生命的名词担任，在理解这类句子时一定要正确把握英汉两种语言的不同表达习惯。这类句子的谓语动词常用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see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find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witness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observe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等，意为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发生，见证，经历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，这种句式能达到一种使句子更加生动的修辞效果。在翻译时常把主语译为状语。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9666" y="1124744"/>
            <a:ext cx="11392669" cy="364732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dusk found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a little girl crying in the street.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黄昏时，一个小女孩在街上哭。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(2)The year 1949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founding of the People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Republic of China.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1949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年中华人民共和国成立了。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death of his mother.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第二年他的母亲去世了。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35585" y="2427386"/>
            <a:ext cx="1555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witnessed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7353" y="3590200"/>
            <a:ext cx="34663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following year saw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8371" y="1136001"/>
            <a:ext cx="110892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Ⅰ.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单句语法填空</a:t>
            </a:r>
            <a:endParaRPr lang="zh-CN" altLang="en-US" sz="2800" b="1" kern="100">
              <a:solidFill>
                <a:srgbClr val="7030A0"/>
              </a:solidFill>
              <a:latin typeface="Times New Roman" panose="02020603050405020304"/>
              <a:ea typeface="华文细黑"/>
              <a:cs typeface="Times New Roman" panose="02020603050405020304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95023" y="116632"/>
            <a:ext cx="5891677" cy="646331"/>
            <a:chOff x="2795023" y="116632"/>
            <a:chExt cx="5891677" cy="646331"/>
          </a:xfrm>
        </p:grpSpPr>
        <p:sp>
          <p:nvSpPr>
            <p:cNvPr id="17" name="点击文字添加标题"/>
            <p:cNvSpPr txBox="1"/>
            <p:nvPr/>
          </p:nvSpPr>
          <p:spPr>
            <a:xfrm>
              <a:off x="2795023" y="116632"/>
              <a:ext cx="3689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>
                  <a:gradFill>
                    <a:gsLst>
                      <a:gs pos="56000">
                        <a:srgbClr val="FEFC96"/>
                      </a:gs>
                      <a:gs pos="71000">
                        <a:srgbClr val="FAAF5B"/>
                      </a:gs>
                      <a:gs pos="100000">
                        <a:srgbClr val="88765E"/>
                      </a:gs>
                      <a:gs pos="20000">
                        <a:srgbClr val="758A80"/>
                      </a:gs>
                      <a:gs pos="0">
                        <a:srgbClr val="75FEFF"/>
                      </a:gs>
                      <a:gs pos="35000">
                        <a:srgbClr val="FDFFFD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smtClean="0">
                  <a:solidFill>
                    <a:srgbClr val="8E6D48"/>
                  </a:solidFill>
                  <a:effectLst/>
                  <a:latin typeface="Arial"/>
                  <a:ea typeface="微软雅黑"/>
                </a:rPr>
                <a:t>达 标 检 测</a:t>
              </a:r>
              <a:endParaRPr lang="en-US" altLang="zh-CN" sz="3600">
                <a:solidFill>
                  <a:srgbClr val="8E6D48"/>
                </a:solidFill>
                <a:effectLst/>
                <a:latin typeface="Arial"/>
                <a:ea typeface="微软雅黑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963375" y="316180"/>
              <a:ext cx="2723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/>
              <a:r>
                <a:rPr lang="zh-CN" altLang="en-US" kern="10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609020205090404"/>
                </a:rPr>
                <a:t>当堂检测  基础达标演练</a:t>
              </a:r>
              <a:endParaRPr lang="en-US" altLang="zh-CN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99666" y="1845564"/>
            <a:ext cx="11392669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1.We are glad you tuned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listen to this romance today.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2.There is no doubt that the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prior) of these goods to the others is easy to see.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3.She worked and kept an eye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sick child at the same time.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4.You may depend on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 such a dilemma won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happen again.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5.The expo will be great for our city and for the country as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whole.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16288" y="1979315"/>
            <a:ext cx="4635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29286" y="2500333"/>
            <a:ext cx="12955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priority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79218" y="3747695"/>
            <a:ext cx="5373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27090" y="4355579"/>
            <a:ext cx="3882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49766" y="4931643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5305" y="1124744"/>
            <a:ext cx="1074524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 err="1">
                <a:solidFill>
                  <a:srgbClr val="7030A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err="1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.Read the passage quickly and get the general idea of the passage.</a:t>
            </a:r>
            <a:endParaRPr lang="zh-CN" altLang="zh-CN" sz="11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点击文字添加标题"/>
          <p:cNvSpPr txBox="1"/>
          <p:nvPr/>
        </p:nvSpPr>
        <p:spPr>
          <a:xfrm>
            <a:off x="2795023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语 篇 理 解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63375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精读演练  </a:t>
            </a:r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萃取文本精华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9666" y="1797070"/>
            <a:ext cx="11392669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1.What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the main idea of the passage?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A.The importance of Chinese literature.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B.The effects of Chinese literature on the world.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C.The contributions of Chinese literature to the world.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D.The understanding of Chinese literature from four Sinologists and 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translators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261764" y="4149080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16838" y="107107"/>
            <a:ext cx="11239776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kern="100" smtClean="0">
                <a:solidFill>
                  <a:srgbClr val="7030A0"/>
                </a:solidFill>
                <a:latin typeface="宋体"/>
                <a:ea typeface="华文细黑"/>
                <a:cs typeface="Times New Roman" panose="02020603050405020304"/>
              </a:rPr>
              <a:t>Ⅱ</a:t>
            </a:r>
            <a:r>
              <a:rPr lang="en-US" altLang="zh-CN" sz="2800" b="1" kern="100" smtClean="0">
                <a:solidFill>
                  <a:srgbClr val="7030A0"/>
                </a:solidFill>
                <a:latin typeface="Times New Roman" panose="02020603050405020304"/>
                <a:ea typeface="华文细黑"/>
              </a:rPr>
              <a:t>.</a:t>
            </a:r>
            <a:r>
              <a:rPr lang="zh-CN" altLang="zh-CN" sz="2800" b="1" kern="100" smtClean="0">
                <a:solidFill>
                  <a:srgbClr val="7030A0"/>
                </a:solidFill>
                <a:latin typeface="Times New Roman" panose="02020603050405020304"/>
                <a:ea typeface="华文细黑"/>
                <a:cs typeface="Times New Roman" panose="02020603050405020304"/>
              </a:rPr>
              <a:t>完成句子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9666" y="716705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6.All the family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nobody ever quarreled.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全家人都很和睦，没有人吵过架。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7.A week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had been strengthening his exercise.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在运动会前的一个星期，他一直在加强锻炼。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8.When I opened the door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 parcel on the floor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当我打开门时，地板上的一个包裹吸引了我的注意力。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9.Your age shouldn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make any difference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你的年龄不应该影响你是否得到这份工作。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10.The city of Beijing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since 1982.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1982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年以来，北京市发生了巨大变化。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17119" y="827187"/>
            <a:ext cx="19371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were in tune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36415" y="1979315"/>
            <a:ext cx="30191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prior to the meeting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49366" y="3131443"/>
            <a:ext cx="22204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caught my eye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09832" y="4336529"/>
            <a:ext cx="48277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whether you get the job or not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64607" y="5554565"/>
            <a:ext cx="33910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has seen great changes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99666" y="476672"/>
            <a:ext cx="1074524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Ⅲ.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选词</a:t>
            </a:r>
            <a:r>
              <a:rPr lang="zh-CN" altLang="zh-CN" sz="2800" b="1" kern="100" smtClean="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9666" y="1189982"/>
            <a:ext cx="11392669" cy="124666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下面的短文是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P32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33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的课文改写，请从下表中选择合适的词汇并用其适当的形式完成此文。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4391" y="2536329"/>
            <a:ext cx="11104637" cy="5231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in the hearts of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fall in love with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genius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work on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inspire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tune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reflect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0464" y="3261330"/>
            <a:ext cx="11506596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6103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Petko fell in love with Chinese literature when he watched the film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Shaolin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Temple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whose theme 11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attracted him very much.He particularly likes classical Chinese literature.He has translated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Dream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of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Red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Chamber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into Bulgarian.He thinks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Thirty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-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six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Stratagems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is a best-seller in Bulgaria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11266" y="3973244"/>
            <a:ext cx="8146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tune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399666" y="328477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When Annelous started high school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reading books about Chinese history and culture 12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him to choose Chinese Studies as his academic major at </a:t>
            </a:r>
            <a:r>
              <a:rPr lang="en-US" altLang="zh-CN" sz="2600" b="1" kern="100" spc="10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university.He has so far translated the writings of Han Han and now </a:t>
            </a:r>
            <a:endParaRPr lang="en-US" altLang="zh-CN" sz="2600" b="1" kern="100" spc="10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13.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those of Xu Zechen.In Netherlands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people buy and read books by Chinese writers to learn more about Chinese culture and everyday life in China.After reading </a:t>
            </a:r>
            <a:r>
              <a:rPr lang="en-US" altLang="zh-CN" sz="2600" b="1" i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Shi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Ji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Joachim realized the true 14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of China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Grand Historian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and began to get interested in Chinese literature.For Mai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15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Chinese literature when starting </a:t>
            </a:r>
            <a:r>
              <a:rPr lang="en-US" altLang="zh-CN" sz="2600" b="1" kern="100" spc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working as a translator.What interests him most is the work itself.He has translated some works by authors like Xi Murong and Bi Shumin</a:t>
            </a:r>
            <a:r>
              <a:rPr lang="en-US" altLang="zh-CN" sz="2600" b="1" kern="100" spc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pc="10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81014" y="1001866"/>
            <a:ext cx="13885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inspired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5860" y="2216477"/>
            <a:ext cx="18069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working 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54852" y="3356992"/>
            <a:ext cx="10935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genius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75745" y="4590653"/>
            <a:ext cx="23615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fell in love with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399666" y="1700808"/>
            <a:ext cx="11392669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3765">
              <a:lnSpc>
                <a:spcPct val="150000"/>
              </a:lnSpc>
            </a:pP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Egyptians like literature that 16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human nature and experience</a:t>
            </a:r>
            <a:r>
              <a:rPr lang="zh-CN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such as 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Fond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Memories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of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Autumn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and </a:t>
            </a:r>
            <a:r>
              <a:rPr lang="en-US" altLang="zh-CN" sz="2600" b="1" kern="10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Street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Scene</a:t>
            </a:r>
            <a:r>
              <a:rPr lang="en-US" altLang="zh-CN" sz="2600" b="1" kern="100" err="1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”.</a:t>
            </a:r>
            <a:r>
              <a:rPr lang="en-US" altLang="zh-CN" sz="2600" b="1" kern="10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Chinese literary works really strike a chord 17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</a:t>
            </a:r>
            <a:r>
              <a:rPr lang="en-US" altLang="zh-CN" sz="2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Egyptian readers.</a:t>
            </a:r>
            <a:endParaRPr lang="zh-CN" altLang="zh-CN" sz="1050" kern="100">
              <a:solidFill>
                <a:prstClr val="black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48783" y="1825774"/>
            <a:ext cx="12125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reflects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5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45310" y="3006477"/>
            <a:ext cx="23230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hearts 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0" name="标题 2"/>
          <p:cNvSpPr txBox="1"/>
          <p:nvPr/>
        </p:nvSpPr>
        <p:spPr>
          <a:xfrm>
            <a:off x="3210506" y="2586483"/>
            <a:ext cx="2627272" cy="122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800" b="1" kern="100" smtClean="0">
                <a:solidFill>
                  <a:schemeClr val="bg1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</a:rPr>
              <a:t>本课结束</a:t>
            </a:r>
            <a:endParaRPr lang="zh-CN" altLang="en-US" sz="3600" kern="100">
              <a:solidFill>
                <a:schemeClr val="bg1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/>
            </a:endParaRPr>
          </a:p>
        </p:txBody>
      </p:sp>
      <p:pic>
        <p:nvPicPr>
          <p:cNvPr id="1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239500" y="112649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399666" y="1196752"/>
            <a:ext cx="11392669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2.Read the passage and match the main idea of each part.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Part 1(Paras.1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600" b="1" kern="10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A.What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kind of Chinese literature do you translate?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Part 2(Paras.5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8)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B.Which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Chinese literary works are popular?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Part 3(Paras.9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12)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C.When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how did you get interested in Chinese 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literature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214092" y="2204864"/>
            <a:ext cx="864096" cy="11521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214092" y="2204864"/>
            <a:ext cx="864096" cy="6480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358108" y="2780928"/>
            <a:ext cx="720080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399666" y="837159"/>
            <a:ext cx="1074524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 err="1">
                <a:solidFill>
                  <a:srgbClr val="7030A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err="1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.Read the passage carefully and choose the best answer.</a:t>
            </a:r>
            <a:endParaRPr lang="zh-CN" altLang="zh-CN" sz="11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9666" y="1557239"/>
            <a:ext cx="11392669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1.What factors in the film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Shaolin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Temple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made Petko like Chinese literature?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A.Chinese kung fu.  	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B.The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Chinese language.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C.Chinese music.  	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D.All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above.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TextBox 20"/>
          <p:cNvSpPr txBox="1"/>
          <p:nvPr/>
        </p:nvSpPr>
        <p:spPr>
          <a:xfrm>
            <a:off x="5158388" y="3284984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1124744"/>
            <a:ext cx="11392669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2.Which statements is NOT true about Annelous? 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A.He is translating the works of Xu Zechen.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B.He thinks the Dutch know very little about Chinese literature.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C.A trip to China inspired him to learn Chinese.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D.He took Chinese as his academic major at University.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70231" y="2852936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1124744"/>
            <a:ext cx="11392669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3.What does 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this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mean in the third paragraph (I have this to thank for my passion for Chinese literature)?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A.Sima Qian</a:t>
            </a:r>
            <a:r>
              <a:rPr lang="en-US" altLang="zh-CN" sz="2600" b="1" kern="100" err="1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works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Shi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i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Ji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B.Homer</a:t>
            </a:r>
            <a:r>
              <a:rPr lang="en-US" altLang="zh-CN" sz="2600" b="1" kern="100" err="1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epic poems.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C.Sima Qian</a:t>
            </a:r>
            <a:r>
              <a:rPr lang="en-US" altLang="zh-CN" sz="2600" b="1" kern="100" err="1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personality.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D.Sima Qian</a:t>
            </a:r>
            <a:r>
              <a:rPr lang="en-US" altLang="zh-CN" sz="2600" b="1" kern="100" err="1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writing style.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70231" y="2348880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99666" y="1148998"/>
            <a:ext cx="11392669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4.From the description of Mai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know that </a:t>
            </a:r>
            <a:r>
              <a:rPr lang="en-US" altLang="zh-CN" sz="2600" b="1" u="sng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A.most of the translated works of literature in Egypt are from Arabic-speaking 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world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B.Egyptians like literature reflecting human nature and experience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C.Egypt and China have little in common because they are so far apart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D.Egyptian Literature strikes a chord in the hearts of Chinese readers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70231" y="2924944"/>
            <a:ext cx="72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399666" y="1018828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大学的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系，部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庙宇，寺院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曲调，旋律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天才，天赋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王国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学者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25209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奖学金；学问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学院；研究院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25209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机构；习俗；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制度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6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基 础 自 测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自主学习  落实基础知识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414892" y="621297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486900" y="67284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重点</a:t>
            </a:r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单词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3812" y="1096169"/>
            <a:ext cx="18501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department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812" y="1683846"/>
            <a:ext cx="11464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temple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3812" y="2331918"/>
            <a:ext cx="8146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tune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3812" y="2855024"/>
            <a:ext cx="10935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genius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3812" y="3474521"/>
            <a:ext cx="14462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kingdom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3812" y="4096122"/>
            <a:ext cx="12218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scholar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5277" y="4655224"/>
            <a:ext cx="18165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scholarship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3812" y="5272633"/>
            <a:ext cx="13516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institute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25277" y="5869835"/>
            <a:ext cx="16498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institution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2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282</Paragraphs>
  <Slides>34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50">
      <vt:lpstr>Arial</vt:lpstr>
      <vt:lpstr>Calibri Light</vt:lpstr>
      <vt:lpstr>Calibri</vt:lpstr>
      <vt:lpstr>Arial Black</vt:lpstr>
      <vt:lpstr>华文楷体</vt:lpstr>
      <vt:lpstr>Times New Roman</vt:lpstr>
      <vt:lpstr>华文细黑</vt:lpstr>
      <vt:lpstr>微软雅黑</vt:lpstr>
      <vt:lpstr>Adobe 黑体 Std R</vt:lpstr>
      <vt:lpstr>宋体</vt:lpstr>
      <vt:lpstr>Courier New</vt:lpstr>
      <vt:lpstr>Book Antiqua</vt:lpstr>
      <vt:lpstr>黑体</vt:lpstr>
      <vt:lpstr>GBK_S</vt:lpstr>
      <vt:lpstr>IPAPANNEW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2021-03-21T13:53:41.004</cp:lastPrinted>
  <dcterms:created xsi:type="dcterms:W3CDTF">2021-03-21T13:53:41Z</dcterms:created>
  <dcterms:modified xsi:type="dcterms:W3CDTF">2021-03-21T05:53:42Z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