
<file path=[Content_Types].xml><?xml version="1.0" encoding="utf-8"?>
<Types xmlns="http://schemas.openxmlformats.org/package/2006/content-types"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10" r:id="rId3"/>
    <p:sldId id="418" r:id="rId4"/>
    <p:sldId id="421" r:id="rId5"/>
    <p:sldId id="419" r:id="rId6"/>
    <p:sldId id="420" r:id="rId7"/>
    <p:sldId id="422" r:id="rId8"/>
    <p:sldId id="423" r:id="rId9"/>
    <p:sldId id="412" r:id="rId10"/>
    <p:sldId id="413" r:id="rId11"/>
    <p:sldId id="414" r:id="rId12"/>
    <p:sldId id="415" r:id="rId13"/>
    <p:sldId id="416" r:id="rId14"/>
    <p:sldId id="430" r:id="rId15"/>
    <p:sldId id="431" r:id="rId16"/>
    <p:sldId id="417" r:id="rId17"/>
    <p:sldId id="460" r:id="rId18"/>
    <p:sldId id="311" r:id="rId19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60"/>
        <p:guide pos="3817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commentAuthors" Target="commentAuthors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handoutMaster" Target="handoutMasters/handoutMaster1.xml"/><Relationship Id="rId20" Type="http://schemas.openxmlformats.org/officeDocument/2006/relationships/notesMaster" Target="notesMasters/notesMaster1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楷体" panose="02010609060101010101" charset="-122"/>
                <a:ea typeface="楷体" panose="02010609060101010101" charset="-122"/>
                <a:cs typeface="Times New Roman" panose="02020603050405020304" charset="0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楷体" panose="02010609060101010101" charset="-122"/>
                <a:ea typeface="楷体" panose="02010609060101010101" charset="-122"/>
                <a:cs typeface="Times New Roman" panose="02020603050405020304" charset="0"/>
              </a:defRPr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247" y="1279525"/>
            <a:ext cx="6141156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楷体" panose="02010609060101010101" charset="-122"/>
                <a:ea typeface="楷体" panose="02010609060101010101" charset="-122"/>
                <a:cs typeface="Times New Roman" panose="02020603050405020304" charset="0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楷体" panose="02010609060101010101" charset="-122"/>
                <a:ea typeface="楷体" panose="02010609060101010101" charset="-122"/>
                <a:cs typeface="Times New Roman" panose="02020603050405020304" charset="0"/>
              </a:defRPr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楷体" panose="02010609060101010101" charset="-122"/>
        <a:ea typeface="楷体" panose="02010609060101010101" charset="-122"/>
        <a:cs typeface="Times New Roman" panose="0202060305040502030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楷体" panose="02010609060101010101" charset="-122"/>
        <a:ea typeface="楷体" panose="02010609060101010101" charset="-122"/>
        <a:cs typeface="Times New Roman" panose="0202060305040502030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楷体" panose="02010609060101010101" charset="-122"/>
        <a:ea typeface="楷体" panose="02010609060101010101" charset="-122"/>
        <a:cs typeface="Times New Roman" panose="0202060305040502030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楷体" panose="02010609060101010101" charset="-122"/>
        <a:ea typeface="楷体" panose="02010609060101010101" charset="-122"/>
        <a:cs typeface="Times New Roman" panose="0202060305040502030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楷体" panose="02010609060101010101" charset="-122"/>
        <a:ea typeface="楷体" panose="02010609060101010101" charset="-122"/>
        <a:cs typeface="Times New Roman" panose="0202060305040502030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charset="0"/>
                <a:ea typeface="楷体" panose="02010609060101010101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pic>
        <p:nvPicPr>
          <p:cNvPr id="8" name="图片 7" descr="九上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-33020" y="-3810"/>
            <a:ext cx="12225655" cy="68865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Times New Roman" panose="02020603050405020304" charset="0"/>
          <a:ea typeface="楷体" panose="02010609060101010101" charset="-122"/>
          <a:cs typeface="Times New Roman" panose="0202060305040502030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charset="0"/>
          <a:ea typeface="楷体" panose="02010609060101010101" charset="-122"/>
          <a:cs typeface="Times New Roman" panose="0202060305040502030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charset="0"/>
          <a:ea typeface="楷体" panose="02010609060101010101" charset="-122"/>
          <a:cs typeface="Times New Roman" panose="0202060305040502030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charset="0"/>
          <a:ea typeface="楷体" panose="02010609060101010101" charset="-122"/>
          <a:cs typeface="Times New Roman" panose="0202060305040502030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charset="0"/>
          <a:ea typeface="楷体" panose="02010609060101010101" charset="-122"/>
          <a:cs typeface="Times New Roman" panose="0202060305040502030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charset="0"/>
          <a:ea typeface="楷体" panose="02010609060101010101" charset="-122"/>
          <a:cs typeface="Times New Roman" panose="0202060305040502030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G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 descr="九上封面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59690" y="-31750"/>
            <a:ext cx="12311380" cy="6921500"/>
          </a:xfrm>
          <a:prstGeom prst="rect">
            <a:avLst/>
          </a:prstGeom>
        </p:spPr>
      </p:pic>
      <p:sp>
        <p:nvSpPr>
          <p:cNvPr id="8" name="标题 3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1348105" y="1083310"/>
            <a:ext cx="9674225" cy="1119505"/>
          </a:xfrm>
          <a:prstGeom prst="rect">
            <a:avLst/>
          </a:prstGeom>
        </p:spPr>
        <p:txBody>
          <a:bodyPr vert="horz" wrap="square" lIns="91440" tIns="45720" rIns="91440" bIns="0" rtlCol="0" anchor="b" anchorCtr="0">
            <a:noAutofit/>
          </a:bodyPr>
          <a:lstStyle>
            <a:lvl1pPr marL="0" marR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ts val="7200"/>
              <a:buNone/>
              <a:defRPr sz="7200" b="0" u="none" strike="noStrike" kern="1200" cap="none" spc="-200" normalizeH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乐喵体W" panose="00020600040101010101" pitchFamily="18" charset="-122"/>
                <a:cs typeface="+mj-cs"/>
              </a:defRPr>
            </a:lvl1pPr>
          </a:lstStyle>
          <a:p>
            <a:pPr algn="just">
              <a:buFontTx/>
            </a:pPr>
            <a:r>
              <a:rPr lang="en-US" altLang="zh-CN" sz="4800" b="1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楷体" panose="02010609060101010101" charset="-122"/>
              </a:rPr>
              <a:t>Unit </a:t>
            </a:r>
            <a:r>
              <a:rPr lang="en-US" altLang="zh-CN" sz="4800" b="1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+mn-ea"/>
              </a:rPr>
              <a:t>9  I like music that I can dance to.</a:t>
            </a:r>
            <a:endParaRPr lang="en-US" altLang="zh-CN" sz="4800" b="1" dirty="0"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  <a:sym typeface="楷体" panose="02010609060101010101" charset="-122"/>
            </a:endParaRPr>
          </a:p>
        </p:txBody>
      </p:sp>
      <p:sp>
        <p:nvSpPr>
          <p:cNvPr id="9" name="TextBox 2"/>
          <p:cNvSpPr txBox="1"/>
          <p:nvPr/>
        </p:nvSpPr>
        <p:spPr>
          <a:xfrm>
            <a:off x="285115" y="224790"/>
            <a:ext cx="290957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 eaLnBrk="1" hangingPunct="1">
              <a:buNone/>
            </a:pP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R·</a:t>
            </a:r>
            <a:r>
              <a:rPr lang="zh-CN" altLang="en-US" sz="2800" b="1" dirty="0">
                <a:solidFill>
                  <a:schemeClr val="tx1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九年级全一册</a:t>
            </a:r>
            <a:endParaRPr lang="zh-CN" altLang="en-US" sz="2800" b="1" dirty="0">
              <a:solidFill>
                <a:schemeClr val="tx1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11" name="TextBox 2"/>
          <p:cNvSpPr txBox="1"/>
          <p:nvPr/>
        </p:nvSpPr>
        <p:spPr>
          <a:xfrm>
            <a:off x="3966210" y="2578100"/>
            <a:ext cx="3590925" cy="7683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 eaLnBrk="1" hangingPunct="1">
              <a:buNone/>
            </a:pPr>
            <a:r>
              <a:rPr lang="zh-CN" sz="4400" b="1" dirty="0">
                <a:solidFill>
                  <a:schemeClr val="tx1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第二课时</a:t>
            </a:r>
            <a:endParaRPr lang="zh-CN" sz="4400" b="1" dirty="0">
              <a:solidFill>
                <a:schemeClr val="tx1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719667" y="1316567"/>
            <a:ext cx="10847917" cy="3543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 eaLnBrk="1" hangingPunct="1">
              <a:lnSpc>
                <a:spcPct val="150000"/>
              </a:lnSpc>
              <a:buClrTx/>
              <a:buSzTx/>
              <a:buFont typeface="Times New Roman" panose="02020603050405020304" charset="0"/>
              <a:buNone/>
              <a:defRPr/>
            </a:pPr>
            <a:r>
              <a:rPr kumimoji="0" lang="zh-CN" altLang="en-US" sz="3735" b="1" kern="1200" cap="none" spc="0" normalizeH="0" baseline="0" noProof="0" dirty="0">
                <a:solidFill>
                  <a:srgbClr val="0070C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三、只能用</a:t>
            </a:r>
            <a:r>
              <a:rPr kumimoji="0" lang="en-US" altLang="zh-CN" sz="3735" b="1" kern="1200" cap="none" spc="0" normalizeH="0" baseline="0" noProof="0" dirty="0">
                <a:solidFill>
                  <a:srgbClr val="0070C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which</a:t>
            </a:r>
            <a:r>
              <a:rPr kumimoji="0" lang="zh-CN" altLang="en-US" sz="3735" b="1" kern="1200" cap="none" spc="0" normalizeH="0" baseline="0" noProof="0" dirty="0">
                <a:solidFill>
                  <a:srgbClr val="0070C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作关系代词的情况。</a:t>
            </a:r>
            <a:endParaRPr kumimoji="0" lang="en-US" altLang="zh-CN" sz="3735" b="1" kern="1200" cap="none" spc="0" normalizeH="0" baseline="0" noProof="0" dirty="0">
              <a:solidFill>
                <a:srgbClr val="0070C0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  <a:p>
            <a:pPr marR="0" defTabSz="914400" eaLnBrk="1" hangingPunct="1">
              <a:lnSpc>
                <a:spcPct val="150000"/>
              </a:lnSpc>
              <a:buClrTx/>
              <a:buSzTx/>
              <a:buFont typeface="Times New Roman" panose="02020603050405020304" charset="0"/>
              <a:buNone/>
              <a:defRPr/>
            </a:pPr>
            <a:r>
              <a:rPr kumimoji="0" lang="en-US" altLang="zh-CN" sz="3735" b="1" kern="1200" cap="none" spc="0" normalizeH="0" baseline="0" noProof="0" dirty="0">
                <a:solidFill>
                  <a:srgbClr val="0000FF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       1. </a:t>
            </a:r>
            <a:r>
              <a:rPr kumimoji="0" lang="zh-CN" altLang="en-US" sz="3735" b="1" kern="1200" cap="none" spc="0" normalizeH="0" baseline="0" noProof="0" dirty="0">
                <a:solidFill>
                  <a:srgbClr val="0000FF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关系代词前有介词时。</a:t>
            </a:r>
            <a:endParaRPr kumimoji="0" lang="en-US" altLang="zh-CN" sz="3735" b="1" kern="1200" cap="none" spc="0" normalizeH="0" baseline="0" noProof="0" dirty="0">
              <a:solidFill>
                <a:srgbClr val="0000FF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  <a:p>
            <a:pPr marR="0" defTabSz="914400" eaLnBrk="1" hangingPunct="1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en-US" altLang="zh-CN" sz="3735" b="1" kern="1200" cap="none" spc="0" normalizeH="0" baseline="0" noProof="0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           </a:t>
            </a:r>
            <a:r>
              <a:rPr kumimoji="0" lang="zh-CN" altLang="en-US" sz="3735" b="1" kern="1200" cap="none" spc="0" normalizeH="0" baseline="0" noProof="0" dirty="0">
                <a:solidFill>
                  <a:prstClr val="black"/>
                </a:solidFill>
                <a:latin typeface="Times New Roman" panose="02020603050405020304"/>
                <a:ea typeface="楷体" panose="02010609060101010101" charset="-122"/>
                <a:cs typeface="Times New Roman" panose="02020603050405020304" charset="0"/>
              </a:rPr>
              <a:t>这是他们去年住过的房子。</a:t>
            </a:r>
            <a:endParaRPr kumimoji="0" lang="en-US" altLang="zh-CN" sz="3735" b="1" kern="1200" cap="none" spc="0" normalizeH="0" baseline="0" noProof="0" dirty="0">
              <a:solidFill>
                <a:prstClr val="black"/>
              </a:solidFill>
              <a:latin typeface="Times New Roman" panose="02020603050405020304"/>
              <a:ea typeface="楷体" panose="02010609060101010101" charset="-122"/>
              <a:cs typeface="Times New Roman" panose="02020603050405020304" charset="0"/>
            </a:endParaRPr>
          </a:p>
          <a:p>
            <a:pPr marR="0" defTabSz="914400" eaLnBrk="1" hangingPunct="1">
              <a:lnSpc>
                <a:spcPct val="150000"/>
              </a:lnSpc>
              <a:buClrTx/>
              <a:buSzTx/>
              <a:buFont typeface="Times New Roman" panose="02020603050405020304" charset="0"/>
              <a:buNone/>
              <a:defRPr/>
            </a:pPr>
            <a:r>
              <a:rPr kumimoji="0" lang="en-US" altLang="zh-CN" sz="3735" b="1" kern="1200" cap="none" spc="0" normalizeH="0" baseline="0" noProof="0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           This is the house in which they live last year.     </a:t>
            </a:r>
            <a:endParaRPr kumimoji="0" lang="en-US" altLang="zh-CN" sz="3735" b="1" kern="1200" cap="none" spc="0" normalizeH="0" baseline="0" noProof="0" dirty="0"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0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charRg st="20" end="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charRg st="42" end="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charRg st="42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charRg st="42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67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charRg st="67" end="1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charRg st="67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charRg st="67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1390651" y="1604433"/>
            <a:ext cx="10081683" cy="26803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50000"/>
              </a:lnSpc>
            </a:pPr>
            <a:r>
              <a:rPr lang="en-US" altLang="zh-CN" sz="3735" b="1" dirty="0">
                <a:solidFill>
                  <a:srgbClr val="0000FF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2. </a:t>
            </a:r>
            <a:r>
              <a:rPr lang="zh-CN" altLang="en-US" sz="3735" b="1" dirty="0">
                <a:solidFill>
                  <a:srgbClr val="0000FF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先行词本身为</a:t>
            </a:r>
            <a:r>
              <a:rPr lang="en-US" altLang="zh-CN" sz="3735" b="1" dirty="0">
                <a:solidFill>
                  <a:srgbClr val="0000FF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that, those</a:t>
            </a:r>
            <a:r>
              <a:rPr lang="zh-CN" altLang="en-US" sz="3735" b="1" dirty="0">
                <a:solidFill>
                  <a:srgbClr val="0000FF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时。</a:t>
            </a:r>
            <a:endParaRPr lang="en-US" altLang="zh-CN" sz="3735" b="1" dirty="0">
              <a:solidFill>
                <a:srgbClr val="0000FF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3735" b="1" dirty="0">
                <a:solidFill>
                  <a:srgbClr val="00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    放在盒子里的那个东西是什么啊？</a:t>
            </a:r>
            <a:r>
              <a:rPr lang="en-US" altLang="zh-CN" sz="3735" b="1" dirty="0">
                <a:solidFill>
                  <a:srgbClr val="00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</a:t>
            </a:r>
            <a:endParaRPr lang="en-US" altLang="zh-CN" sz="3735" b="1" dirty="0">
              <a:solidFill>
                <a:srgbClr val="000000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735" b="1" dirty="0">
                <a:solidFill>
                  <a:srgbClr val="00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    What’s that which was put in the box?</a:t>
            </a:r>
            <a:r>
              <a:rPr lang="zh-CN" altLang="en-US" sz="3735" b="1" dirty="0">
                <a:solidFill>
                  <a:srgbClr val="00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          </a:t>
            </a:r>
            <a:endParaRPr lang="zh-CN" altLang="en-US" sz="2400" dirty="0">
              <a:latin typeface="Calibri" panose="020F0502020204030204" charset="0"/>
              <a:ea typeface="楷体" panose="02010609060101010101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4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charRg st="24" end="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6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charRg st="46" end="10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431800" y="1403351"/>
            <a:ext cx="11425767" cy="3543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anose="02020603050405020304" charset="0"/>
              <a:buNone/>
              <a:defRPr/>
            </a:pPr>
            <a:r>
              <a:rPr kumimoji="0" lang="zh-CN" altLang="en-US" sz="3735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四、当关系代词在从句中作主语时，从句的谓语动词</a:t>
            </a:r>
            <a:endParaRPr kumimoji="0" lang="en-US" altLang="zh-CN" sz="3735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anose="02020603050405020304" charset="0"/>
              <a:buNone/>
              <a:defRPr/>
            </a:pP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       </a:t>
            </a:r>
            <a:r>
              <a:rPr kumimoji="0" lang="zh-CN" altLang="en-US" sz="3735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要与先行词的单复数形式保持一致。</a:t>
            </a:r>
            <a:endParaRPr kumimoji="0" lang="en-US" altLang="zh-CN" sz="3735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73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楷体" panose="02010609060101010101" charset="-122"/>
                <a:cs typeface="Times New Roman" panose="02020603050405020304" charset="0"/>
              </a:rPr>
              <a:t>        他是一个演奏安静音乐的人。</a:t>
            </a:r>
            <a:endParaRPr kumimoji="0" lang="en-US" altLang="zh-CN" sz="3735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/>
              <a:ea typeface="楷体" panose="02010609060101010101" charset="-122"/>
              <a:cs typeface="Times New Roman" panose="0202060305040502030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anose="02020603050405020304" charset="0"/>
              <a:buNone/>
              <a:defRPr/>
            </a:pP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       He is a musician who plays quiet songs.</a:t>
            </a:r>
            <a:r>
              <a:rPr kumimoji="0" lang="zh-CN" altLang="en-US" sz="373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          </a:t>
            </a:r>
            <a:endParaRPr kumimoji="0" lang="en-US" altLang="zh-CN" sz="3735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9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charRg st="49" end="7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71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charRg st="71" end="1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4" name="组合 13"/>
          <p:cNvGrpSpPr/>
          <p:nvPr/>
        </p:nvGrpSpPr>
        <p:grpSpPr>
          <a:xfrm>
            <a:off x="1816735" y="1517650"/>
            <a:ext cx="1740535" cy="1725930"/>
            <a:chOff x="2365070" y="3120835"/>
            <a:chExt cx="1112337" cy="1153509"/>
          </a:xfrm>
        </p:grpSpPr>
        <p:sp>
          <p:nvSpPr>
            <p:cNvPr id="10" name="流程图: 可选过程 9"/>
            <p:cNvSpPr/>
            <p:nvPr/>
          </p:nvSpPr>
          <p:spPr>
            <a:xfrm rot="18642751">
              <a:off x="2344484" y="3141421"/>
              <a:ext cx="1153509" cy="1112337"/>
            </a:xfrm>
            <a:prstGeom prst="flowChartAlternate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endParaRPr>
            </a:p>
          </p:txBody>
        </p:sp>
        <p:sp>
          <p:nvSpPr>
            <p:cNvPr id="21622" name="矩形 12"/>
            <p:cNvSpPr/>
            <p:nvPr/>
          </p:nvSpPr>
          <p:spPr>
            <a:xfrm>
              <a:off x="2465825" y="3408865"/>
              <a:ext cx="909412" cy="529203"/>
            </a:xfrm>
            <a:prstGeom prst="flowChartAlternateProcess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 eaLnBrk="1" hangingPunct="1"/>
              <a:r>
                <a:rPr lang="en-US" altLang="zh-CN" sz="4000" b="1" dirty="0">
                  <a:solidFill>
                    <a:srgbClr val="000000"/>
                  </a:solidFill>
                  <a:latin typeface="Times New Roman" panose="02020603050405020304" charset="0"/>
                  <a:ea typeface="楷体" panose="02010609060101010101" charset="-122"/>
                  <a:cs typeface="Times New Roman" panose="02020603050405020304" charset="0"/>
                </a:rPr>
                <a:t>slow</a:t>
              </a:r>
              <a:endParaRPr lang="zh-CN" altLang="en-US" sz="4000" dirty="0">
                <a:latin typeface="Calibri" panose="020F0502020204030204" charset="0"/>
                <a:ea typeface="楷体" panose="02010609060101010101" charset="-122"/>
                <a:cs typeface="Times New Roman" panose="02020603050405020304" charset="0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6618605" y="1506855"/>
            <a:ext cx="1720215" cy="1676400"/>
            <a:chOff x="5814665" y="3071312"/>
            <a:chExt cx="1112337" cy="1153509"/>
          </a:xfrm>
        </p:grpSpPr>
        <p:sp>
          <p:nvSpPr>
            <p:cNvPr id="15" name="流程图: 可选过程 14"/>
            <p:cNvSpPr/>
            <p:nvPr/>
          </p:nvSpPr>
          <p:spPr>
            <a:xfrm rot="18771124">
              <a:off x="5794079" y="3091898"/>
              <a:ext cx="1153509" cy="1112337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endParaRPr>
            </a:p>
          </p:txBody>
        </p:sp>
        <p:sp>
          <p:nvSpPr>
            <p:cNvPr id="21620" name="矩形 15"/>
            <p:cNvSpPr/>
            <p:nvPr/>
          </p:nvSpPr>
          <p:spPr>
            <a:xfrm>
              <a:off x="5915419" y="3371066"/>
              <a:ext cx="909889" cy="543159"/>
            </a:xfrm>
            <a:prstGeom prst="flowChartAlternateProcess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 eaLnBrk="1" hangingPunct="1"/>
              <a:r>
                <a:rPr lang="en-US" altLang="zh-CN" sz="4000" b="1" dirty="0">
                  <a:solidFill>
                    <a:srgbClr val="000000"/>
                  </a:solidFill>
                  <a:latin typeface="Times New Roman" panose="02020603050405020304" charset="0"/>
                  <a:ea typeface="楷体" panose="02010609060101010101" charset="-122"/>
                  <a:cs typeface="Times New Roman" panose="02020603050405020304" charset="0"/>
                </a:rPr>
                <a:t>loud</a:t>
              </a:r>
              <a:endParaRPr lang="zh-CN" altLang="en-US" sz="4000" dirty="0">
                <a:latin typeface="Calibri" panose="020F0502020204030204" charset="0"/>
                <a:ea typeface="楷体" panose="02010609060101010101" charset="-122"/>
                <a:cs typeface="Times New Roman" panose="02020603050405020304" charset="0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8866505" y="1506855"/>
            <a:ext cx="2049145" cy="1811724"/>
            <a:chOff x="7204195" y="2846327"/>
            <a:chExt cx="1432696" cy="1331583"/>
          </a:xfrm>
        </p:grpSpPr>
        <p:sp>
          <p:nvSpPr>
            <p:cNvPr id="17" name="流程图: 可选过程 16"/>
            <p:cNvSpPr/>
            <p:nvPr/>
          </p:nvSpPr>
          <p:spPr>
            <a:xfrm rot="18771124">
              <a:off x="7269417" y="2852540"/>
              <a:ext cx="1331583" cy="1319156"/>
            </a:xfrm>
            <a:prstGeom prst="flowChartAlternateProcess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endParaRPr>
            </a:p>
          </p:txBody>
        </p:sp>
        <p:sp>
          <p:nvSpPr>
            <p:cNvPr id="21618" name="矩形 17"/>
            <p:cNvSpPr/>
            <p:nvPr/>
          </p:nvSpPr>
          <p:spPr>
            <a:xfrm>
              <a:off x="7204195" y="3210714"/>
              <a:ext cx="1432696" cy="588834"/>
            </a:xfrm>
            <a:prstGeom prst="flowChartAlternateProcess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 eaLnBrk="1" hangingPunct="1"/>
              <a:r>
                <a:rPr lang="en-US" altLang="zh-CN" sz="3735" b="1" dirty="0">
                  <a:solidFill>
                    <a:srgbClr val="000000"/>
                  </a:solidFill>
                  <a:latin typeface="Times New Roman" panose="02020603050405020304" charset="0"/>
                  <a:ea typeface="楷体" panose="02010609060101010101" charset="-122"/>
                  <a:cs typeface="Times New Roman" panose="02020603050405020304" charset="0"/>
                </a:rPr>
                <a:t>classical</a:t>
              </a:r>
              <a:endParaRPr lang="zh-CN" altLang="en-US" sz="3735" dirty="0">
                <a:latin typeface="Calibri" panose="020F0502020204030204" charset="0"/>
                <a:ea typeface="楷体" panose="02010609060101010101" charset="-122"/>
                <a:cs typeface="Times New Roman" panose="02020603050405020304" charset="0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4099560" y="1450975"/>
            <a:ext cx="1987550" cy="1856105"/>
            <a:chOff x="3946435" y="2846329"/>
            <a:chExt cx="1393305" cy="1331583"/>
          </a:xfrm>
        </p:grpSpPr>
        <p:sp>
          <p:nvSpPr>
            <p:cNvPr id="19" name="流程图: 可选过程 18"/>
            <p:cNvSpPr/>
            <p:nvPr/>
          </p:nvSpPr>
          <p:spPr>
            <a:xfrm rot="18771124">
              <a:off x="3963074" y="2851909"/>
              <a:ext cx="1331583" cy="1320422"/>
            </a:xfrm>
            <a:prstGeom prst="flowChartAlternateProcess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endParaRPr>
            </a:p>
          </p:txBody>
        </p:sp>
        <p:sp>
          <p:nvSpPr>
            <p:cNvPr id="21616" name="矩形 19"/>
            <p:cNvSpPr/>
            <p:nvPr/>
          </p:nvSpPr>
          <p:spPr>
            <a:xfrm>
              <a:off x="3946435" y="3250510"/>
              <a:ext cx="1393305" cy="531398"/>
            </a:xfrm>
            <a:prstGeom prst="flowChartAlternateProcess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 eaLnBrk="1" hangingPunct="1"/>
              <a:r>
                <a:rPr lang="en-US" altLang="zh-CN" sz="3735" b="1" dirty="0">
                  <a:solidFill>
                    <a:srgbClr val="000000"/>
                  </a:solidFill>
                  <a:latin typeface="Times New Roman" panose="02020603050405020304" charset="0"/>
                  <a:ea typeface="楷体" panose="02010609060101010101" charset="-122"/>
                  <a:cs typeface="Times New Roman" panose="02020603050405020304" charset="0"/>
                </a:rPr>
                <a:t>popular</a:t>
              </a:r>
              <a:endParaRPr lang="zh-CN" altLang="en-US" sz="3735" dirty="0">
                <a:latin typeface="Calibri" panose="020F0502020204030204" charset="0"/>
                <a:ea typeface="楷体" panose="02010609060101010101" charset="-122"/>
                <a:cs typeface="Times New Roman" panose="02020603050405020304" charset="0"/>
              </a:endParaRPr>
            </a:p>
          </p:txBody>
        </p:sp>
      </p:grpSp>
      <p:sp>
        <p:nvSpPr>
          <p:cNvPr id="13" name="对话气泡: 圆角矩形 12"/>
          <p:cNvSpPr/>
          <p:nvPr/>
        </p:nvSpPr>
        <p:spPr>
          <a:xfrm flipH="1">
            <a:off x="1267460" y="3829685"/>
            <a:ext cx="7651115" cy="1464945"/>
          </a:xfrm>
          <a:prstGeom prst="wedgeRoundRectCallout">
            <a:avLst>
              <a:gd name="adj1" fmla="val 34788"/>
              <a:gd name="adj2" fmla="val 70854"/>
              <a:gd name="adj3" fmla="val 16667"/>
            </a:avLst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3600" b="1" noProof="0" dirty="0">
                <a:ln>
                  <a:noFill/>
                </a:ln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+mn-ea"/>
              </a:rPr>
              <a:t>I like music that ____________.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  <a:sym typeface="楷体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" name="对话气泡: 圆角矩形 12"/>
          <p:cNvSpPr/>
          <p:nvPr/>
        </p:nvSpPr>
        <p:spPr>
          <a:xfrm>
            <a:off x="4013835" y="3829050"/>
            <a:ext cx="7472680" cy="1464945"/>
          </a:xfrm>
          <a:prstGeom prst="wedgeRoundRectCallout">
            <a:avLst>
              <a:gd name="adj1" fmla="val 34788"/>
              <a:gd name="adj2" fmla="val 70854"/>
              <a:gd name="adj3" fmla="val 16667"/>
            </a:avLst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3600" b="1" noProof="0" dirty="0">
                <a:ln>
                  <a:noFill/>
                </a:ln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楷体" panose="02010609060101010101" charset="-122"/>
              </a:rPr>
              <a:t>I like actors who ____________.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  <a:sym typeface="楷体" panose="02010609060101010101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219537" y="1263015"/>
            <a:ext cx="2396067" cy="1532467"/>
            <a:chOff x="539552" y="1277083"/>
            <a:chExt cx="1797010" cy="1149174"/>
          </a:xfrm>
        </p:grpSpPr>
        <p:sp>
          <p:nvSpPr>
            <p:cNvPr id="3" name="云形 2"/>
            <p:cNvSpPr/>
            <p:nvPr/>
          </p:nvSpPr>
          <p:spPr>
            <a:xfrm>
              <a:off x="539552" y="1277083"/>
              <a:ext cx="1797010" cy="1149174"/>
            </a:xfrm>
            <a:prstGeom prst="cloud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endParaRPr>
            </a:p>
          </p:txBody>
        </p:sp>
        <p:sp>
          <p:nvSpPr>
            <p:cNvPr id="22644" name="矩形 14"/>
            <p:cNvSpPr/>
            <p:nvPr/>
          </p:nvSpPr>
          <p:spPr>
            <a:xfrm rot="-469297">
              <a:off x="619176" y="1543557"/>
              <a:ext cx="1681125" cy="49951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eaLnBrk="1" hangingPunct="1"/>
              <a:r>
                <a:rPr lang="en-US" altLang="zh-CN" sz="3735" b="1" dirty="0">
                  <a:solidFill>
                    <a:srgbClr val="000000"/>
                  </a:solidFill>
                  <a:latin typeface="Times New Roman" panose="02020603050405020304" charset="0"/>
                  <a:ea typeface="楷体" panose="02010609060101010101" charset="-122"/>
                  <a:cs typeface="Times New Roman" panose="02020603050405020304" charset="0"/>
                </a:rPr>
                <a:t>handsome</a:t>
              </a:r>
              <a:endParaRPr lang="zh-CN" altLang="en-US" sz="3735" dirty="0">
                <a:latin typeface="Calibri" panose="020F0502020204030204" charset="0"/>
                <a:ea typeface="楷体" panose="02010609060101010101" charset="-122"/>
                <a:cs typeface="Times New Roman" panose="02020603050405020304" charset="0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5108152" y="1586653"/>
            <a:ext cx="2398183" cy="1358900"/>
            <a:chOff x="2307293" y="2117582"/>
            <a:chExt cx="1797777" cy="1019781"/>
          </a:xfrm>
        </p:grpSpPr>
        <p:sp>
          <p:nvSpPr>
            <p:cNvPr id="16" name="云形 15"/>
            <p:cNvSpPr/>
            <p:nvPr/>
          </p:nvSpPr>
          <p:spPr>
            <a:xfrm rot="21439767">
              <a:off x="2307293" y="2117582"/>
              <a:ext cx="1797777" cy="1019781"/>
            </a:xfrm>
            <a:prstGeom prst="cloud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endParaRPr>
            </a:p>
          </p:txBody>
        </p:sp>
        <p:sp>
          <p:nvSpPr>
            <p:cNvPr id="22642" name="矩形 16"/>
            <p:cNvSpPr/>
            <p:nvPr/>
          </p:nvSpPr>
          <p:spPr>
            <a:xfrm>
              <a:off x="2436609" y="2341312"/>
              <a:ext cx="1502326" cy="49988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eaLnBrk="1" hangingPunct="1"/>
              <a:r>
                <a:rPr lang="en-US" altLang="zh-CN" sz="3735" b="1" dirty="0">
                  <a:solidFill>
                    <a:srgbClr val="000000"/>
                  </a:solidFill>
                  <a:latin typeface="Times New Roman" panose="02020603050405020304" charset="0"/>
                  <a:ea typeface="楷体" panose="02010609060101010101" charset="-122"/>
                  <a:cs typeface="Times New Roman" panose="02020603050405020304" charset="0"/>
                </a:rPr>
                <a:t>beautiful</a:t>
              </a:r>
              <a:endParaRPr lang="zh-CN" altLang="en-US" sz="3735" dirty="0">
                <a:latin typeface="Calibri" panose="020F0502020204030204" charset="0"/>
                <a:ea typeface="楷体" panose="02010609060101010101" charset="-122"/>
                <a:cs typeface="Times New Roman" panose="02020603050405020304" charset="0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617557" y="3589444"/>
            <a:ext cx="2159000" cy="1337733"/>
            <a:chOff x="539552" y="2931573"/>
            <a:chExt cx="1618794" cy="1003232"/>
          </a:xfrm>
        </p:grpSpPr>
        <p:sp>
          <p:nvSpPr>
            <p:cNvPr id="18" name="云形 17"/>
            <p:cNvSpPr/>
            <p:nvPr/>
          </p:nvSpPr>
          <p:spPr>
            <a:xfrm>
              <a:off x="539552" y="2931573"/>
              <a:ext cx="1618794" cy="1003232"/>
            </a:xfrm>
            <a:prstGeom prst="cloud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735" b="0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endParaRPr>
            </a:p>
          </p:txBody>
        </p:sp>
        <p:sp>
          <p:nvSpPr>
            <p:cNvPr id="22640" name="矩形 18"/>
            <p:cNvSpPr/>
            <p:nvPr/>
          </p:nvSpPr>
          <p:spPr>
            <a:xfrm>
              <a:off x="760406" y="3155348"/>
              <a:ext cx="1026982" cy="4995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eaLnBrk="1" hangingPunct="1"/>
              <a:r>
                <a:rPr lang="en-US" altLang="zh-CN" sz="3735" b="1" dirty="0">
                  <a:solidFill>
                    <a:srgbClr val="000000"/>
                  </a:solidFill>
                  <a:latin typeface="Times New Roman" panose="02020603050405020304" charset="0"/>
                  <a:ea typeface="楷体" panose="02010609060101010101" charset="-122"/>
                  <a:cs typeface="Times New Roman" panose="02020603050405020304" charset="0"/>
                </a:rPr>
                <a:t>active</a:t>
              </a:r>
              <a:endParaRPr lang="zh-CN" altLang="en-US" sz="3735" dirty="0">
                <a:latin typeface="Calibri" panose="020F0502020204030204" charset="0"/>
                <a:ea typeface="楷体" panose="02010609060101010101" charset="-122"/>
                <a:cs typeface="Times New Roman" panose="02020603050405020304" charset="0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8264314" y="2102697"/>
            <a:ext cx="2159000" cy="1337733"/>
            <a:chOff x="4589432" y="2511916"/>
            <a:chExt cx="1619015" cy="1003232"/>
          </a:xfrm>
        </p:grpSpPr>
        <p:sp>
          <p:nvSpPr>
            <p:cNvPr id="20" name="云形 19"/>
            <p:cNvSpPr/>
            <p:nvPr/>
          </p:nvSpPr>
          <p:spPr>
            <a:xfrm rot="750624">
              <a:off x="4589432" y="2511916"/>
              <a:ext cx="1619015" cy="1003232"/>
            </a:xfrm>
            <a:prstGeom prst="cloud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735" b="0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endParaRPr>
            </a:p>
          </p:txBody>
        </p:sp>
        <p:sp>
          <p:nvSpPr>
            <p:cNvPr id="22638" name="矩形 20"/>
            <p:cNvSpPr/>
            <p:nvPr/>
          </p:nvSpPr>
          <p:spPr>
            <a:xfrm rot="784244">
              <a:off x="4675168" y="2728200"/>
              <a:ext cx="1522350" cy="4995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eaLnBrk="1" hangingPunct="1"/>
              <a:r>
                <a:rPr lang="en-US" altLang="zh-CN" sz="3735" b="1" dirty="0">
                  <a:solidFill>
                    <a:srgbClr val="000000"/>
                  </a:solidFill>
                  <a:latin typeface="Times New Roman" panose="02020603050405020304" charset="0"/>
                  <a:ea typeface="楷体" panose="02010609060101010101" charset="-122"/>
                  <a:cs typeface="Times New Roman" panose="02020603050405020304" charset="0"/>
                </a:rPr>
                <a:t>good at...</a:t>
              </a:r>
              <a:endParaRPr lang="zh-CN" altLang="en-US" sz="3735" dirty="0">
                <a:latin typeface="Calibri" panose="020F0502020204030204" charset="0"/>
                <a:ea typeface="楷体" panose="02010609060101010101" charset="-122"/>
                <a:cs typeface="Times New Roman" panose="0202060305040502030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2967" y="1305984"/>
            <a:ext cx="11379200" cy="3543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 eaLnBrk="1" hangingPunct="1">
              <a:lnSpc>
                <a:spcPct val="150000"/>
              </a:lnSpc>
              <a:buClrTx/>
              <a:buSzTx/>
              <a:buFont typeface="Times New Roman" panose="02020603050405020304" charset="0"/>
              <a:buNone/>
              <a:defRPr/>
            </a:pPr>
            <a:endParaRPr kumimoji="0" lang="en-US" altLang="zh-CN" sz="3735" b="1" kern="1200" cap="none" spc="0" normalizeH="0" baseline="0" noProof="0" dirty="0">
              <a:latin typeface="楷体" panose="02010609060101010101" charset="-122"/>
              <a:ea typeface="楷体" panose="02010609060101010101" charset="-122"/>
              <a:cs typeface="Times New Roman" panose="02020603050405020304" charset="0"/>
            </a:endParaRPr>
          </a:p>
          <a:p>
            <a:pPr marR="0" defTabSz="914400" eaLnBrk="1" hangingPunct="1">
              <a:lnSpc>
                <a:spcPct val="150000"/>
              </a:lnSpc>
              <a:buClrTx/>
              <a:buSzTx/>
              <a:buFont typeface="Times New Roman" panose="02020603050405020304" charset="0"/>
              <a:buNone/>
              <a:defRPr/>
            </a:pPr>
            <a:r>
              <a:rPr kumimoji="0" lang="en-US" altLang="zh-CN" sz="3735" b="1" kern="1200" cap="none" spc="0" normalizeH="0" baseline="0" noProof="0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1. Most of my classmates prefer loud music _______ they can dance to.</a:t>
            </a:r>
            <a:endParaRPr kumimoji="0" lang="en-US" altLang="zh-CN" sz="3735" b="1" kern="1200" cap="none" spc="0" normalizeH="0" baseline="0" noProof="0" dirty="0"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  <a:p>
            <a:pPr marR="0" defTabSz="914400" eaLnBrk="1" hangingPunct="1">
              <a:lnSpc>
                <a:spcPct val="150000"/>
              </a:lnSpc>
              <a:buClrTx/>
              <a:buSzTx/>
              <a:buFont typeface="Times New Roman" panose="02020603050405020304" charset="0"/>
              <a:buNone/>
              <a:defRPr/>
            </a:pPr>
            <a:r>
              <a:rPr kumimoji="0" lang="en-US" altLang="zh-CN" sz="3735" b="1" kern="1200" cap="none" spc="0" normalizeH="0" baseline="0" noProof="0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A. that         B. who           C. whose            D. where </a:t>
            </a:r>
            <a:endParaRPr kumimoji="0" lang="zh-CN" altLang="en-US" sz="3735" b="1" kern="1200" cap="none" spc="0" normalizeH="0" baseline="0" noProof="0" dirty="0"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1000" y="4047067"/>
            <a:ext cx="802217" cy="79163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Rectangle 387"/>
          <p:cNvSpPr>
            <a:spLocks noChangeArrowheads="1"/>
          </p:cNvSpPr>
          <p:nvPr/>
        </p:nvSpPr>
        <p:spPr bwMode="auto">
          <a:xfrm>
            <a:off x="-68580" y="175895"/>
            <a:ext cx="12259310" cy="75565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4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Practice</a:t>
            </a:r>
            <a:endParaRPr kumimoji="1" lang="en-US" altLang="zh-CN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" name="Rectangle 387"/>
          <p:cNvSpPr>
            <a:spLocks noChangeArrowheads="1"/>
          </p:cNvSpPr>
          <p:nvPr/>
        </p:nvSpPr>
        <p:spPr bwMode="auto">
          <a:xfrm>
            <a:off x="-68580" y="175895"/>
            <a:ext cx="12259310" cy="75565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4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Summary</a:t>
            </a:r>
            <a:endParaRPr kumimoji="1" lang="en-US" altLang="zh-CN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1315720" y="1729105"/>
            <a:ext cx="10146030" cy="2584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R="0" defTabSz="914400" eaLnBrk="1" hangingPunct="1">
              <a:lnSpc>
                <a:spcPct val="135000"/>
              </a:lnSpc>
              <a:buClrTx/>
              <a:buSzTx/>
              <a:buFontTx/>
              <a:buNone/>
              <a:defRPr/>
            </a:pPr>
            <a:r>
              <a:rPr lang="zh-CN" sz="4000" b="1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+mn-ea"/>
              </a:rPr>
              <a:t>定语从句</a:t>
            </a:r>
            <a:endParaRPr lang="zh-CN" sz="4000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  <a:sym typeface="+mn-ea"/>
            </a:endParaRPr>
          </a:p>
          <a:p>
            <a:pPr marR="0" defTabSz="914400" eaLnBrk="1" hangingPunct="1">
              <a:lnSpc>
                <a:spcPct val="135000"/>
              </a:lnSpc>
              <a:buClrTx/>
              <a:buSzTx/>
              <a:buFontTx/>
              <a:buNone/>
              <a:defRPr/>
            </a:pPr>
            <a:r>
              <a:rPr lang="zh-CN" sz="4000" b="1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+mn-ea"/>
              </a:rPr>
              <a:t>  1. I love singers who write their own music.  </a:t>
            </a:r>
            <a:endParaRPr lang="zh-CN" sz="4000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  <a:sym typeface="+mn-ea"/>
            </a:endParaRPr>
          </a:p>
          <a:p>
            <a:pPr marR="0" defTabSz="914400" eaLnBrk="1" hangingPunct="1">
              <a:lnSpc>
                <a:spcPct val="135000"/>
              </a:lnSpc>
              <a:buClrTx/>
              <a:buSzTx/>
              <a:buFontTx/>
              <a:buNone/>
              <a:defRPr/>
            </a:pPr>
            <a:r>
              <a:rPr lang="zh-CN" sz="4000" b="1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+mn-ea"/>
              </a:rPr>
              <a:t>  2. We prefer music that has great lyrics.</a:t>
            </a:r>
            <a:endParaRPr lang="zh-CN" sz="4000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九上封面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60960" y="-22860"/>
            <a:ext cx="12276455" cy="690181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3201035" y="1548946"/>
            <a:ext cx="5789930" cy="1398905"/>
          </a:xfrm>
          <a:prstGeom prst="rect">
            <a:avLst/>
          </a:prstGeom>
        </p:spPr>
        <p:txBody>
          <a:bodyPr vert="horz" wrap="square" lIns="91440" tIns="45720" rIns="91440" bIns="0" rtlCol="0" anchor="b" anchorCtr="0">
            <a:normAutofit/>
          </a:bodyPr>
          <a:lstStyle>
            <a:lvl1pPr marL="0" marR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ts val="8000"/>
              <a:buNone/>
              <a:defRPr sz="8000" b="0" u="none" strike="noStrike" kern="1200" cap="none" spc="1000" normalizeH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乐喵体W" panose="00020600040101010101" pitchFamily="18" charset="-122"/>
                <a:cs typeface="+mj-cs"/>
              </a:defRPr>
            </a:lvl1pPr>
          </a:lstStyle>
          <a:p>
            <a:r>
              <a:rPr lang="en-US" altLang="zh-CN" dirty="0">
                <a:latin typeface="Bahnschrift" panose="020B0502040204020203" charset="0"/>
                <a:ea typeface="楷体" panose="02010609060101010101" charset="-122"/>
                <a:cs typeface="Bahnschrift" panose="020B0502040204020203" charset="0"/>
              </a:rPr>
              <a:t>THANKS</a:t>
            </a:r>
            <a:endParaRPr lang="en-US" altLang="zh-CN" dirty="0">
              <a:latin typeface="Bahnschrift" panose="020B0502040204020203" charset="0"/>
              <a:ea typeface="楷体" panose="02010609060101010101" charset="-122"/>
              <a:cs typeface="Bahnschrift" panose="020B0502040204020203" charset="0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clrChange>
              <a:clrFrom>
                <a:srgbClr val="FEFEFE">
                  <a:alpha val="100000"/>
                </a:srgbClr>
              </a:clrFrom>
              <a:clrTo>
                <a:srgbClr val="FEFEFE">
                  <a:alpha val="100000"/>
                  <a:alpha val="0"/>
                </a:srgbClr>
              </a:clrTo>
            </a:clrChange>
          </a:blip>
          <a:srcRect r="46417" b="2844"/>
          <a:stretch>
            <a:fillRect/>
          </a:stretch>
        </p:blipFill>
        <p:spPr>
          <a:xfrm>
            <a:off x="6067425" y="2198370"/>
            <a:ext cx="2041525" cy="370903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1">
            <a:clrChange>
              <a:clrFrom>
                <a:srgbClr val="FEFEFE">
                  <a:alpha val="100000"/>
                </a:srgbClr>
              </a:clrFrom>
              <a:clrTo>
                <a:srgbClr val="FEFEFE">
                  <a:alpha val="100000"/>
                  <a:alpha val="0"/>
                </a:srgbClr>
              </a:clrTo>
            </a:clrChange>
          </a:blip>
          <a:srcRect l="53150" b="2844"/>
          <a:stretch>
            <a:fillRect/>
          </a:stretch>
        </p:blipFill>
        <p:spPr>
          <a:xfrm flipH="1">
            <a:off x="3933190" y="1734820"/>
            <a:ext cx="1851025" cy="4172585"/>
          </a:xfrm>
          <a:prstGeom prst="rect">
            <a:avLst/>
          </a:prstGeom>
        </p:spPr>
      </p:pic>
      <p:sp>
        <p:nvSpPr>
          <p:cNvPr id="4" name="对话气泡: 圆角矩形 3"/>
          <p:cNvSpPr/>
          <p:nvPr/>
        </p:nvSpPr>
        <p:spPr>
          <a:xfrm>
            <a:off x="633095" y="1245235"/>
            <a:ext cx="4540250" cy="1608455"/>
          </a:xfrm>
          <a:prstGeom prst="wedgeRoundRectCallout">
            <a:avLst>
              <a:gd name="adj1" fmla="val 32778"/>
              <a:gd name="adj2" fmla="val 73538"/>
              <a:gd name="adj3" fmla="val 16667"/>
            </a:avLst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3730" b="1" dirty="0">
                <a:latin typeface="Times New Roman" panose="02020603050405020304" charset="0"/>
                <a:ea typeface="EU-B1" pitchFamily="65" charset="-122"/>
                <a:cs typeface="Times New Roman" panose="02020603050405020304" charset="0"/>
                <a:sym typeface="+mn-ea"/>
              </a:rPr>
              <a:t>What kind of music do you like?</a:t>
            </a:r>
            <a:endParaRPr kumimoji="0" lang="en-US" altLang="zh-CN" sz="3735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5" name="对话气泡: 圆角矩形 4"/>
          <p:cNvSpPr/>
          <p:nvPr/>
        </p:nvSpPr>
        <p:spPr>
          <a:xfrm>
            <a:off x="6769100" y="1221317"/>
            <a:ext cx="4607984" cy="1534584"/>
          </a:xfrm>
          <a:prstGeom prst="wedgeRoundRectCallout">
            <a:avLst>
              <a:gd name="adj1" fmla="val -29654"/>
              <a:gd name="adj2" fmla="val 71933"/>
              <a:gd name="adj3" fmla="val 16667"/>
            </a:avLst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p>
            <a:pPr marR="0" defTabSz="914400" eaLnBrk="1" hangingPunct="1">
              <a:buClrTx/>
              <a:buSzTx/>
              <a:buFont typeface="Times New Roman" panose="02020603050405020304" charset="0"/>
              <a:buNone/>
              <a:defRPr/>
            </a:pPr>
            <a:r>
              <a:rPr lang="en-US" altLang="zh-CN" sz="3730" b="1" noProof="0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+mn-ea"/>
              </a:rPr>
              <a:t>I love music that/which I can sing along with.</a:t>
            </a:r>
            <a:endParaRPr kumimoji="0" lang="en-US" altLang="zh-CN" sz="3735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12" name="Rectangle 387"/>
          <p:cNvSpPr>
            <a:spLocks noChangeArrowheads="1"/>
          </p:cNvSpPr>
          <p:nvPr/>
        </p:nvSpPr>
        <p:spPr bwMode="auto">
          <a:xfrm>
            <a:off x="-68580" y="175895"/>
            <a:ext cx="12259310" cy="75565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4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Lead in</a:t>
            </a:r>
            <a:endParaRPr kumimoji="1" lang="en-US" altLang="zh-CN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clrChange>
              <a:clrFrom>
                <a:srgbClr val="FEFEFE">
                  <a:alpha val="100000"/>
                </a:srgbClr>
              </a:clrFrom>
              <a:clrTo>
                <a:srgbClr val="FEFEFE">
                  <a:alpha val="100000"/>
                  <a:alpha val="0"/>
                </a:srgbClr>
              </a:clrTo>
            </a:clrChange>
          </a:blip>
          <a:srcRect r="46417" b="2844"/>
          <a:stretch>
            <a:fillRect/>
          </a:stretch>
        </p:blipFill>
        <p:spPr>
          <a:xfrm>
            <a:off x="6067425" y="2198370"/>
            <a:ext cx="2041525" cy="370903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1">
            <a:clrChange>
              <a:clrFrom>
                <a:srgbClr val="FEFEFE">
                  <a:alpha val="100000"/>
                </a:srgbClr>
              </a:clrFrom>
              <a:clrTo>
                <a:srgbClr val="FEFEFE">
                  <a:alpha val="100000"/>
                  <a:alpha val="0"/>
                </a:srgbClr>
              </a:clrTo>
            </a:clrChange>
          </a:blip>
          <a:srcRect l="53150" b="2844"/>
          <a:stretch>
            <a:fillRect/>
          </a:stretch>
        </p:blipFill>
        <p:spPr>
          <a:xfrm flipH="1">
            <a:off x="3933190" y="1734820"/>
            <a:ext cx="1851025" cy="4172585"/>
          </a:xfrm>
          <a:prstGeom prst="rect">
            <a:avLst/>
          </a:prstGeom>
        </p:spPr>
      </p:pic>
      <p:sp>
        <p:nvSpPr>
          <p:cNvPr id="4" name="对话气泡: 圆角矩形 3"/>
          <p:cNvSpPr/>
          <p:nvPr/>
        </p:nvSpPr>
        <p:spPr>
          <a:xfrm>
            <a:off x="633095" y="1245235"/>
            <a:ext cx="4540250" cy="1608455"/>
          </a:xfrm>
          <a:prstGeom prst="wedgeRoundRectCallout">
            <a:avLst>
              <a:gd name="adj1" fmla="val 32778"/>
              <a:gd name="adj2" fmla="val 73538"/>
              <a:gd name="adj3" fmla="val 16667"/>
            </a:avLst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3725" b="1" dirty="0">
                <a:latin typeface="Times New Roman" panose="02020603050405020304" charset="0"/>
                <a:ea typeface="EU-B1" pitchFamily="65" charset="-122"/>
                <a:cs typeface="Times New Roman" panose="02020603050405020304" charset="0"/>
                <a:sym typeface="+mn-ea"/>
              </a:rPr>
              <a:t>What kind of groups does Xu Fei like?</a:t>
            </a:r>
            <a:endParaRPr kumimoji="0" lang="en-US" altLang="zh-CN" sz="3735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5" name="对话气泡: 圆角矩形 4"/>
          <p:cNvSpPr/>
          <p:nvPr/>
        </p:nvSpPr>
        <p:spPr>
          <a:xfrm>
            <a:off x="6769100" y="1221317"/>
            <a:ext cx="4607984" cy="1534584"/>
          </a:xfrm>
          <a:prstGeom prst="wedgeRoundRectCallout">
            <a:avLst>
              <a:gd name="adj1" fmla="val -29654"/>
              <a:gd name="adj2" fmla="val 71933"/>
              <a:gd name="adj3" fmla="val 16667"/>
            </a:avLst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p>
            <a:pPr marR="0" defTabSz="914400" eaLnBrk="1" hangingPunct="1">
              <a:buClrTx/>
              <a:buSzTx/>
              <a:buFont typeface="Times New Roman" panose="02020603050405020304" charset="0"/>
              <a:buNone/>
              <a:defRPr/>
            </a:pPr>
            <a:r>
              <a:rPr lang="en-US" altLang="zh-CN" sz="3725" b="1" noProof="0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+mn-ea"/>
              </a:rPr>
              <a:t>He prefers groups that/which play quiet and slow songs.</a:t>
            </a:r>
            <a:endParaRPr kumimoji="0" lang="en-US" altLang="zh-CN" sz="3735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clrChange>
              <a:clrFrom>
                <a:srgbClr val="FEFEFE">
                  <a:alpha val="100000"/>
                </a:srgbClr>
              </a:clrFrom>
              <a:clrTo>
                <a:srgbClr val="FEFEFE">
                  <a:alpha val="100000"/>
                  <a:alpha val="0"/>
                </a:srgbClr>
              </a:clrTo>
            </a:clrChange>
          </a:blip>
          <a:srcRect r="46417" b="2844"/>
          <a:stretch>
            <a:fillRect/>
          </a:stretch>
        </p:blipFill>
        <p:spPr>
          <a:xfrm>
            <a:off x="5360035" y="2308225"/>
            <a:ext cx="2041525" cy="370903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1">
            <a:clrChange>
              <a:clrFrom>
                <a:srgbClr val="FEFEFE">
                  <a:alpha val="100000"/>
                </a:srgbClr>
              </a:clrFrom>
              <a:clrTo>
                <a:srgbClr val="FEFEFE">
                  <a:alpha val="100000"/>
                  <a:alpha val="0"/>
                </a:srgbClr>
              </a:clrTo>
            </a:clrChange>
          </a:blip>
          <a:srcRect l="53150" b="2844"/>
          <a:stretch>
            <a:fillRect/>
          </a:stretch>
        </p:blipFill>
        <p:spPr>
          <a:xfrm flipH="1">
            <a:off x="3863340" y="1993900"/>
            <a:ext cx="1851025" cy="4172585"/>
          </a:xfrm>
          <a:prstGeom prst="rect">
            <a:avLst/>
          </a:prstGeom>
        </p:spPr>
      </p:pic>
      <p:sp>
        <p:nvSpPr>
          <p:cNvPr id="4" name="对话气泡: 圆角矩形 3"/>
          <p:cNvSpPr/>
          <p:nvPr/>
        </p:nvSpPr>
        <p:spPr>
          <a:xfrm>
            <a:off x="782955" y="1096010"/>
            <a:ext cx="4150995" cy="1608455"/>
          </a:xfrm>
          <a:prstGeom prst="wedgeRoundRectCallout">
            <a:avLst>
              <a:gd name="adj1" fmla="val 32778"/>
              <a:gd name="adj2" fmla="val 73538"/>
              <a:gd name="adj3" fmla="val 16667"/>
            </a:avLst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3725" b="1" dirty="0">
                <a:latin typeface="Times New Roman" panose="02020603050405020304" charset="0"/>
                <a:ea typeface="EU-B1" pitchFamily="65" charset="-122"/>
                <a:cs typeface="Times New Roman" panose="02020603050405020304" charset="0"/>
                <a:sym typeface="+mn-ea"/>
              </a:rPr>
              <a:t>What kind of movies do you like?</a:t>
            </a:r>
            <a:endParaRPr kumimoji="0" lang="en-US" altLang="zh-CN" sz="3735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5" name="对话气泡: 圆角矩形 4"/>
          <p:cNvSpPr/>
          <p:nvPr/>
        </p:nvSpPr>
        <p:spPr>
          <a:xfrm>
            <a:off x="5360035" y="1012190"/>
            <a:ext cx="6724650" cy="1444625"/>
          </a:xfrm>
          <a:prstGeom prst="wedgeRoundRectCallout">
            <a:avLst>
              <a:gd name="adj1" fmla="val -29654"/>
              <a:gd name="adj2" fmla="val 71933"/>
              <a:gd name="adj3" fmla="val 16667"/>
            </a:avLst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p>
            <a:pPr marR="0" defTabSz="914400" eaLnBrk="1" hangingPunct="1">
              <a:buClrTx/>
              <a:buSzTx/>
              <a:buFont typeface="Times New Roman" panose="02020603050405020304" charset="0"/>
              <a:buNone/>
              <a:defRPr/>
            </a:pPr>
            <a:r>
              <a:rPr lang="en-US" altLang="zh-CN" sz="3725" b="1" noProof="0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+mn-ea"/>
              </a:rPr>
              <a:t>I prefer movies that/which give me something to think about.</a:t>
            </a:r>
            <a:endParaRPr kumimoji="0" lang="en-US" altLang="zh-CN" sz="3735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clrChange>
              <a:clrFrom>
                <a:srgbClr val="FEFEFE">
                  <a:alpha val="100000"/>
                </a:srgbClr>
              </a:clrFrom>
              <a:clrTo>
                <a:srgbClr val="FEFEFE">
                  <a:alpha val="100000"/>
                  <a:alpha val="0"/>
                </a:srgbClr>
              </a:clrTo>
            </a:clrChange>
          </a:blip>
          <a:srcRect r="46417" b="2844"/>
          <a:stretch>
            <a:fillRect/>
          </a:stretch>
        </p:blipFill>
        <p:spPr>
          <a:xfrm>
            <a:off x="6067425" y="2198370"/>
            <a:ext cx="2041525" cy="370903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1">
            <a:clrChange>
              <a:clrFrom>
                <a:srgbClr val="FEFEFE">
                  <a:alpha val="100000"/>
                </a:srgbClr>
              </a:clrFrom>
              <a:clrTo>
                <a:srgbClr val="FEFEFE">
                  <a:alpha val="100000"/>
                  <a:alpha val="0"/>
                </a:srgbClr>
              </a:clrTo>
            </a:clrChange>
          </a:blip>
          <a:srcRect l="53150" b="2844"/>
          <a:stretch>
            <a:fillRect/>
          </a:stretch>
        </p:blipFill>
        <p:spPr>
          <a:xfrm flipH="1">
            <a:off x="3933190" y="1734820"/>
            <a:ext cx="1851025" cy="4172585"/>
          </a:xfrm>
          <a:prstGeom prst="rect">
            <a:avLst/>
          </a:prstGeom>
        </p:spPr>
      </p:pic>
      <p:sp>
        <p:nvSpPr>
          <p:cNvPr id="4" name="对话气泡: 圆角矩形 3"/>
          <p:cNvSpPr/>
          <p:nvPr/>
        </p:nvSpPr>
        <p:spPr>
          <a:xfrm>
            <a:off x="633095" y="1245235"/>
            <a:ext cx="4540250" cy="1608455"/>
          </a:xfrm>
          <a:prstGeom prst="wedgeRoundRectCallout">
            <a:avLst>
              <a:gd name="adj1" fmla="val 32778"/>
              <a:gd name="adj2" fmla="val 73538"/>
              <a:gd name="adj3" fmla="val 16667"/>
            </a:avLst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3725" b="1" dirty="0">
                <a:latin typeface="Times New Roman" panose="02020603050405020304" charset="0"/>
                <a:ea typeface="EU-B1" pitchFamily="65" charset="-122"/>
                <a:cs typeface="Times New Roman" panose="02020603050405020304" charset="0"/>
                <a:sym typeface="+mn-ea"/>
              </a:rPr>
              <a:t>What kind of musicians does Carmen like?</a:t>
            </a:r>
            <a:endParaRPr kumimoji="0" lang="en-US" altLang="zh-CN" sz="3735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5" name="对话气泡: 圆角矩形 4"/>
          <p:cNvSpPr/>
          <p:nvPr/>
        </p:nvSpPr>
        <p:spPr>
          <a:xfrm>
            <a:off x="6280785" y="1012190"/>
            <a:ext cx="5096510" cy="1743710"/>
          </a:xfrm>
          <a:prstGeom prst="wedgeRoundRectCallout">
            <a:avLst>
              <a:gd name="adj1" fmla="val -29654"/>
              <a:gd name="adj2" fmla="val 71933"/>
              <a:gd name="adj3" fmla="val 16667"/>
            </a:avLst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p>
            <a:pPr marR="0" defTabSz="914400" eaLnBrk="1" hangingPunct="1">
              <a:buClrTx/>
              <a:buSzTx/>
              <a:buFont typeface="Times New Roman" panose="02020603050405020304" charset="0"/>
              <a:buNone/>
              <a:defRPr/>
            </a:pPr>
            <a:r>
              <a:rPr lang="en-US" altLang="zh-CN" sz="3725" b="1" noProof="0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+mn-ea"/>
              </a:rPr>
              <a:t>She likes musicians who play different kinds of music.</a:t>
            </a:r>
            <a:endParaRPr kumimoji="0" lang="en-US" altLang="zh-CN" sz="3735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2522432" y="1118870"/>
            <a:ext cx="6382385" cy="6661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anose="02020603050405020304" charset="0"/>
              <a:buNone/>
              <a:defRPr/>
            </a:pPr>
            <a:r>
              <a:rPr kumimoji="0" lang="zh-CN" altLang="en-US" sz="3735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Times New Roman" panose="02020603050405020304" charset="0"/>
              </a:rPr>
              <a:t>一、关系代词引导的定语从句</a:t>
            </a:r>
            <a:endParaRPr kumimoji="0" lang="zh-CN" altLang="en-US" sz="3735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楷体" panose="02010609060101010101" charset="-122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2906" y="1875367"/>
            <a:ext cx="11076517" cy="2162810"/>
          </a:xfrm>
          <a:prstGeom prst="rect">
            <a:avLst/>
          </a:prstGeom>
          <a:noFill/>
        </p:spPr>
        <p:txBody>
          <a:bodyPr>
            <a:spAutoFit/>
          </a:bodyPr>
          <a:p>
            <a:pPr marR="0" defTabSz="914400" eaLnBrk="1" hangingPunct="1">
              <a:lnSpc>
                <a:spcPct val="120000"/>
              </a:lnSpc>
              <a:buClrTx/>
              <a:buSzTx/>
              <a:buFont typeface="Times New Roman" panose="02020603050405020304" charset="0"/>
              <a:buNone/>
              <a:defRPr/>
            </a:pPr>
            <a:r>
              <a:rPr kumimoji="0" lang="zh-CN" altLang="en-US" sz="3735" b="1" kern="1200" cap="none" spc="0" normalizeH="0" baseline="0" noProof="0" dirty="0">
                <a:latin typeface="楷体" panose="02010609060101010101" charset="-122"/>
                <a:ea typeface="楷体" panose="02010609060101010101" charset="-122"/>
                <a:cs typeface="Times New Roman" panose="02020603050405020304" charset="0"/>
              </a:rPr>
              <a:t>    在复合句中充当定语功能的句子称为</a:t>
            </a:r>
            <a:r>
              <a:rPr kumimoji="0" lang="zh-CN" altLang="en-US" sz="3735" b="1" kern="1200" cap="none" spc="0" normalizeH="0" baseline="0" noProof="0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  <a:cs typeface="Times New Roman" panose="02020603050405020304" charset="0"/>
              </a:rPr>
              <a:t>定语从句</a:t>
            </a:r>
            <a:r>
              <a:rPr kumimoji="0" lang="zh-CN" altLang="en-US" sz="3735" b="1" kern="1200" cap="none" spc="0" normalizeH="0" baseline="0" noProof="0" dirty="0">
                <a:latin typeface="楷体" panose="02010609060101010101" charset="-122"/>
                <a:ea typeface="楷体" panose="02010609060101010101" charset="-122"/>
                <a:cs typeface="Times New Roman" panose="02020603050405020304" charset="0"/>
              </a:rPr>
              <a:t>。定语从句修饰的名词、代词等称为</a:t>
            </a:r>
            <a:r>
              <a:rPr kumimoji="0" lang="zh-CN" altLang="en-US" sz="3735" b="1" kern="1200" cap="none" spc="0" normalizeH="0" baseline="0" noProof="0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  <a:cs typeface="Times New Roman" panose="02020603050405020304" charset="0"/>
              </a:rPr>
              <a:t>先行词</a:t>
            </a:r>
            <a:r>
              <a:rPr kumimoji="0" lang="zh-CN" altLang="en-US" sz="3735" b="1" kern="1200" cap="none" spc="0" normalizeH="0" baseline="0" noProof="0" dirty="0">
                <a:latin typeface="楷体" panose="02010609060101010101" charset="-122"/>
                <a:ea typeface="楷体" panose="02010609060101010101" charset="-122"/>
                <a:cs typeface="Times New Roman" panose="02020603050405020304" charset="0"/>
              </a:rPr>
              <a:t>，引导定语从句的词称为</a:t>
            </a:r>
            <a:r>
              <a:rPr kumimoji="0" lang="zh-CN" altLang="en-US" sz="3735" b="1" kern="1200" cap="none" spc="0" normalizeH="0" baseline="0" noProof="0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  <a:cs typeface="Times New Roman" panose="02020603050405020304" charset="0"/>
              </a:rPr>
              <a:t>关系词</a:t>
            </a:r>
            <a:r>
              <a:rPr kumimoji="0" lang="zh-CN" altLang="en-US" sz="3735" b="1" kern="1200" cap="none" spc="0" normalizeH="0" baseline="0" noProof="0" dirty="0">
                <a:latin typeface="楷体" panose="02010609060101010101" charset="-122"/>
                <a:ea typeface="楷体" panose="02010609060101010101" charset="-122"/>
                <a:cs typeface="Times New Roman" panose="02020603050405020304" charset="0"/>
              </a:rPr>
              <a:t>。</a:t>
            </a:r>
            <a:endParaRPr kumimoji="0" lang="zh-CN" altLang="en-US" sz="3735" b="1" kern="1200" cap="none" spc="0" normalizeH="0" baseline="0" noProof="0" dirty="0">
              <a:latin typeface="楷体" panose="02010609060101010101" charset="-122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3922" y="4150783"/>
            <a:ext cx="13300075" cy="666115"/>
          </a:xfrm>
          <a:prstGeom prst="rect">
            <a:avLst/>
          </a:prstGeom>
          <a:noFill/>
        </p:spPr>
        <p:txBody>
          <a:bodyPr wrap="none">
            <a:spAutoFit/>
          </a:bodyPr>
          <a:p>
            <a:pPr marR="0" defTabSz="914400" eaLnBrk="1" hangingPunct="1">
              <a:buClrTx/>
              <a:buSzTx/>
              <a:buFont typeface="Times New Roman" panose="02020603050405020304" charset="0"/>
              <a:buNone/>
              <a:defRPr/>
            </a:pPr>
            <a:r>
              <a:rPr kumimoji="0" lang="en-US" altLang="zh-CN" sz="3735" b="1" kern="1200" cap="none" spc="0" normalizeH="0" baseline="0" noProof="0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This  is  the  </a:t>
            </a:r>
            <a:r>
              <a:rPr kumimoji="0" lang="en-US" altLang="zh-CN" sz="3735" b="1" u="sng" kern="1200" cap="none" spc="0" normalizeH="0" baseline="0" noProof="0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soldier</a:t>
            </a:r>
            <a:r>
              <a:rPr kumimoji="0" lang="en-US" altLang="zh-CN" sz="3735" b="1" kern="1200" cap="none" spc="0" normalizeH="0" baseline="0" noProof="0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  </a:t>
            </a:r>
            <a:r>
              <a:rPr kumimoji="0" lang="en-US" altLang="zh-CN" sz="3735" b="1" u="sng" kern="1200" cap="none" spc="0" normalizeH="0" baseline="0" noProof="0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who </a:t>
            </a:r>
            <a:r>
              <a:rPr kumimoji="0" lang="en-US" altLang="zh-CN" sz="3735" b="1" kern="1200" cap="none" spc="0" normalizeH="0" baseline="0" noProof="0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 saved   the   boy’s  life.</a:t>
            </a:r>
            <a:endParaRPr kumimoji="0" lang="zh-CN" altLang="en-US" sz="3735" b="1" kern="1200" cap="none" spc="0" normalizeH="0" baseline="0" noProof="0" dirty="0"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cxnSp>
        <p:nvCxnSpPr>
          <p:cNvPr id="6" name="肘形连接符 5"/>
          <p:cNvCxnSpPr/>
          <p:nvPr/>
        </p:nvCxnSpPr>
        <p:spPr>
          <a:xfrm rot="5400000">
            <a:off x="8967047" y="4761442"/>
            <a:ext cx="1519767" cy="1420284"/>
          </a:xfrm>
          <a:prstGeom prst="bentConnector3">
            <a:avLst>
              <a:gd name="adj1" fmla="val 100553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肘形连接符 6"/>
          <p:cNvCxnSpPr/>
          <p:nvPr/>
        </p:nvCxnSpPr>
        <p:spPr>
          <a:xfrm>
            <a:off x="5312622" y="5494867"/>
            <a:ext cx="1667933" cy="736600"/>
          </a:xfrm>
          <a:prstGeom prst="bentConnector3">
            <a:avLst>
              <a:gd name="adj1" fmla="val 238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035088" y="4794250"/>
            <a:ext cx="1504950" cy="62484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p>
            <a:pPr marR="0" defTabSz="914400" eaLnBrk="1" hangingPunct="1">
              <a:buClrTx/>
              <a:buSzTx/>
              <a:buFont typeface="Times New Roman" panose="02020603050405020304" charset="0"/>
              <a:buNone/>
              <a:defRPr/>
            </a:pPr>
            <a:r>
              <a:rPr kumimoji="0" lang="zh-CN" altLang="en-US" sz="3465" b="1" kern="1200" cap="none" spc="0" normalizeH="0" baseline="0" noProof="0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  <a:cs typeface="Times New Roman" panose="02020603050405020304" charset="0"/>
              </a:rPr>
              <a:t>先行词</a:t>
            </a:r>
            <a:endParaRPr kumimoji="0" lang="zh-CN" altLang="en-US" sz="3465" b="1" kern="1200" cap="none" spc="0" normalizeH="0" baseline="0" noProof="0" dirty="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7622" y="4794250"/>
            <a:ext cx="1504950" cy="62484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p>
            <a:pPr marR="0" defTabSz="914400" eaLnBrk="1" hangingPunct="1">
              <a:buClrTx/>
              <a:buSzTx/>
              <a:buFont typeface="Times New Roman" panose="02020603050405020304" charset="0"/>
              <a:buNone/>
              <a:defRPr/>
            </a:pPr>
            <a:r>
              <a:rPr kumimoji="0" lang="zh-CN" altLang="en-US" sz="3465" b="1" kern="1200" cap="none" spc="0" normalizeH="0" baseline="0" noProof="0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  <a:cs typeface="Times New Roman" panose="02020603050405020304" charset="0"/>
              </a:rPr>
              <a:t>关系词</a:t>
            </a:r>
            <a:endParaRPr kumimoji="0" lang="zh-CN" altLang="en-US" sz="3465" b="1" kern="1200" cap="none" spc="0" normalizeH="0" baseline="0" noProof="0" dirty="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80555" y="5810250"/>
            <a:ext cx="1945640" cy="62484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p>
            <a:pPr marR="0" defTabSz="914400" eaLnBrk="1" hangingPunct="1">
              <a:buClrTx/>
              <a:buSzTx/>
              <a:buFont typeface="Times New Roman" panose="02020603050405020304" charset="0"/>
              <a:buNone/>
              <a:defRPr/>
            </a:pPr>
            <a:r>
              <a:rPr kumimoji="0" lang="zh-CN" altLang="en-US" sz="3465" b="1" kern="1200" cap="none" spc="0" normalizeH="0" baseline="0" noProof="0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  <a:cs typeface="Times New Roman" panose="02020603050405020304" charset="0"/>
              </a:rPr>
              <a:t>定语从句</a:t>
            </a:r>
            <a:endParaRPr kumimoji="0" lang="zh-CN" altLang="en-US" sz="3465" b="1" kern="1200" cap="none" spc="0" normalizeH="0" baseline="0" noProof="0" dirty="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12" name="Rectangle 387"/>
          <p:cNvSpPr>
            <a:spLocks noChangeArrowheads="1"/>
          </p:cNvSpPr>
          <p:nvPr/>
        </p:nvSpPr>
        <p:spPr bwMode="auto">
          <a:xfrm>
            <a:off x="-68580" y="175895"/>
            <a:ext cx="12259310" cy="75565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4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Language points</a:t>
            </a:r>
            <a:endParaRPr kumimoji="1" lang="en-US" altLang="zh-CN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 bldLvl="0" animBg="1"/>
      <p:bldP spid="9" grpId="0" bldLvl="0" animBg="1"/>
      <p:bldP spid="10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675217" y="1010073"/>
          <a:ext cx="10549255" cy="486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0005"/>
                <a:gridCol w="4141470"/>
                <a:gridCol w="3827780"/>
              </a:tblGrid>
              <a:tr h="945515">
                <a:tc>
                  <a:txBody>
                    <a:bodyPr/>
                    <a:p>
                      <a:pPr marL="0" lvl="1" algn="ctr"/>
                      <a:endParaRPr lang="zh-CN" altLang="en-US" sz="3735" b="1" dirty="0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  <a:cs typeface="Times New Roman" panose="02020603050405020304" charset="0"/>
                      </a:endParaRPr>
                    </a:p>
                  </a:txBody>
                  <a:tcPr marL="121930" marR="12193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lvl="1" algn="ctr"/>
                      <a:r>
                        <a:rPr lang="zh-CN" altLang="en-US" sz="3735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楷体" panose="02010609060101010101" charset="-122"/>
                          <a:cs typeface="Times New Roman" panose="02020603050405020304" charset="0"/>
                        </a:rPr>
                        <a:t>充当句子成分</a:t>
                      </a:r>
                      <a:endParaRPr lang="zh-CN" altLang="en-US" sz="3735" dirty="0">
                        <a:solidFill>
                          <a:schemeClr val="tx1"/>
                        </a:solidFill>
                        <a:latin typeface="Times New Roman" panose="02020603050405020304" charset="0"/>
                        <a:ea typeface="楷体" panose="02010609060101010101" charset="-122"/>
                        <a:cs typeface="Times New Roman" panose="02020603050405020304" charset="0"/>
                      </a:endParaRPr>
                    </a:p>
                  </a:txBody>
                  <a:tcPr marL="121930" marR="12193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lvl="1" algn="ctr"/>
                      <a:r>
                        <a:rPr lang="zh-CN" altLang="en-US" sz="3735" dirty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楷体" panose="02010609060101010101" charset="-122"/>
                          <a:cs typeface="Times New Roman" panose="02020603050405020304" charset="0"/>
                        </a:rPr>
                        <a:t>被修饰的先行词</a:t>
                      </a:r>
                      <a:endParaRPr lang="zh-CN" altLang="en-US" sz="3735" dirty="0">
                        <a:solidFill>
                          <a:schemeClr val="tx1"/>
                        </a:solidFill>
                        <a:latin typeface="Times New Roman" panose="02020603050405020304" charset="0"/>
                        <a:ea typeface="楷体" panose="02010609060101010101" charset="-122"/>
                        <a:cs typeface="Times New Roman" panose="02020603050405020304" charset="0"/>
                      </a:endParaRPr>
                    </a:p>
                  </a:txBody>
                  <a:tcPr marL="121930" marR="12193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1810">
                <a:tc>
                  <a:txBody>
                    <a:bodyPr/>
                    <a:p>
                      <a:pPr marL="0" lvl="1" algn="ctr"/>
                      <a:r>
                        <a:rPr lang="en-US" altLang="zh-CN" sz="3735" b="1" dirty="0">
                          <a:solidFill>
                            <a:srgbClr val="FF0000"/>
                          </a:solidFill>
                          <a:latin typeface="Times New Roman" panose="02020603050405020304" charset="0"/>
                          <a:ea typeface="楷体" panose="02010609060101010101" charset="-122"/>
                          <a:cs typeface="Times New Roman" panose="02020603050405020304" charset="0"/>
                        </a:rPr>
                        <a:t>who</a:t>
                      </a:r>
                      <a:endParaRPr lang="zh-CN" altLang="en-US" sz="3735" b="1" dirty="0">
                        <a:solidFill>
                          <a:srgbClr val="FF0000"/>
                        </a:solidFill>
                        <a:latin typeface="Times New Roman" panose="02020603050405020304" charset="0"/>
                        <a:ea typeface="楷体" panose="02010609060101010101" charset="-122"/>
                        <a:cs typeface="Times New Roman" panose="02020603050405020304" charset="0"/>
                      </a:endParaRPr>
                    </a:p>
                  </a:txBody>
                  <a:tcPr marL="121930" marR="12193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lvl="1" algn="ctr"/>
                      <a:endParaRPr lang="en-US" altLang="zh-CN" sz="3735" b="1" dirty="0">
                        <a:solidFill>
                          <a:srgbClr val="0000FF"/>
                        </a:solidFill>
                        <a:latin typeface="楷体" panose="02010609060101010101" charset="-122"/>
                        <a:ea typeface="楷体" panose="02010609060101010101" charset="-122"/>
                        <a:cs typeface="Times New Roman" panose="02020603050405020304" charset="0"/>
                      </a:endParaRPr>
                    </a:p>
                  </a:txBody>
                  <a:tcPr marL="121930" marR="12193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lvl="1" algn="ctr"/>
                      <a:endParaRPr lang="zh-CN" altLang="en-US" sz="3735" b="1" dirty="0">
                        <a:solidFill>
                          <a:srgbClr val="0000FF"/>
                        </a:solidFill>
                        <a:latin typeface="楷体" panose="02010609060101010101" charset="-122"/>
                        <a:ea typeface="楷体" panose="02010609060101010101" charset="-122"/>
                        <a:cs typeface="Times New Roman" panose="02020603050405020304" charset="0"/>
                      </a:endParaRPr>
                    </a:p>
                  </a:txBody>
                  <a:tcPr marL="121930" marR="12193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515">
                <a:tc>
                  <a:txBody>
                    <a:bodyPr/>
                    <a:p>
                      <a:pPr marL="0" lvl="1" algn="ctr"/>
                      <a:r>
                        <a:rPr lang="en-US" altLang="zh-CN" sz="3735" b="1" dirty="0">
                          <a:solidFill>
                            <a:srgbClr val="FF0000"/>
                          </a:solidFill>
                          <a:latin typeface="Times New Roman" panose="02020603050405020304" charset="0"/>
                          <a:ea typeface="楷体" panose="02010609060101010101" charset="-122"/>
                          <a:cs typeface="Times New Roman" panose="02020603050405020304" charset="0"/>
                        </a:rPr>
                        <a:t>whom</a:t>
                      </a:r>
                      <a:endParaRPr lang="zh-CN" altLang="en-US" sz="3735" b="1" dirty="0">
                        <a:solidFill>
                          <a:srgbClr val="FF0000"/>
                        </a:solidFill>
                        <a:latin typeface="Times New Roman" panose="02020603050405020304" charset="0"/>
                        <a:ea typeface="楷体" panose="02010609060101010101" charset="-122"/>
                        <a:cs typeface="Times New Roman" panose="02020603050405020304" charset="0"/>
                      </a:endParaRPr>
                    </a:p>
                  </a:txBody>
                  <a:tcPr marL="121930" marR="12193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lvl="1" algn="ctr"/>
                      <a:endParaRPr lang="zh-CN" altLang="en-US" sz="3735" b="1" kern="1200" dirty="0">
                        <a:solidFill>
                          <a:srgbClr val="0000FF"/>
                        </a:solidFill>
                        <a:latin typeface="楷体" panose="02010609060101010101" charset="-122"/>
                        <a:ea typeface="楷体" panose="02010609060101010101" charset="-122"/>
                        <a:cs typeface="Times New Roman" panose="02020603050405020304" charset="0"/>
                      </a:endParaRPr>
                    </a:p>
                  </a:txBody>
                  <a:tcPr marL="121930" marR="12193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lvl="1" algn="ctr"/>
                      <a:endParaRPr lang="zh-CN" altLang="en-US" sz="3735" b="1" dirty="0">
                        <a:solidFill>
                          <a:srgbClr val="0000FF"/>
                        </a:solidFill>
                        <a:latin typeface="楷体" panose="02010609060101010101" charset="-122"/>
                        <a:ea typeface="楷体" panose="02010609060101010101" charset="-122"/>
                        <a:cs typeface="Times New Roman" panose="02020603050405020304" charset="0"/>
                      </a:endParaRPr>
                    </a:p>
                  </a:txBody>
                  <a:tcPr marL="121930" marR="12193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1060">
                <a:tc>
                  <a:txBody>
                    <a:bodyPr/>
                    <a:p>
                      <a:pPr marL="0" lvl="1" algn="ctr"/>
                      <a:r>
                        <a:rPr lang="en-US" altLang="zh-CN" sz="3735" b="1" dirty="0">
                          <a:solidFill>
                            <a:srgbClr val="FF0000"/>
                          </a:solidFill>
                          <a:latin typeface="Times New Roman" panose="02020603050405020304" charset="0"/>
                          <a:ea typeface="楷体" panose="02010609060101010101" charset="-122"/>
                          <a:cs typeface="Times New Roman" panose="02020603050405020304" charset="0"/>
                        </a:rPr>
                        <a:t>that</a:t>
                      </a:r>
                      <a:r>
                        <a:rPr lang="en-US" altLang="zh-CN" sz="3735" baseline="0" dirty="0">
                          <a:latin typeface="Times New Roman" panose="02020603050405020304" charset="0"/>
                          <a:ea typeface="楷体" panose="02010609060101010101" charset="-122"/>
                          <a:cs typeface="Times New Roman" panose="02020603050405020304" charset="0"/>
                        </a:rPr>
                        <a:t> </a:t>
                      </a:r>
                      <a:endParaRPr lang="zh-CN" altLang="en-US" sz="3735" dirty="0">
                        <a:latin typeface="Times New Roman" panose="02020603050405020304" charset="0"/>
                        <a:ea typeface="楷体" panose="02010609060101010101" charset="-122"/>
                        <a:cs typeface="Times New Roman" panose="02020603050405020304" charset="0"/>
                      </a:endParaRPr>
                    </a:p>
                  </a:txBody>
                  <a:tcPr marL="121930" marR="12193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lvl="1" algn="ctr"/>
                      <a:endParaRPr lang="zh-CN" altLang="en-US" sz="3735" b="1" dirty="0">
                        <a:solidFill>
                          <a:srgbClr val="0000FF"/>
                        </a:solidFill>
                        <a:latin typeface="楷体" panose="02010609060101010101" charset="-122"/>
                        <a:ea typeface="楷体" panose="02010609060101010101" charset="-122"/>
                        <a:cs typeface="Times New Roman" panose="02020603050405020304" charset="0"/>
                      </a:endParaRPr>
                    </a:p>
                  </a:txBody>
                  <a:tcPr marL="121930" marR="12193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lvl="1" algn="ctr"/>
                      <a:endParaRPr lang="zh-CN" altLang="en-US" sz="3735" b="1" dirty="0">
                        <a:solidFill>
                          <a:srgbClr val="0000FF"/>
                        </a:solidFill>
                        <a:latin typeface="楷体" panose="02010609060101010101" charset="-122"/>
                        <a:ea typeface="楷体" panose="02010609060101010101" charset="-122"/>
                        <a:cs typeface="Times New Roman" panose="02020603050405020304" charset="0"/>
                      </a:endParaRPr>
                    </a:p>
                  </a:txBody>
                  <a:tcPr marL="121930" marR="12193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0900">
                <a:tc>
                  <a:txBody>
                    <a:bodyPr/>
                    <a:p>
                      <a:pPr marL="0" lvl="1" algn="ctr"/>
                      <a:r>
                        <a:rPr lang="en-US" altLang="zh-CN" sz="3735" b="1" dirty="0">
                          <a:solidFill>
                            <a:srgbClr val="FF0000"/>
                          </a:solidFill>
                          <a:latin typeface="Times New Roman" panose="02020603050405020304" charset="0"/>
                          <a:ea typeface="楷体" panose="02010609060101010101" charset="-122"/>
                          <a:cs typeface="Times New Roman" panose="02020603050405020304" charset="0"/>
                        </a:rPr>
                        <a:t>which</a:t>
                      </a:r>
                      <a:endParaRPr lang="zh-CN" altLang="en-US" sz="3735" b="1" dirty="0">
                        <a:solidFill>
                          <a:srgbClr val="FF0000"/>
                        </a:solidFill>
                        <a:latin typeface="Times New Roman" panose="02020603050405020304" charset="0"/>
                        <a:ea typeface="楷体" panose="02010609060101010101" charset="-122"/>
                        <a:cs typeface="Times New Roman" panose="02020603050405020304" charset="0"/>
                      </a:endParaRPr>
                    </a:p>
                  </a:txBody>
                  <a:tcPr marL="121930" marR="12193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lvl="1" algn="ctr"/>
                      <a:endParaRPr lang="zh-CN" altLang="en-US" sz="3735" b="1" dirty="0">
                        <a:solidFill>
                          <a:srgbClr val="0000FF"/>
                        </a:solidFill>
                        <a:latin typeface="楷体" panose="02010609060101010101" charset="-122"/>
                        <a:ea typeface="楷体" panose="02010609060101010101" charset="-122"/>
                        <a:cs typeface="Times New Roman" panose="02020603050405020304" charset="0"/>
                      </a:endParaRPr>
                    </a:p>
                  </a:txBody>
                  <a:tcPr marL="121930" marR="12193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lvl="1" algn="ctr"/>
                      <a:endParaRPr lang="zh-CN" altLang="en-US" sz="3735" b="1" dirty="0">
                        <a:solidFill>
                          <a:srgbClr val="0000FF"/>
                        </a:solidFill>
                        <a:latin typeface="楷体" panose="02010609060101010101" charset="-122"/>
                        <a:ea typeface="楷体" panose="02010609060101010101" charset="-122"/>
                        <a:cs typeface="Times New Roman" panose="02020603050405020304" charset="0"/>
                      </a:endParaRPr>
                    </a:p>
                  </a:txBody>
                  <a:tcPr marL="121930" marR="12193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135">
                <a:tc>
                  <a:txBody>
                    <a:bodyPr/>
                    <a:p>
                      <a:pPr marL="0" lvl="1" algn="ctr"/>
                      <a:r>
                        <a:rPr lang="en-US" altLang="zh-CN" sz="3735" b="1" dirty="0">
                          <a:solidFill>
                            <a:srgbClr val="FF0000"/>
                          </a:solidFill>
                          <a:latin typeface="Times New Roman" panose="02020603050405020304" charset="0"/>
                          <a:ea typeface="楷体" panose="02010609060101010101" charset="-122"/>
                          <a:cs typeface="Times New Roman" panose="02020603050405020304" charset="0"/>
                        </a:rPr>
                        <a:t>whose</a:t>
                      </a:r>
                      <a:endParaRPr lang="zh-CN" altLang="en-US" sz="3735" b="1" dirty="0">
                        <a:solidFill>
                          <a:srgbClr val="FF0000"/>
                        </a:solidFill>
                        <a:latin typeface="Times New Roman" panose="02020603050405020304" charset="0"/>
                        <a:ea typeface="楷体" panose="02010609060101010101" charset="-122"/>
                        <a:cs typeface="Times New Roman" panose="02020603050405020304" charset="0"/>
                      </a:endParaRPr>
                    </a:p>
                  </a:txBody>
                  <a:tcPr marL="121930" marR="12193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lvl="1" algn="ctr"/>
                      <a:endParaRPr lang="zh-CN" altLang="en-US" sz="3735" b="1" dirty="0">
                        <a:solidFill>
                          <a:srgbClr val="0000FF"/>
                        </a:solidFill>
                        <a:latin typeface="楷体" panose="02010609060101010101" charset="-122"/>
                        <a:ea typeface="楷体" panose="02010609060101010101" charset="-122"/>
                        <a:cs typeface="Times New Roman" panose="02020603050405020304" charset="0"/>
                      </a:endParaRPr>
                    </a:p>
                  </a:txBody>
                  <a:tcPr marL="121930" marR="12193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lvl="1" algn="ctr"/>
                      <a:endParaRPr lang="zh-CN" altLang="en-US" sz="3735" b="1" dirty="0">
                        <a:solidFill>
                          <a:srgbClr val="0000FF"/>
                        </a:solidFill>
                        <a:latin typeface="楷体" panose="02010609060101010101" charset="-122"/>
                        <a:ea typeface="楷体" panose="02010609060101010101" charset="-122"/>
                        <a:cs typeface="Times New Roman" panose="02020603050405020304" charset="0"/>
                      </a:endParaRPr>
                    </a:p>
                  </a:txBody>
                  <a:tcPr marL="121930" marR="12193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4015423" y="1994324"/>
            <a:ext cx="2567305" cy="66611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marL="0" lvl="1" indent="0" algn="ctr" eaLnBrk="1" hangingPunct="1"/>
            <a:r>
              <a:rPr lang="zh-CN" altLang="en-US" sz="3735" b="1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  <a:cs typeface="Times New Roman" panose="02020603050405020304" charset="0"/>
              </a:rPr>
              <a:t>主语、宾语</a:t>
            </a:r>
            <a:endParaRPr lang="en-US" altLang="zh-CN" sz="3735" b="1" dirty="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775200" y="2733040"/>
            <a:ext cx="1136650" cy="66611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marL="0" lvl="1" indent="0" algn="ctr" eaLnBrk="1" hangingPunct="1"/>
            <a:r>
              <a:rPr lang="zh-CN" altLang="en-US" sz="3735" b="1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  <a:cs typeface="Times New Roman" panose="02020603050405020304" charset="0"/>
              </a:rPr>
              <a:t>宾语</a:t>
            </a:r>
            <a:endParaRPr lang="zh-CN" altLang="en-US" sz="3735" b="1" dirty="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335021" y="3541607"/>
            <a:ext cx="3997960" cy="66611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marL="0" lvl="1" indent="0" algn="ctr" eaLnBrk="1" hangingPunct="1"/>
            <a:r>
              <a:rPr lang="zh-CN" altLang="en-US" sz="3735" b="1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  <a:cs typeface="Times New Roman" panose="02020603050405020304" charset="0"/>
              </a:rPr>
              <a:t>主语、宾语、表语</a:t>
            </a:r>
            <a:endParaRPr lang="zh-CN" altLang="en-US" sz="3735" b="1" dirty="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208040" y="4369224"/>
            <a:ext cx="2567305" cy="66611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marL="0" lvl="1" indent="0" algn="ctr" eaLnBrk="1" hangingPunct="1"/>
            <a:r>
              <a:rPr lang="zh-CN" altLang="en-US" sz="3735" b="1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  <a:cs typeface="Times New Roman" panose="02020603050405020304" charset="0"/>
              </a:rPr>
              <a:t>主语、宾语</a:t>
            </a:r>
            <a:endParaRPr lang="zh-CN" altLang="en-US" sz="3735" b="1" dirty="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918076" y="5207424"/>
            <a:ext cx="1136650" cy="66611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marL="0" lvl="1" indent="0" algn="ctr" eaLnBrk="1" hangingPunct="1"/>
            <a:r>
              <a:rPr lang="zh-CN" altLang="en-US" sz="3735" b="1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  <a:cs typeface="Times New Roman" panose="02020603050405020304" charset="0"/>
              </a:rPr>
              <a:t>定语</a:t>
            </a:r>
            <a:endParaRPr lang="zh-CN" altLang="en-US" sz="3735" b="1" dirty="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8239549" y="1964691"/>
            <a:ext cx="2090420" cy="66611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marL="0" lvl="1" indent="0" algn="ctr" eaLnBrk="1" hangingPunct="1"/>
            <a:r>
              <a:rPr lang="zh-CN" altLang="en-US" sz="3735" b="1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  <a:cs typeface="Times New Roman" panose="02020603050405020304" charset="0"/>
              </a:rPr>
              <a:t>指人的词</a:t>
            </a:r>
            <a:endParaRPr lang="zh-CN" altLang="en-US" sz="3735" b="1" dirty="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238491" y="2705524"/>
            <a:ext cx="2090420" cy="66611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marL="0" lvl="1" indent="0" algn="ctr" eaLnBrk="1" hangingPunct="1"/>
            <a:r>
              <a:rPr lang="zh-CN" altLang="en-US" sz="3735" b="1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  <a:cs typeface="Times New Roman" panose="02020603050405020304" charset="0"/>
              </a:rPr>
              <a:t>指人的词</a:t>
            </a:r>
            <a:endParaRPr lang="zh-CN" altLang="en-US" sz="3735" b="1" dirty="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752080" y="3533140"/>
            <a:ext cx="3044190" cy="66611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marL="0" lvl="1" indent="0" algn="ctr" eaLnBrk="1" hangingPunct="1"/>
            <a:r>
              <a:rPr lang="zh-CN" altLang="en-US" sz="3735" b="1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  <a:cs typeface="Times New Roman" panose="02020603050405020304" charset="0"/>
              </a:rPr>
              <a:t>指人或物的词</a:t>
            </a:r>
            <a:endParaRPr lang="zh-CN" altLang="en-US" sz="3735" b="1" dirty="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8220499" y="4384040"/>
            <a:ext cx="2090420" cy="66611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marL="0" lvl="1" indent="0" algn="ctr" eaLnBrk="1" hangingPunct="1"/>
            <a:r>
              <a:rPr lang="zh-CN" altLang="en-US" sz="3735" b="1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  <a:cs typeface="Times New Roman" panose="02020603050405020304" charset="0"/>
              </a:rPr>
              <a:t>指物的词</a:t>
            </a:r>
            <a:endParaRPr lang="zh-CN" altLang="en-US" sz="3735" b="1" dirty="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7814522" y="5198957"/>
            <a:ext cx="3044190" cy="66611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marL="0" lvl="1" indent="0" algn="ctr" eaLnBrk="1" hangingPunct="1"/>
            <a:r>
              <a:rPr lang="zh-CN" altLang="en-US" sz="3735" b="1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  <a:cs typeface="Times New Roman" panose="02020603050405020304" charset="0"/>
              </a:rPr>
              <a:t>指人或物的词</a:t>
            </a:r>
            <a:endParaRPr lang="zh-CN" altLang="en-US" sz="3735" b="1" dirty="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Box 3"/>
          <p:cNvSpPr txBox="1"/>
          <p:nvPr/>
        </p:nvSpPr>
        <p:spPr>
          <a:xfrm>
            <a:off x="289984" y="1088179"/>
            <a:ext cx="11751733" cy="44062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 eaLnBrk="1" hangingPunct="1">
              <a:lnSpc>
                <a:spcPct val="150000"/>
              </a:lnSpc>
              <a:buClrTx/>
              <a:buSzTx/>
              <a:buFont typeface="Times New Roman" panose="02020603050405020304" charset="0"/>
              <a:buNone/>
              <a:defRPr/>
            </a:pPr>
            <a:r>
              <a:rPr kumimoji="0" lang="zh-CN" altLang="en-US" sz="3735" b="1" kern="1200" cap="none" spc="0" normalizeH="0" baseline="0" noProof="0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Times New Roman" panose="02020603050405020304" charset="0"/>
              </a:rPr>
              <a:t>二、只能用</a:t>
            </a:r>
            <a:r>
              <a:rPr kumimoji="0" lang="en-US" altLang="zh-CN" sz="3735" b="1" kern="1200" cap="none" spc="0" normalizeH="0" baseline="0" noProof="0" dirty="0">
                <a:solidFill>
                  <a:srgbClr val="0070C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that</a:t>
            </a:r>
            <a:r>
              <a:rPr kumimoji="0" lang="zh-CN" altLang="en-US" sz="3735" b="1" kern="1200" cap="none" spc="0" normalizeH="0" baseline="0" noProof="0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cs typeface="Times New Roman" panose="02020603050405020304" charset="0"/>
              </a:rPr>
              <a:t>作关系代词的情况</a:t>
            </a:r>
            <a:endParaRPr kumimoji="0" lang="en-US" altLang="zh-CN" sz="3735" b="1" kern="1200" cap="none" spc="0" normalizeH="0" baseline="0" noProof="0" dirty="0">
              <a:solidFill>
                <a:srgbClr val="FF00FF"/>
              </a:solidFill>
              <a:latin typeface="楷体" panose="02010609060101010101" charset="-122"/>
              <a:ea typeface="楷体" panose="02010609060101010101" charset="-122"/>
              <a:cs typeface="Times New Roman" panose="02020603050405020304" charset="0"/>
            </a:endParaRPr>
          </a:p>
          <a:p>
            <a:pPr marR="0" defTabSz="914400" eaLnBrk="1" hangingPunct="1">
              <a:lnSpc>
                <a:spcPct val="150000"/>
              </a:lnSpc>
              <a:buClrTx/>
              <a:buSzTx/>
              <a:buFont typeface="Times New Roman" panose="02020603050405020304" charset="0"/>
              <a:buNone/>
              <a:defRPr/>
            </a:pPr>
            <a:r>
              <a:rPr kumimoji="0" lang="en-US" altLang="zh-CN" sz="3735" b="1" kern="1200" cap="none" spc="0" normalizeH="0" baseline="0" noProof="0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     1. </a:t>
            </a:r>
            <a:r>
              <a:rPr kumimoji="0" lang="zh-CN" altLang="en-US" sz="3735" b="1" kern="1200" cap="none" spc="0" normalizeH="0" baseline="0" noProof="0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当先行词是</a:t>
            </a:r>
            <a:r>
              <a:rPr kumimoji="0" lang="en-US" altLang="zh-CN" sz="3735" b="1" kern="1200" cap="none" spc="0" normalizeH="0" baseline="0" noProof="0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all, much, little, few, something, </a:t>
            </a:r>
            <a:endParaRPr kumimoji="0" lang="en-US" altLang="zh-CN" sz="3735" b="1" kern="1200" cap="none" spc="0" normalizeH="0" baseline="0" noProof="0" dirty="0"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  <a:p>
            <a:pPr marR="0" defTabSz="914400" eaLnBrk="1" hangingPunct="1">
              <a:lnSpc>
                <a:spcPct val="150000"/>
              </a:lnSpc>
              <a:buClrTx/>
              <a:buSzTx/>
              <a:buFont typeface="Times New Roman" panose="02020603050405020304" charset="0"/>
              <a:buNone/>
              <a:defRPr/>
            </a:pPr>
            <a:r>
              <a:rPr kumimoji="0" lang="en-US" altLang="zh-CN" sz="3735" b="1" kern="1200" cap="none" spc="0" normalizeH="0" baseline="0" noProof="0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         anything, everything, nothing, none </a:t>
            </a:r>
            <a:r>
              <a:rPr kumimoji="0" lang="zh-CN" altLang="en-US" sz="3735" b="1" kern="1200" cap="none" spc="0" normalizeH="0" baseline="0" noProof="0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等</a:t>
            </a:r>
            <a:r>
              <a:rPr kumimoji="0" lang="zh-CN" altLang="en-US" sz="3735" b="1" kern="1200" cap="none" spc="0" normalizeH="0" baseline="0" noProof="0" dirty="0">
                <a:solidFill>
                  <a:srgbClr val="0000FF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不定代词</a:t>
            </a:r>
            <a:r>
              <a:rPr kumimoji="0" lang="zh-CN" altLang="en-US" sz="3735" b="1" kern="1200" cap="none" spc="0" normalizeH="0" baseline="0" noProof="0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时。</a:t>
            </a:r>
            <a:endParaRPr kumimoji="0" lang="en-US" altLang="zh-CN" sz="3735" b="1" kern="1200" cap="none" spc="0" normalizeH="0" baseline="0" noProof="0" dirty="0"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  <a:p>
            <a:pPr marR="0" defTabSz="914400" eaLnBrk="1" hangingPunct="1">
              <a:lnSpc>
                <a:spcPct val="150000"/>
              </a:lnSpc>
              <a:buClrTx/>
              <a:buSzTx/>
              <a:buFont typeface="Times New Roman" panose="02020603050405020304" charset="0"/>
              <a:buNone/>
              <a:defRPr/>
            </a:pPr>
            <a:r>
              <a:rPr kumimoji="0" lang="en-US" altLang="zh-CN" sz="3735" b="1" kern="1200" cap="none" spc="0" normalizeH="0" baseline="0" noProof="0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     2.</a:t>
            </a:r>
            <a:r>
              <a:rPr kumimoji="0" lang="zh-CN" altLang="en-US" sz="3735" b="1" kern="1200" cap="none" spc="0" normalizeH="0" baseline="0" noProof="0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当先行词被</a:t>
            </a:r>
            <a:r>
              <a:rPr kumimoji="0" lang="en-US" altLang="zh-CN" sz="3735" b="1" kern="1200" cap="none" spc="0" normalizeH="0" baseline="0" noProof="0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the only, the last, the very</a:t>
            </a:r>
            <a:r>
              <a:rPr kumimoji="0" lang="zh-CN" altLang="en-US" sz="3735" b="1" kern="1200" cap="none" spc="0" normalizeH="0" baseline="0" noProof="0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等词修饰时。</a:t>
            </a:r>
            <a:endParaRPr kumimoji="0" lang="en-US" altLang="zh-CN" sz="3735" b="1" kern="1200" cap="none" spc="0" normalizeH="0" baseline="0" noProof="0" dirty="0"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  <a:p>
            <a:pPr marR="0" defTabSz="914400" eaLnBrk="1" hangingPunct="1">
              <a:lnSpc>
                <a:spcPct val="150000"/>
              </a:lnSpc>
              <a:buClrTx/>
              <a:buSzTx/>
              <a:buFont typeface="Times New Roman" panose="02020603050405020304" charset="0"/>
              <a:buNone/>
              <a:defRPr/>
            </a:pPr>
            <a:r>
              <a:rPr kumimoji="0" lang="en-US" altLang="zh-CN" sz="3735" b="1" kern="1200" cap="none" spc="0" normalizeH="0" baseline="0" noProof="0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     3.</a:t>
            </a:r>
            <a:r>
              <a:rPr kumimoji="0" lang="zh-CN" altLang="en-US" sz="3735" b="1" kern="1200" cap="none" spc="0" normalizeH="0" baseline="0" noProof="0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当先行词是</a:t>
            </a:r>
            <a:r>
              <a:rPr kumimoji="0" lang="zh-CN" altLang="en-US" sz="3735" b="1" kern="1200" cap="none" spc="0" normalizeH="0" baseline="0" noProof="0" dirty="0">
                <a:solidFill>
                  <a:srgbClr val="0000FF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序数词</a:t>
            </a:r>
            <a:r>
              <a:rPr kumimoji="0" lang="zh-CN" altLang="en-US" sz="3735" b="1" kern="1200" cap="none" spc="0" normalizeH="0" baseline="0" noProof="0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（</a:t>
            </a:r>
            <a:r>
              <a:rPr kumimoji="0" lang="en-US" altLang="zh-CN" sz="3735" b="1" kern="1200" cap="none" spc="0" normalizeH="0" baseline="0" noProof="0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first…)</a:t>
            </a:r>
            <a:r>
              <a:rPr kumimoji="0" lang="zh-CN" altLang="en-US" sz="3735" b="1" kern="1200" cap="none" spc="0" normalizeH="0" baseline="0" noProof="0" dirty="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或被序数词修饰时。</a:t>
            </a:r>
            <a:endParaRPr kumimoji="0" lang="en-US" altLang="zh-CN" sz="3735" b="1" kern="1200" cap="none" spc="0" normalizeH="0" baseline="0" noProof="0" dirty="0"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527051" y="1316567"/>
            <a:ext cx="11233149" cy="40024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70000"/>
              </a:lnSpc>
            </a:pPr>
            <a:r>
              <a:rPr lang="en-US" altLang="zh-CN" sz="3735" b="1" dirty="0">
                <a:solidFill>
                  <a:srgbClr val="00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4. </a:t>
            </a:r>
            <a:r>
              <a:rPr lang="zh-CN" altLang="en-US" sz="3735" b="1" dirty="0">
                <a:solidFill>
                  <a:srgbClr val="00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当先行词被</a:t>
            </a:r>
            <a:r>
              <a:rPr lang="zh-CN" altLang="en-US" sz="3735" b="1" dirty="0">
                <a:solidFill>
                  <a:srgbClr val="0000FF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最高级</a:t>
            </a:r>
            <a:r>
              <a:rPr lang="en-US" altLang="zh-CN" sz="3735" b="1" dirty="0">
                <a:solidFill>
                  <a:srgbClr val="00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(best…)</a:t>
            </a:r>
            <a:r>
              <a:rPr lang="zh-CN" altLang="en-US" sz="3735" b="1" dirty="0">
                <a:solidFill>
                  <a:srgbClr val="00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修饰时。</a:t>
            </a:r>
            <a:endParaRPr lang="en-US" altLang="zh-CN" sz="3735" b="1" dirty="0">
              <a:solidFill>
                <a:srgbClr val="000000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  <a:p>
            <a:pPr eaLnBrk="1" hangingPunct="1">
              <a:lnSpc>
                <a:spcPct val="170000"/>
              </a:lnSpc>
            </a:pPr>
            <a:r>
              <a:rPr lang="en-US" altLang="zh-CN" sz="3735" b="1" dirty="0">
                <a:solidFill>
                  <a:srgbClr val="00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5. </a:t>
            </a:r>
            <a:r>
              <a:rPr lang="zh-CN" altLang="en-US" sz="3735" b="1" dirty="0">
                <a:solidFill>
                  <a:srgbClr val="00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当先行词前面有</a:t>
            </a:r>
            <a:r>
              <a:rPr lang="en-US" altLang="zh-CN" sz="3735" b="1" dirty="0">
                <a:solidFill>
                  <a:srgbClr val="0000FF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all, no, little, few, any</a:t>
            </a:r>
            <a:r>
              <a:rPr lang="zh-CN" altLang="en-US" sz="3735" b="1" dirty="0">
                <a:solidFill>
                  <a:srgbClr val="00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等词修饰时。</a:t>
            </a:r>
            <a:endParaRPr lang="en-US" altLang="zh-CN" sz="3735" b="1" dirty="0">
              <a:solidFill>
                <a:srgbClr val="000000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  <a:p>
            <a:pPr eaLnBrk="1" hangingPunct="1">
              <a:lnSpc>
                <a:spcPct val="170000"/>
              </a:lnSpc>
            </a:pPr>
            <a:r>
              <a:rPr lang="en-US" altLang="zh-CN" sz="3735" b="1" dirty="0">
                <a:solidFill>
                  <a:srgbClr val="00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6. </a:t>
            </a:r>
            <a:r>
              <a:rPr lang="zh-CN" altLang="en-US" sz="3735" b="1" dirty="0">
                <a:solidFill>
                  <a:srgbClr val="00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当先行词既</a:t>
            </a:r>
            <a:r>
              <a:rPr lang="zh-CN" altLang="en-US" sz="3735" b="1" dirty="0">
                <a:solidFill>
                  <a:srgbClr val="0000FF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有人又有物</a:t>
            </a:r>
            <a:r>
              <a:rPr lang="zh-CN" altLang="en-US" sz="3735" b="1" dirty="0">
                <a:solidFill>
                  <a:srgbClr val="00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时。</a:t>
            </a:r>
            <a:endParaRPr lang="en-US" altLang="zh-CN" sz="3735" b="1" dirty="0">
              <a:solidFill>
                <a:srgbClr val="000000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  <a:p>
            <a:pPr eaLnBrk="1" hangingPunct="1">
              <a:lnSpc>
                <a:spcPct val="170000"/>
              </a:lnSpc>
            </a:pPr>
            <a:r>
              <a:rPr lang="en-US" altLang="zh-CN" sz="3735" b="1" dirty="0">
                <a:solidFill>
                  <a:srgbClr val="00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7. </a:t>
            </a:r>
            <a:r>
              <a:rPr lang="zh-CN" altLang="en-US" sz="3735" b="1" dirty="0">
                <a:solidFill>
                  <a:srgbClr val="00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当</a:t>
            </a:r>
            <a:r>
              <a:rPr lang="zh-CN" altLang="en-US" sz="3735" b="1" dirty="0">
                <a:solidFill>
                  <a:srgbClr val="0000FF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主句是以</a:t>
            </a:r>
            <a:r>
              <a:rPr lang="en-US" altLang="zh-CN" sz="3735" b="1" dirty="0">
                <a:solidFill>
                  <a:srgbClr val="0000FF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who</a:t>
            </a:r>
            <a:r>
              <a:rPr lang="zh-CN" altLang="en-US" sz="3735" b="1" dirty="0">
                <a:solidFill>
                  <a:srgbClr val="0000FF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或</a:t>
            </a:r>
            <a:r>
              <a:rPr lang="en-US" altLang="zh-CN" sz="3735" b="1" dirty="0">
                <a:solidFill>
                  <a:srgbClr val="0000FF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which</a:t>
            </a:r>
            <a:r>
              <a:rPr lang="zh-CN" altLang="en-US" sz="3735" b="1" dirty="0">
                <a:solidFill>
                  <a:srgbClr val="0000FF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开头的特殊疑问句</a:t>
            </a:r>
            <a:r>
              <a:rPr lang="zh-CN" altLang="en-US" sz="3735" b="1" dirty="0">
                <a:solidFill>
                  <a:srgbClr val="00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时。</a:t>
            </a:r>
            <a:endParaRPr lang="zh-CN" altLang="en-US" sz="3735" dirty="0">
              <a:latin typeface="Calibri" panose="020F0502020204030204" charset="0"/>
              <a:ea typeface="楷体" panose="02010609060101010101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3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charRg st="23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charRg st="23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5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charRg st="65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charRg st="65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81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charRg st="81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charRg st="81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p="http://schemas.openxmlformats.org/presentationml/2006/main">
  <p:tag name="KSO_WM_UNIT_ISCONTENTSTITLE" val="0"/>
  <p:tag name="KSO_WM_UNIT_PRESET_TEXT" val="单击此处添加标题"/>
  <p:tag name="KSO_WM_UNIT_VALUE" val="9"/>
  <p:tag name="KSO_WM_UNIT_HIGHLIGHT" val="0"/>
  <p:tag name="KSO_WM_UNIT_COMPATIBLE" val="0"/>
  <p:tag name="KSO_WM_UNIT_TYPE" val="a"/>
  <p:tag name="KSO_WM_UNIT_INDEX" val="1"/>
  <p:tag name="KSO_WM_UNIT_ID" val="custom20190933_1*a*1"/>
  <p:tag name="KSO_WM_TEMPLATE_CATEGORY" val="custom"/>
  <p:tag name="KSO_WM_TEMPLATE_INDEX" val="20190933"/>
  <p:tag name="KSO_WM_UNIT_LAYERLEVEL" val="1"/>
  <p:tag name="KSO_WM_TAG_VERSION" val="1.0"/>
  <p:tag name="KSO_WM_BEAUTIFY_FLAG" val="#wm#"/>
  <p:tag name="KSO_WM_UNIT_NOCLEAR" val="0"/>
  <p:tag name="KSO_WM_UNIT_DIAGRAM_ISNUMVISUAL" val="0"/>
  <p:tag name="KSO_WM_UNIT_DIAGRAM_ISREFERUNIT" val="0"/>
</p:tagLst>
</file>

<file path=ppt/tags/tag10.xml><?xml version="1.0" encoding="utf-8"?>
<p:tagLst xmlns:p="http://schemas.openxmlformats.org/presentationml/2006/main">
  <p:tag name="KSO_WM_UNIT_ISCONTENTSTITLE" val="0"/>
  <p:tag name="KSO_WM_UNIT_NOCLEAR" val="1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LAYERLEVEL" val="1"/>
  <p:tag name="KSO_WM_TAG_VERSION" val="1.0"/>
  <p:tag name="KSO_WM_BEAUTIFY_FLAG" val="#wm#"/>
  <p:tag name="KSO_WM_UNIT_PRESET_TEXT" val="THANKS"/>
  <p:tag name="KSO_WM_TEMPLATE_CATEGORY" val="custom"/>
  <p:tag name="KSO_WM_TEMPLATE_INDEX" val="20206112"/>
  <p:tag name="KSO_WM_UNIT_ID" val="custom20206112_23*a*1"/>
  <p:tag name="KSO_WM_UNIT_ISNUMDGMTITLE" val="0"/>
</p:tagLst>
</file>

<file path=ppt/tags/tag11.xml><?xml version="1.0" encoding="utf-8"?>
<p:tagLst xmlns:p="http://schemas.openxmlformats.org/presentationml/2006/main">
  <p:tag name="KSO_WM_BEAUTIFY_FLAG" val="#wm#"/>
  <p:tag name="KSO_WM_TEMPLATE_CATEGORY" val="custom"/>
  <p:tag name="KSO_WM_TEMPLATE_INDEX" val="20206112"/>
</p:tagLst>
</file>

<file path=ppt/tags/tag2.xml><?xml version="1.0" encoding="utf-8"?>
<p:tagLst xmlns:p="http://schemas.openxmlformats.org/presentationml/2006/main">
  <p:tag name="KSO_WM_TEMPLATE_CATEGORY" val="custom"/>
  <p:tag name="KSO_WM_TEMPLATE_INDEX" val="20206112"/>
</p:tagLst>
</file>

<file path=ppt/tags/tag3.xml><?xml version="1.0" encoding="utf-8"?>
<p:tagLst xmlns:p="http://schemas.openxmlformats.org/presentationml/2006/main">
  <p:tag name="KSO_WM_BEAUTIFY_FLAG" val="#wm#"/>
  <p:tag name="KSO_WM_TEMPLATE_CATEGORY" val="custom"/>
  <p:tag name="KSO_WM_TEMPLATE_INDEX" val="20206112"/>
</p:tagLst>
</file>

<file path=ppt/tags/tag4.xml><?xml version="1.0" encoding="utf-8"?>
<p:tagLst xmlns:p="http://schemas.openxmlformats.org/presentationml/2006/main">
  <p:tag name="KSO_WM_BEAUTIFY_FLAG" val="#wm#"/>
  <p:tag name="KSO_WM_TEMPLATE_CATEGORY" val="custom"/>
  <p:tag name="KSO_WM_TEMPLATE_INDEX" val="20206112"/>
</p:tagLst>
</file>

<file path=ppt/tags/tag5.xml><?xml version="1.0" encoding="utf-8"?>
<p:tagLst xmlns:p="http://schemas.openxmlformats.org/presentationml/2006/main">
  <p:tag name="KSO_WM_BEAUTIFY_FLAG" val="#wm#"/>
  <p:tag name="KSO_WM_TEMPLATE_CATEGORY" val="custom"/>
  <p:tag name="KSO_WM_TEMPLATE_INDEX" val="20206112"/>
</p:tagLst>
</file>

<file path=ppt/tags/tag6.xml><?xml version="1.0" encoding="utf-8"?>
<p:tagLst xmlns:p="http://schemas.openxmlformats.org/presentationml/2006/main">
  <p:tag name="KSO_WM_BEAUTIFY_FLAG" val="#wm#"/>
  <p:tag name="KSO_WM_TEMPLATE_CATEGORY" val="custom"/>
  <p:tag name="KSO_WM_TEMPLATE_INDEX" val="20206112"/>
</p:tagLst>
</file>

<file path=ppt/tags/tag7.xml><?xml version="1.0" encoding="utf-8"?>
<p:tagLst xmlns:p="http://schemas.openxmlformats.org/presentationml/2006/main">
  <p:tag name="KSO_WM_BEAUTIFY_FLAG" val="#wm#"/>
  <p:tag name="KSO_WM_TEMPLATE_CATEGORY" val="custom"/>
  <p:tag name="KSO_WM_TEMPLATE_INDEX" val="20206112"/>
</p:tagLst>
</file>

<file path=ppt/tags/tag8.xml><?xml version="1.0" encoding="utf-8"?>
<p:tagLst xmlns:p="http://schemas.openxmlformats.org/presentationml/2006/main">
  <p:tag name="KSO_WM_BEAUTIFY_FLAG" val="#wm#"/>
  <p:tag name="KSO_WM_TEMPLATE_CATEGORY" val="custom"/>
  <p:tag name="KSO_WM_TEMPLATE_INDEX" val="20206112"/>
</p:tagLst>
</file>

<file path=ppt/tags/tag9.xml><?xml version="1.0" encoding="utf-8"?>
<p:tagLst xmlns:p="http://schemas.openxmlformats.org/presentationml/2006/main">
  <p:tag name="KSO_WM_BEAUTIFY_FLAG" val="#wm#"/>
  <p:tag name="KSO_WM_TEMPLATE_CATEGORY" val="custom"/>
  <p:tag name="KSO_WM_TEMPLATE_INDEX" val="20206112"/>
</p:tagLst>
</file>

<file path=ppt/theme/theme1.xml><?xml version="1.0" encoding="utf-8"?>
<a:theme xmlns:a="http://schemas.openxmlformats.org/drawingml/2006/main" name="1_空白设计模板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1671</Words>
  <Application>WPS 演示</Application>
  <PresentationFormat>宽屏</PresentationFormat>
  <Paragraphs>130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0" baseType="lpstr">
      <vt:lpstr>Arial</vt:lpstr>
      <vt:lpstr>宋体</vt:lpstr>
      <vt:lpstr>Wingdings</vt:lpstr>
      <vt:lpstr>Times New Roman</vt:lpstr>
      <vt:lpstr>楷体</vt:lpstr>
      <vt:lpstr>汉仪乐喵体W</vt:lpstr>
      <vt:lpstr>EU-B1</vt:lpstr>
      <vt:lpstr>Calibri</vt:lpstr>
      <vt:lpstr>Times New Roman</vt:lpstr>
      <vt:lpstr>Bahnschrift</vt:lpstr>
      <vt:lpstr>微软雅黑</vt:lpstr>
      <vt:lpstr>Arial Unicode MS</vt:lpstr>
      <vt:lpstr>1_空白设计模板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zhubai</dc:creator>
  <cp:lastModifiedBy>caozh</cp:lastModifiedBy>
  <cp:revision>11</cp:revision>
  <dcterms:created xsi:type="dcterms:W3CDTF">2019-09-19T02:01:00Z</dcterms:created>
  <dcterms:modified xsi:type="dcterms:W3CDTF">2020-10-27T07:51:21Z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2052-11.1.0.10069</vt:lpwstr>
  </property>
</Properties>
</file>