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19"/>
  </p:handoutMasterIdLst>
  <p:sldIdLst>
    <p:sldId id="310" r:id="rId3"/>
    <p:sldId id="474" r:id="rId4"/>
    <p:sldId id="475" r:id="rId5"/>
    <p:sldId id="436" r:id="rId7"/>
    <p:sldId id="323" r:id="rId8"/>
    <p:sldId id="324" r:id="rId9"/>
    <p:sldId id="444" r:id="rId10"/>
    <p:sldId id="445" r:id="rId11"/>
    <p:sldId id="440" r:id="rId12"/>
    <p:sldId id="442" r:id="rId13"/>
    <p:sldId id="443" r:id="rId14"/>
    <p:sldId id="466" r:id="rId15"/>
    <p:sldId id="467" r:id="rId16"/>
    <p:sldId id="471" r:id="rId17"/>
    <p:sldId id="311" r:id="rId1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4"/>
        <p:guide pos="381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247" y="1279525"/>
            <a:ext cx="6141156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endParaRPr lang="zh-CN" altLang="en-US" dirty="0"/>
          </a:p>
        </p:txBody>
      </p:sp>
      <p:sp>
        <p:nvSpPr>
          <p:cNvPr id="1126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741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Arial" panose="020B0604020202020204" pitchFamily="34" charset="0"/>
              </a:rPr>
            </a:fld>
            <a:endParaRPr lang="zh-CN" altLang="en-US" sz="1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楷体" panose="02010609060101010101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32"/>
          <p:cNvSpPr txBox="1">
            <a:spLocks noChangeArrowheads="1"/>
          </p:cNvSpPr>
          <p:nvPr/>
        </p:nvSpPr>
        <p:spPr bwMode="auto">
          <a:xfrm rot="1209897">
            <a:off x="1314451" y="6523567"/>
            <a:ext cx="60833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zh-CN" sz="665" b="0" i="0" u="none" strike="noStrike" kern="1200" cap="none" spc="0" normalizeH="0" baseline="0" noProof="0" dirty="0">
                <a:ln>
                  <a:noFill/>
                </a:ln>
                <a:solidFill>
                  <a:srgbClr val="A9D18E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kumimoji="0" lang="zh-CN" altLang="zh-CN" sz="665" b="0" i="0" u="none" strike="noStrike" kern="1200" cap="none" spc="0" normalizeH="0" baseline="0" noProof="0" dirty="0">
              <a:ln>
                <a:noFill/>
              </a:ln>
              <a:solidFill>
                <a:srgbClr val="A9D18E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7" name="文本框 49"/>
          <p:cNvSpPr txBox="1">
            <a:spLocks noChangeArrowheads="1"/>
          </p:cNvSpPr>
          <p:nvPr/>
        </p:nvSpPr>
        <p:spPr bwMode="auto">
          <a:xfrm rot="21429897">
            <a:off x="3812117" y="6548967"/>
            <a:ext cx="61150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zh-CN" sz="665" b="1" i="0" u="none" strike="noStrike" kern="1200" cap="none" spc="0" normalizeH="0" baseline="0" noProof="0">
                <a:ln>
                  <a:noFill/>
                </a:ln>
                <a:solidFill>
                  <a:srgbClr val="A9D18E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kumimoji="0" lang="zh-CN" altLang="zh-CN" sz="665" b="1" i="0" u="none" strike="noStrike" kern="1200" cap="none" spc="0" normalizeH="0" baseline="0" noProof="0">
              <a:ln>
                <a:noFill/>
              </a:ln>
              <a:solidFill>
                <a:srgbClr val="A9D18E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8" name="文本框 37"/>
          <p:cNvSpPr txBox="1">
            <a:spLocks noChangeArrowheads="1"/>
          </p:cNvSpPr>
          <p:nvPr/>
        </p:nvSpPr>
        <p:spPr bwMode="auto">
          <a:xfrm rot="829244">
            <a:off x="6845300" y="6582833"/>
            <a:ext cx="61150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zh-CN" sz="665" b="1" i="0" u="none" strike="noStrike" kern="1200" cap="none" spc="0" normalizeH="0" baseline="0" noProof="0">
                <a:ln>
                  <a:noFill/>
                </a:ln>
                <a:solidFill>
                  <a:srgbClr val="A9D18E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kumimoji="0" lang="zh-CN" altLang="zh-CN" sz="665" b="1" i="0" u="none" strike="noStrike" kern="1200" cap="none" spc="0" normalizeH="0" baseline="0" noProof="0">
              <a:ln>
                <a:noFill/>
              </a:ln>
              <a:solidFill>
                <a:srgbClr val="A9D18E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9" name="文本框 47"/>
          <p:cNvSpPr txBox="1">
            <a:spLocks noChangeArrowheads="1"/>
          </p:cNvSpPr>
          <p:nvPr/>
        </p:nvSpPr>
        <p:spPr bwMode="auto">
          <a:xfrm rot="39237">
            <a:off x="8938684" y="6561667"/>
            <a:ext cx="61150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zh-CN" sz="665" b="1" i="0" u="none" strike="noStrike" kern="1200" cap="none" spc="0" normalizeH="0" baseline="0" noProof="0">
                <a:ln>
                  <a:noFill/>
                </a:ln>
                <a:solidFill>
                  <a:srgbClr val="A9D18E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kumimoji="0" lang="zh-CN" altLang="zh-CN" sz="665" b="1" i="0" u="none" strike="noStrike" kern="1200" cap="none" spc="0" normalizeH="0" baseline="0" noProof="0">
              <a:ln>
                <a:noFill/>
              </a:ln>
              <a:solidFill>
                <a:srgbClr val="A9D18E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九上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33020" y="-3810"/>
            <a:ext cx="12225655" cy="6886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3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图片 5" descr="九上封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9690" y="-31750"/>
            <a:ext cx="12311380" cy="6921500"/>
          </a:xfrm>
          <a:prstGeom prst="rect">
            <a:avLst/>
          </a:prstGeom>
        </p:spPr>
      </p:pic>
      <p:sp>
        <p:nvSpPr>
          <p:cNvPr id="8" name="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360045" y="1083310"/>
            <a:ext cx="10662285" cy="1119505"/>
          </a:xfrm>
          <a:prstGeom prst="rect">
            <a:avLst/>
          </a:prstGeom>
        </p:spPr>
        <p:txBody>
          <a:bodyPr vert="horz" wrap="square" lIns="91440" tIns="45720" rIns="91440" bIns="0" rtlCol="0" anchor="b" anchorCtr="0">
            <a:no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7200"/>
              <a:buNone/>
              <a:defRPr sz="7200" b="0" u="none" strike="noStrike" kern="1200" cap="none" spc="-2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乐喵体W" panose="00020600040101010101" pitchFamily="18" charset="-122"/>
                <a:cs typeface="+mj-cs"/>
              </a:defRPr>
            </a:lvl1pPr>
          </a:lstStyle>
          <a:p>
            <a:pPr algn="l">
              <a:buFontTx/>
            </a:pPr>
            <a:r>
              <a:rPr lang="en-US" altLang="zh-CN" sz="4800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Unit </a:t>
            </a:r>
            <a:r>
              <a:rPr lang="en-US" altLang="zh-CN" sz="4800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2  I think that mooncakes are delicious!</a:t>
            </a:r>
            <a:endParaRPr lang="en-US" altLang="zh-CN" sz="4800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楷体" panose="02010609060101010101" charset="-122"/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285115" y="224790"/>
            <a:ext cx="29095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R·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九年级全一册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1" name="TextBox 2"/>
          <p:cNvSpPr txBox="1"/>
          <p:nvPr/>
        </p:nvSpPr>
        <p:spPr>
          <a:xfrm>
            <a:off x="3966210" y="2578100"/>
            <a:ext cx="3590925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buNone/>
            </a:pPr>
            <a:r>
              <a:rPr lang="zh-CN" sz="4400" b="1" dirty="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第三课时</a:t>
            </a:r>
            <a:endParaRPr lang="zh-CN" sz="4400" b="1" dirty="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2"/>
          <p:cNvSpPr txBox="1"/>
          <p:nvPr/>
        </p:nvSpPr>
        <p:spPr>
          <a:xfrm>
            <a:off x="817033" y="1238251"/>
            <a:ext cx="11110384" cy="49250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20000"/>
              </a:lnSpc>
              <a:buNone/>
            </a:pPr>
            <a:r>
              <a:rPr lang="en-US" altLang="zh-CN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Dear Tony, </a:t>
            </a:r>
            <a:endParaRPr lang="en-US" altLang="zh-CN" sz="3735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　　</a:t>
            </a:r>
            <a:r>
              <a:rPr lang="en-US" altLang="zh-CN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Do you know Mid-Autumn Festival in China? It’s my favorite festival. It’s celebrated on the 15th day of the 8th lunar month. </a:t>
            </a:r>
            <a:endParaRPr lang="en-US" altLang="zh-CN" sz="3735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　　</a:t>
            </a:r>
            <a:r>
              <a:rPr lang="en-US" altLang="zh-CN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During this festival, people usually hold Mid-Autumn Festival celebrations. People say “Happy Moon Festival” to each other. </a:t>
            </a:r>
            <a:endParaRPr lang="en-US" altLang="zh-CN" sz="3735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6387" name="Rectangle 5"/>
          <p:cNvSpPr/>
          <p:nvPr/>
        </p:nvSpPr>
        <p:spPr>
          <a:xfrm>
            <a:off x="4070351" y="239184"/>
            <a:ext cx="4497705" cy="8299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spcBef>
                <a:spcPct val="10000"/>
              </a:spcBef>
            </a:pPr>
            <a:r>
              <a:rPr lang="en-US" altLang="zh-CN" sz="4800" b="1" dirty="0">
                <a:solidFill>
                  <a:schemeClr val="hlink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Sample writing</a:t>
            </a:r>
            <a:endParaRPr lang="en-US" altLang="zh-CN" sz="4800" b="1" dirty="0">
              <a:solidFill>
                <a:schemeClr val="hlink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2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charRg st="12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40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charRg st="140" end="2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94105" y="793751"/>
            <a:ext cx="10998200" cy="749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 eaLnBrk="1" hangingPunct="1">
              <a:lnSpc>
                <a:spcPct val="105000"/>
              </a:lnSpc>
              <a:buClrTx/>
              <a:buSzTx/>
              <a:buFontTx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On Mid-Autumn night, families get together in the open air outside their houses, admire the moon and eat mooncakes. People also tell folk stories about Mid-Autumn Festival. For example, the story of Chang’e is one of the most popular ones. 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05000"/>
              </a:lnSpc>
              <a:spcBef>
                <a:spcPts val="600"/>
              </a:spcBef>
              <a:buClrTx/>
              <a:buSzTx/>
              <a:buFontTx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It’s my favorite festival because families get together during the festival. It makes me happy. 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05000"/>
              </a:lnSpc>
              <a:spcBef>
                <a:spcPts val="600"/>
              </a:spcBef>
              <a:buClrTx/>
              <a:buSzTx/>
              <a:buFontTx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Yours, 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05000"/>
              </a:lnSpc>
              <a:buClrTx/>
              <a:buSzTx/>
              <a:buFontTx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Li Ming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charRg st="0" end="2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41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charRg st="241" end="3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346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charRg st="346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354" end="3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charRg st="354" end="3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65" name="Text Box 3"/>
          <p:cNvSpPr txBox="1"/>
          <p:nvPr/>
        </p:nvSpPr>
        <p:spPr>
          <a:xfrm>
            <a:off x="639233" y="709084"/>
            <a:ext cx="10682817" cy="1472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58775" indent="-358775" eaLnBrk="1" hangingPunct="1">
              <a:lnSpc>
                <a:spcPct val="120000"/>
              </a:lnSpc>
            </a:pPr>
            <a:r>
              <a:rPr lang="en-US" altLang="zh-CN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Make sentences about a festival/festivals you like using these words + that/whether/if.</a:t>
            </a:r>
            <a:endParaRPr lang="en-US" altLang="zh-CN" sz="3735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23566" name="Rectangle 2"/>
          <p:cNvSpPr/>
          <p:nvPr/>
        </p:nvSpPr>
        <p:spPr>
          <a:xfrm>
            <a:off x="1068917" y="2203556"/>
            <a:ext cx="10096500" cy="369760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1" hangingPunct="1">
              <a:lnSpc>
                <a:spcPct val="150000"/>
              </a:lnSpc>
            </a:pPr>
            <a:r>
              <a:rPr lang="en-US" altLang="zh-CN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 think ___________________________________</a:t>
            </a:r>
            <a:endParaRPr lang="en-US" altLang="zh-CN" sz="3735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___________________________________.</a:t>
            </a:r>
            <a:endParaRPr lang="en-US" altLang="zh-CN" sz="3735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altLang="zh-CN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 know ___________________________________</a:t>
            </a:r>
            <a:endParaRPr lang="en-US" altLang="zh-CN" sz="3735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3735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___________________________________.</a:t>
            </a:r>
            <a:endParaRPr lang="en-US" altLang="zh-CN" sz="3735" b="1" dirty="0"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07217" y="2125133"/>
            <a:ext cx="7632700" cy="26803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that </a:t>
            </a:r>
            <a:r>
              <a:rPr kumimoji="0" lang="en-GB" altLang="en-US" sz="3735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mooncakes</a:t>
            </a: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with yolks are more delicious than the ones without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715684" y="4025900"/>
            <a:ext cx="8430684" cy="26803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that the shape of the </a:t>
            </a:r>
            <a:r>
              <a:rPr kumimoji="0" lang="en-GB" altLang="en-US" sz="3735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mooncake</a:t>
            </a: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symbolizes the full moon at mid-autumn</a:t>
            </a:r>
            <a:endParaRPr kumimoji="0" lang="en-GB" altLang="en-US" sz="373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2" name="Rectangle 387"/>
          <p:cNvSpPr>
            <a:spLocks noChangeArrowheads="1"/>
          </p:cNvSpPr>
          <p:nvPr/>
        </p:nvSpPr>
        <p:spPr bwMode="auto">
          <a:xfrm>
            <a:off x="-68580" y="175895"/>
            <a:ext cx="12259310" cy="755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Practice</a:t>
            </a:r>
            <a:endParaRPr kumimoji="1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89" name="矩形 3"/>
          <p:cNvSpPr/>
          <p:nvPr/>
        </p:nvSpPr>
        <p:spPr>
          <a:xfrm>
            <a:off x="618067" y="1479551"/>
            <a:ext cx="10913533" cy="35439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200000"/>
              </a:lnSpc>
            </a:pP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 believe_____________________________________.</a:t>
            </a:r>
            <a:endParaRPr lang="en-US" altLang="zh-CN" sz="3735" b="1" dirty="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 wonder_____________________________________</a:t>
            </a:r>
            <a:endParaRPr lang="en-US" altLang="zh-CN" sz="3735" b="1" dirty="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  _____________________________________. </a:t>
            </a:r>
            <a:endParaRPr lang="en-US" altLang="zh-CN" sz="3735" b="1" dirty="0">
              <a:solidFill>
                <a:srgbClr val="000000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90284" y="2516717"/>
            <a:ext cx="8612717" cy="2393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whether we will eat </a:t>
            </a:r>
            <a:r>
              <a:rPr kumimoji="0" lang="en-GB" altLang="en-US" sz="3735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zongzi</a:t>
            </a: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the next Dragon Boat Festival</a:t>
            </a:r>
            <a:endParaRPr kumimoji="0" lang="en-GB" altLang="en-US" sz="373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23067" y="1794933"/>
            <a:ext cx="8453967" cy="6661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we will have good luck in the new year</a:t>
            </a:r>
            <a:endParaRPr kumimoji="0" lang="en-GB" altLang="en-US" sz="373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Box 2"/>
          <p:cNvSpPr txBox="1"/>
          <p:nvPr/>
        </p:nvSpPr>
        <p:spPr>
          <a:xfrm>
            <a:off x="1351280" y="1111885"/>
            <a:ext cx="10058400" cy="439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3730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1. I wonder if…</a:t>
            </a:r>
            <a:endParaRPr lang="en-US" altLang="zh-CN" sz="3730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730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I wonder if it’s similar to the Water Festival of the Dai people in Yunnan Province.  </a:t>
            </a:r>
            <a:endParaRPr lang="en-US" altLang="zh-CN" sz="3730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730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2. What do/does + sb. + think of sth.?</a:t>
            </a:r>
            <a:endParaRPr lang="en-US" altLang="zh-CN" sz="3730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730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What does Wu Yu think of this festival? </a:t>
            </a:r>
            <a:endParaRPr lang="en-US" altLang="zh-CN" sz="3730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Rectangle 387"/>
          <p:cNvSpPr>
            <a:spLocks noChangeArrowheads="1"/>
          </p:cNvSpPr>
          <p:nvPr/>
        </p:nvSpPr>
        <p:spPr bwMode="auto">
          <a:xfrm>
            <a:off x="-68580" y="175895"/>
            <a:ext cx="12259310" cy="755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Summary</a:t>
            </a:r>
            <a:endParaRPr kumimoji="1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九上封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0960" y="-22860"/>
            <a:ext cx="12276455" cy="69018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3201035" y="1548946"/>
            <a:ext cx="5789930" cy="1398905"/>
          </a:xfrm>
          <a:prstGeom prst="rect">
            <a:avLst/>
          </a:prstGeom>
        </p:spPr>
        <p:txBody>
          <a:bodyPr vert="horz" wrap="square" lIns="91440" tIns="45720" rIns="91440" bIns="0" rtlCol="0" anchor="b" anchorCtr="0">
            <a:norm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8000"/>
              <a:buNone/>
              <a:defRPr sz="8000" b="0" u="none" strike="noStrike" kern="1200" cap="none" spc="10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乐喵体W" panose="00020600040101010101" pitchFamily="18" charset="-122"/>
                <a:cs typeface="+mj-cs"/>
              </a:defRPr>
            </a:lvl1pPr>
          </a:lstStyle>
          <a:p>
            <a:r>
              <a:rPr lang="en-US" altLang="zh-CN" dirty="0">
                <a:latin typeface="Bahnschrift" panose="020B0502040204020203" charset="0"/>
                <a:cs typeface="Bahnschrift" panose="020B0502040204020203" charset="0"/>
              </a:rPr>
              <a:t>THANKS</a:t>
            </a:r>
            <a:endParaRPr lang="en-US" altLang="zh-CN" dirty="0">
              <a:latin typeface="Bahnschrift" panose="020B0502040204020203" charset="0"/>
              <a:cs typeface="Bahnschrift" panose="020B0502040204020203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03" name="文本框 37"/>
          <p:cNvSpPr txBox="1"/>
          <p:nvPr/>
        </p:nvSpPr>
        <p:spPr>
          <a:xfrm rot="829244">
            <a:off x="7118351" y="3242733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Arial" panose="020B0604020202020204" pitchFamily="3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734310" y="1308735"/>
            <a:ext cx="7131050" cy="3157855"/>
          </a:xfrm>
          <a:prstGeom prst="wedgeEllipseCallout">
            <a:avLst>
              <a:gd name="adj1" fmla="val 48200"/>
              <a:gd name="adj2" fmla="val 40590"/>
            </a:avLst>
          </a:prstGeom>
          <a:solidFill>
            <a:schemeClr val="accent4">
              <a:lumMod val="20000"/>
              <a:lumOff val="80000"/>
            </a:schemeClr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What is your favorite Chinese festival? Can you tell more about it? Why do you like it?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2" name="Rectangle 387"/>
          <p:cNvSpPr>
            <a:spLocks noChangeArrowheads="1"/>
          </p:cNvSpPr>
          <p:nvPr/>
        </p:nvSpPr>
        <p:spPr bwMode="auto">
          <a:xfrm>
            <a:off x="-68580" y="175895"/>
            <a:ext cx="12259310" cy="755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Lead in</a:t>
            </a:r>
            <a:endParaRPr kumimoji="1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29955" y="2661920"/>
            <a:ext cx="381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Group 3"/>
          <p:cNvGraphicFramePr>
            <a:graphicFrameLocks noGrp="1"/>
          </p:cNvGraphicFramePr>
          <p:nvPr/>
        </p:nvGraphicFramePr>
        <p:xfrm>
          <a:off x="233257" y="562611"/>
          <a:ext cx="11586210" cy="60934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50690"/>
                <a:gridCol w="7335520"/>
              </a:tblGrid>
              <a:tr h="1238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465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</a:rPr>
                        <a:t>What is the name of the festival?</a:t>
                      </a:r>
                      <a:endParaRPr kumimoji="0" lang="zh-CN" altLang="en-US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horzOverflow="overflow">
                    <a:solidFill>
                      <a:srgbClr val="FFFFFF"/>
                    </a:solidFill>
                  </a:tcPr>
                </a:tc>
              </a:tr>
              <a:tr h="745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465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</a:rPr>
                        <a:t>When is it?</a:t>
                      </a:r>
                      <a:endParaRPr kumimoji="0" lang="en-US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horzOverflow="overflow">
                    <a:solidFill>
                      <a:srgbClr val="FFFFFF"/>
                    </a:solidFill>
                  </a:tcPr>
                </a:tc>
              </a:tr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465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</a:rPr>
                        <a:t>What do people eat?</a:t>
                      </a:r>
                      <a:endParaRPr kumimoji="0" lang="en-US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465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horzOverflow="overflow">
                    <a:solidFill>
                      <a:srgbClr val="FFFFFF"/>
                    </a:solidFill>
                  </a:tcPr>
                </a:tc>
              </a:tr>
              <a:tr h="17075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465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</a:rPr>
                        <a:t>What do people do?</a:t>
                      </a:r>
                      <a:endParaRPr kumimoji="0" lang="en-US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horzOverflow="overflow">
                    <a:solidFill>
                      <a:srgbClr val="FFFFFF"/>
                    </a:solidFill>
                  </a:tcPr>
                </a:tc>
              </a:tr>
              <a:tr h="15227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465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charset="0"/>
                        </a:rPr>
                        <a:t>Why do you like it so much?</a:t>
                      </a:r>
                      <a:endParaRPr kumimoji="0" lang="en-US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46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宋体" panose="02010600030101010101" pitchFamily="2" charset="-122"/>
                      </a:endParaRPr>
                    </a:p>
                  </a:txBody>
                  <a:tcPr marL="121917" marR="121917" marT="60950" marB="6095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4485640" y="761577"/>
            <a:ext cx="4259580" cy="7315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120000"/>
              </a:lnSpc>
            </a:pPr>
            <a:r>
              <a:rPr lang="en-US" altLang="zh-CN" sz="3465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Mid-Autumn Festival</a:t>
            </a:r>
            <a:endParaRPr lang="en-US" altLang="zh-CN" sz="3465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06807" y="1961727"/>
            <a:ext cx="7143751" cy="6248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zh-CN" sz="3465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The 15th day of the 8th lunar month</a:t>
            </a:r>
            <a:endParaRPr lang="en-US" altLang="zh-CN" sz="3465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85640" y="2747011"/>
            <a:ext cx="2312670" cy="7315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120000"/>
              </a:lnSpc>
            </a:pPr>
            <a:r>
              <a:rPr lang="en-US" altLang="zh-CN" sz="3465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Mooncakes</a:t>
            </a:r>
            <a:endParaRPr lang="en-US" altLang="zh-CN" sz="3465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85640" y="3483610"/>
            <a:ext cx="7472045" cy="16916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zh-CN" sz="3465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Admire the moon, share mooncakes, tell folk stories about Mid-Autumn Festival</a:t>
            </a:r>
            <a:endParaRPr lang="en-US" altLang="zh-CN" sz="3465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485640" y="5236211"/>
            <a:ext cx="7556500" cy="11582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465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Families get together on Mid-Autumn Day</a:t>
            </a:r>
            <a:endParaRPr lang="en-US" altLang="zh-CN" sz="3465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18910" y="2554605"/>
            <a:ext cx="2091690" cy="3642360"/>
          </a:xfrm>
          <a:prstGeom prst="rect">
            <a:avLst/>
          </a:prstGeom>
        </p:spPr>
      </p:pic>
      <p:sp>
        <p:nvSpPr>
          <p:cNvPr id="32" name="圆角矩形标注 10"/>
          <p:cNvSpPr/>
          <p:nvPr/>
        </p:nvSpPr>
        <p:spPr bwMode="auto">
          <a:xfrm>
            <a:off x="415925" y="2091690"/>
            <a:ext cx="4970145" cy="1350645"/>
          </a:xfrm>
          <a:prstGeom prst="wedgeRoundRectCallout">
            <a:avLst>
              <a:gd name="adj1" fmla="val 37361"/>
              <a:gd name="adj2" fmla="val 66379"/>
              <a:gd name="adj3" fmla="val 16667"/>
            </a:avLst>
          </a:prstGeom>
          <a:solidFill>
            <a:srgbClr val="FFFFFF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lang="zh-CN" altLang="en-US" sz="372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What do </a:t>
            </a:r>
            <a:r>
              <a:rPr lang="en-US" altLang="zh-CN" sz="372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you </a:t>
            </a:r>
            <a:r>
              <a:rPr lang="zh-CN" altLang="en-US" sz="372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think of </a:t>
            </a:r>
            <a:r>
              <a:rPr lang="en-US" altLang="zh-CN" sz="372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the </a:t>
            </a:r>
            <a:r>
              <a:rPr lang="en-US" sz="372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+mn-ea"/>
              </a:rPr>
              <a:t>water </a:t>
            </a:r>
            <a:r>
              <a:rPr lang="zh-CN" altLang="en-US" sz="372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festival?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5" name="圆角矩形标注 16"/>
          <p:cNvSpPr/>
          <p:nvPr/>
        </p:nvSpPr>
        <p:spPr bwMode="auto">
          <a:xfrm>
            <a:off x="7950835" y="819785"/>
            <a:ext cx="4144010" cy="2759710"/>
          </a:xfrm>
          <a:prstGeom prst="wedgeRoundRectCallout">
            <a:avLst>
              <a:gd name="adj1" fmla="val -40734"/>
              <a:gd name="adj2" fmla="val 70297"/>
              <a:gd name="adj3" fmla="val 16667"/>
            </a:avLst>
          </a:prstGeom>
          <a:solidFill>
            <a:srgbClr val="FFFFFF"/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72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I wonder if it’s similar to the Water Festival of the Dai people in Yunnan Province.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04005" y="3002915"/>
            <a:ext cx="3310890" cy="3310890"/>
          </a:xfrm>
          <a:prstGeom prst="rect">
            <a:avLst/>
          </a:prstGeom>
        </p:spPr>
      </p:pic>
      <p:sp>
        <p:nvSpPr>
          <p:cNvPr id="12" name="Rectangle 387"/>
          <p:cNvSpPr>
            <a:spLocks noChangeArrowheads="1"/>
          </p:cNvSpPr>
          <p:nvPr/>
        </p:nvSpPr>
        <p:spPr bwMode="auto">
          <a:xfrm>
            <a:off x="-68580" y="175895"/>
            <a:ext cx="12259310" cy="755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Language points</a:t>
            </a:r>
            <a:endParaRPr kumimoji="1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 animBg="1"/>
      <p:bldP spid="1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44837" y="1890183"/>
            <a:ext cx="9302751" cy="2334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询问别人对人对事的看法，可以用句型：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What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Arial" panose="020B0604020202020204" pitchFamily="34" charset="0"/>
              </a:rPr>
              <a:t>…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think of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Arial" panose="020B0604020202020204" pitchFamily="34" charset="0"/>
              </a:rPr>
              <a:t>…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?</a:t>
            </a:r>
            <a:endParaRPr kumimoji="0" lang="en-GB" altLang="zh-CN" sz="373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How</a:t>
            </a: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</a:rPr>
              <a:t> do/ does...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like</a:t>
            </a:r>
            <a:r>
              <a:rPr kumimoji="0" lang="en-GB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</a:rPr>
              <a:t>...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?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8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charRg st="38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47564" y="1466851"/>
            <a:ext cx="9254067" cy="138493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be similar to   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跟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……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类似；与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……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同样的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be different from … 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与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……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不同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47563" y="3549438"/>
            <a:ext cx="9696451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My problems are very similar to yours.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301" name="矩形 1"/>
          <p:cNvSpPr/>
          <p:nvPr/>
        </p:nvSpPr>
        <p:spPr>
          <a:xfrm>
            <a:off x="1395730" y="2128944"/>
            <a:ext cx="9550400" cy="18173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Write a letter to your pen pal and tell him/her about your favorite Chinese festival. </a:t>
            </a:r>
            <a:endParaRPr lang="en-US" altLang="zh-CN" sz="3735" b="1" dirty="0">
              <a:solidFill>
                <a:srgbClr val="0000FF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21012" y="1252432"/>
            <a:ext cx="9550400" cy="4234815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Use the following expressions to help you: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My favorite Chinese festival is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…                   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It is celebrated in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/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 on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…                                                    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During this festival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, 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people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…                       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It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’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s my favorite festival because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…                   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Times New Roman" panose="02020603050405020304" charset="0"/>
              </a:rPr>
              <a:t>It makes me feel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…                               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框 32"/>
          <p:cNvSpPr txBox="1"/>
          <p:nvPr/>
        </p:nvSpPr>
        <p:spPr>
          <a:xfrm rot="-5070842">
            <a:off x="429684" y="2722033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15" name="文本框 46"/>
          <p:cNvSpPr txBox="1"/>
          <p:nvPr/>
        </p:nvSpPr>
        <p:spPr>
          <a:xfrm rot="4020000">
            <a:off x="933451" y="2618317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16" name="文本框 32"/>
          <p:cNvSpPr txBox="1"/>
          <p:nvPr/>
        </p:nvSpPr>
        <p:spPr>
          <a:xfrm rot="-880739">
            <a:off x="685800" y="3352800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17" name="文本框 34"/>
          <p:cNvSpPr txBox="1"/>
          <p:nvPr/>
        </p:nvSpPr>
        <p:spPr>
          <a:xfrm rot="-280097">
            <a:off x="10754784" y="2169584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18" name="文本框 51"/>
          <p:cNvSpPr txBox="1"/>
          <p:nvPr/>
        </p:nvSpPr>
        <p:spPr>
          <a:xfrm rot="-5350866">
            <a:off x="11154833" y="3619500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19" name="文本框 49"/>
          <p:cNvSpPr txBox="1"/>
          <p:nvPr/>
        </p:nvSpPr>
        <p:spPr>
          <a:xfrm rot="-1160763">
            <a:off x="10695517" y="2755900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20" name="文本框 51"/>
          <p:cNvSpPr txBox="1"/>
          <p:nvPr/>
        </p:nvSpPr>
        <p:spPr>
          <a:xfrm rot="-1160763">
            <a:off x="10619317" y="3725333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21" name="文本框 32"/>
          <p:cNvSpPr txBox="1"/>
          <p:nvPr/>
        </p:nvSpPr>
        <p:spPr>
          <a:xfrm rot="1209897">
            <a:off x="1587500" y="3111500"/>
            <a:ext cx="608330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22" name="文本框 49"/>
          <p:cNvSpPr txBox="1"/>
          <p:nvPr/>
        </p:nvSpPr>
        <p:spPr>
          <a:xfrm rot="-170103">
            <a:off x="4085167" y="3060700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23" name="文本框 37"/>
          <p:cNvSpPr txBox="1"/>
          <p:nvPr/>
        </p:nvSpPr>
        <p:spPr>
          <a:xfrm rot="829244">
            <a:off x="7118351" y="3242733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24" name="文本框 47"/>
          <p:cNvSpPr txBox="1"/>
          <p:nvPr/>
        </p:nvSpPr>
        <p:spPr>
          <a:xfrm rot="39237">
            <a:off x="9211733" y="2918884"/>
            <a:ext cx="611505" cy="193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665" b="1" dirty="0">
                <a:solidFill>
                  <a:srgbClr val="FFFF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状元成才路</a:t>
            </a:r>
            <a:endParaRPr lang="zh-CN" altLang="zh-CN" sz="665" b="1" dirty="0">
              <a:solidFill>
                <a:srgbClr val="FFFF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325" name="矩形 1"/>
          <p:cNvSpPr/>
          <p:nvPr/>
        </p:nvSpPr>
        <p:spPr>
          <a:xfrm>
            <a:off x="4383617" y="-8467"/>
            <a:ext cx="3424767" cy="748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zh-CN" sz="426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In your letter</a:t>
            </a:r>
            <a:endParaRPr lang="en-US" altLang="zh-CN" sz="4265" b="1" dirty="0">
              <a:solidFill>
                <a:srgbClr val="0000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457200" y="952500"/>
            <a:ext cx="5016500" cy="18167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First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, introduce the festival and when it is celebrated.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200" y="4542367"/>
            <a:ext cx="5016500" cy="18167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Finally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, explain why you like it best and how it makes you feel.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457200" y="3035300"/>
            <a:ext cx="5016500" cy="1241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Then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4F6228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</a:t>
            </a: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talk about what people do and eat.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358467" y="952500"/>
            <a:ext cx="5488517" cy="18167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My favorite Chinese festival is…          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It is celebrated in/on …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358467" y="3024717"/>
            <a:ext cx="5488517" cy="1241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During this festival, people…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6358467" y="4521200"/>
            <a:ext cx="5488517" cy="18167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It’s my favorite festival because…     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It makes me feel…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5518151" y="1976967"/>
            <a:ext cx="840317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5518151" y="3670300"/>
            <a:ext cx="840317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5494867" y="5446184"/>
            <a:ext cx="840317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tags/tag1.xml><?xml version="1.0" encoding="utf-8"?>
<p:tagLst xmlns:p="http://schemas.openxmlformats.org/presentationml/2006/main">
  <p:tag name="KSO_WM_UNIT_ISCONTENTSTITLE" val="0"/>
  <p:tag name="KSO_WM_UNIT_PRESET_TEXT" val="单击此处添加标题"/>
  <p:tag name="KSO_WM_UNIT_VALUE" val="9"/>
  <p:tag name="KSO_WM_UNIT_HIGHLIGHT" val="0"/>
  <p:tag name="KSO_WM_UNIT_COMPATIBLE" val="0"/>
  <p:tag name="KSO_WM_UNIT_TYPE" val="a"/>
  <p:tag name="KSO_WM_UNIT_INDEX" val="1"/>
  <p:tag name="KSO_WM_UNIT_ID" val="custom20190933_1*a*1"/>
  <p:tag name="KSO_WM_TEMPLATE_CATEGORY" val="custom"/>
  <p:tag name="KSO_WM_TEMPLATE_INDEX" val="20190933"/>
  <p:tag name="KSO_WM_UNIT_LAYERLEVEL" val="1"/>
  <p:tag name="KSO_WM_TAG_VERSION" val="1.0"/>
  <p:tag name="KSO_WM_BEAUTIFY_FLAG" val="#wm#"/>
  <p:tag name="KSO_WM_UNIT_NOCLEAR" val="0"/>
  <p:tag name="KSO_WM_UNIT_DIAGRAM_ISNUMVISUAL" val="0"/>
  <p:tag name="KSO_WM_UNIT_DIAGRAM_ISREFERUNIT" val="0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2.xml><?xml version="1.0" encoding="utf-8"?>
<p:tagLst xmlns:p="http://schemas.openxmlformats.org/presentationml/2006/main">
  <p:tag name="KSO_WM_TEMPLATE_CATEGORY" val="custom"/>
  <p:tag name="KSO_WM_TEMPLATE_INDEX" val="20206112"/>
</p:tagLst>
</file>

<file path=ppt/tags/tag3.xml><?xml version="1.0" encoding="utf-8"?>
<p:tagLst xmlns:p="http://schemas.openxmlformats.org/presentationml/2006/main">
  <p:tag name="KSO_WM_SLIDE_ID" val="custom20190933_2"/>
  <p:tag name="KSO_WM_SLIDE_ITEM_CNT" val="0"/>
  <p:tag name="KSO_WM_SLIDE_INDEX" val="2"/>
  <p:tag name="KSO_WM_TAG_VERSION" val="1.0"/>
  <p:tag name="KSO_WM_BEAUTIFY_FLAG" val="#wm#"/>
  <p:tag name="KSO_WM_TEMPLATE_CATEGORY" val="custom"/>
  <p:tag name="KSO_WM_TEMPLATE_INDEX" val="20190933"/>
  <p:tag name="KSO_WM_SLIDE_TYPE" val="sectionTitle"/>
  <p:tag name="KSO_WM_SLIDE_SUBTYPE" val="pureTxt"/>
  <p:tag name="KSO_WM_SLIDE_LAYOUT" val="a_b_e"/>
  <p:tag name="KSO_WM_SLIDE_LAYOUT_CNT" val="1_1_1"/>
  <p:tag name="KSO_WM_TEMPLATE_SUBCATEGORY" val="0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9.xml><?xml version="1.0" encoding="utf-8"?>
<p:tagLst xmlns:p="http://schemas.openxmlformats.org/presentationml/2006/main">
  <p:tag name="KSO_WM_UNIT_ISCONTENTS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LAYERLEVEL" val="1"/>
  <p:tag name="KSO_WM_TAG_VERSION" val="1.0"/>
  <p:tag name="KSO_WM_BEAUTIFY_FLAG" val="#wm#"/>
  <p:tag name="KSO_WM_UNIT_PRESET_TEXT" val="THANKS"/>
  <p:tag name="KSO_WM_TEMPLATE_CATEGORY" val="custom"/>
  <p:tag name="KSO_WM_TEMPLATE_INDEX" val="20206112"/>
  <p:tag name="KSO_WM_UNIT_ID" val="custom20206112_23*a*1"/>
  <p:tag name="KSO_WM_UNIT_ISNUMDGMTITLE" val="0"/>
</p:tagLst>
</file>

<file path=ppt/theme/theme1.xml><?xml version="1.0" encoding="utf-8"?>
<a:theme xmlns:a="http://schemas.openxmlformats.org/drawingml/2006/main" name="2_空白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3004</Words>
  <Application>WPS 演示</Application>
  <PresentationFormat>宽屏</PresentationFormat>
  <Paragraphs>133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Times New Roman</vt:lpstr>
      <vt:lpstr>楷体</vt:lpstr>
      <vt:lpstr>Calibri</vt:lpstr>
      <vt:lpstr>汉仪乐喵体W</vt:lpstr>
      <vt:lpstr>Bahnschrift</vt:lpstr>
      <vt:lpstr>微软雅黑</vt:lpstr>
      <vt:lpstr>Arial Unicode MS</vt:lpstr>
      <vt:lpstr>黑体</vt:lpstr>
      <vt:lpstr>2_空白设计模板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zhubai</dc:creator>
  <cp:lastModifiedBy>caozh</cp:lastModifiedBy>
  <cp:revision>12</cp:revision>
  <dcterms:created xsi:type="dcterms:W3CDTF">2019-09-19T02:01:00Z</dcterms:created>
  <dcterms:modified xsi:type="dcterms:W3CDTF">2020-10-21T12:45:53Z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2052-11.1.0.10069</vt:lpwstr>
  </property>
</Properties>
</file>