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8.1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29" r:id="rId3"/>
    <p:sldId id="438" r:id="rId4"/>
    <p:sldId id="439" r:id="rId5"/>
    <p:sldId id="440" r:id="rId6"/>
    <p:sldId id="441" r:id="rId7"/>
    <p:sldId id="442" r:id="rId8"/>
    <p:sldId id="444" r:id="rId9"/>
    <p:sldId id="463" r:id="rId10"/>
    <p:sldId id="450" r:id="rId11"/>
    <p:sldId id="464" r:id="rId12"/>
    <p:sldId id="451" r:id="rId13"/>
    <p:sldId id="465" r:id="rId14"/>
    <p:sldId id="452" r:id="rId15"/>
    <p:sldId id="466" r:id="rId16"/>
    <p:sldId id="453" r:id="rId17"/>
    <p:sldId id="467" r:id="rId18"/>
    <p:sldId id="454" r:id="rId19"/>
    <p:sldId id="481" r:id="rId20"/>
    <p:sldId id="443" r:id="rId21"/>
    <p:sldId id="455" r:id="rId22"/>
    <p:sldId id="447" r:id="rId23"/>
    <p:sldId id="456" r:id="rId24"/>
    <p:sldId id="458" r:id="rId25"/>
    <p:sldId id="457" r:id="rId26"/>
    <p:sldId id="459" r:id="rId27"/>
    <p:sldId id="330" r:id="rId28"/>
  </p:sldIdLst>
  <p:sldSz cx="12192000" cy="6858000"/>
  <p:notesSz cx="7103745" cy="10234295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FBD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tags" Target="tags/tag3.xml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882255" y="215900"/>
            <a:ext cx="381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1"/>
                </a:solidFill>
              </a:rPr>
              <a:t>人教版英语选择性</a:t>
            </a:r>
            <a:r>
              <a:rPr lang="zh-CN" altLang="en-US" b="1">
                <a:solidFill>
                  <a:schemeClr val="accent1"/>
                </a:solidFill>
              </a:rPr>
              <a:t>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21050" y="1048385"/>
            <a:ext cx="81718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>
                <a:solidFill>
                  <a:srgbClr val="FF0000"/>
                </a:solidFill>
                <a:latin typeface="Times New Roman"/>
                <a:ea typeface="字魂27号-布丁体" panose="00000500000000000000" charset="-122"/>
                <a:cs typeface="Times New Roman" panose="02020603050405020304"/>
              </a:rPr>
              <a:t>Unit 3 Fascinating Parks</a:t>
            </a:r>
            <a:r>
              <a:rPr lang="en-US" altLang="zh-CN" sz="6000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 </a:t>
            </a:r>
            <a:endParaRPr lang="en-US" altLang="zh-CN" sz="6000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98545" y="2947035"/>
            <a:ext cx="68529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Times New Roman"/>
                <a:ea typeface="字魂27号-布丁体" panose="00000500000000000000" charset="-122"/>
                <a:cs typeface="Times New Roman" panose="02020603050405020304"/>
                <a:sym typeface="+mn-ea"/>
              </a:rPr>
              <a:t>       Fascinating parks  Review </a:t>
            </a:r>
            <a:r>
              <a:rPr lang="en-US" altLang="zh-CN" sz="4000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  <a:sym typeface="+mn-ea"/>
              </a:rPr>
              <a:t> </a:t>
            </a:r>
            <a:endParaRPr lang="zh-CN" altLang="en-US" sz="4000">
              <a:solidFill>
                <a:srgbClr val="FF0000"/>
              </a:solidFill>
              <a:latin typeface="Times New Roman"/>
              <a:ea typeface="字魂27号-布丁体" panose="00000500000000000000" charset="-122"/>
              <a:cs typeface="Times New Roman" panose="02020603050405020304"/>
            </a:endParaRPr>
          </a:p>
        </p:txBody>
      </p:sp>
      <p:pic>
        <p:nvPicPr>
          <p:cNvPr id="2" name="图片 1" descr="选修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" y="2840355"/>
            <a:ext cx="2161540" cy="296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835"/>
            <a:ext cx="10972800" cy="818515"/>
          </a:xfrm>
        </p:spPr>
        <p:txBody>
          <a:bodyPr>
            <a:normAutofit/>
          </a:bodyPr>
          <a:lstStyle/>
          <a:p>
            <a:r>
              <a:rPr lang="zh-CN" altLang="en-US" sz="3555">
                <a:solidFill>
                  <a:srgbClr val="00B0F0"/>
                </a:solidFill>
              </a:rPr>
              <a:t>跟踪训练</a:t>
            </a:r>
            <a:endParaRPr lang="zh-CN" altLang="en-US" sz="3555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75715"/>
            <a:ext cx="10972800" cy="532955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 SHe found a homeless boy of about seven whom She decides to adopt         ______ his son.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His proposal ____________(adopt) by the committee.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The graduate has decided to adopt teaching _____ her full-time job.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In no way am I going to adopt any of his methods. </a:t>
            </a:r>
            <a:r>
              <a:rPr lang="en-US" altLang="zh-CN" sz="2800">
                <a:solidFill>
                  <a:srgbClr val="00B0F0"/>
                </a:solidFill>
              </a:rPr>
              <a:t>(</a:t>
            </a:r>
            <a:r>
              <a:rPr lang="zh-CN" altLang="en-US" sz="2800">
                <a:solidFill>
                  <a:srgbClr val="00B0F0"/>
                </a:solidFill>
              </a:rPr>
              <a:t>英译汉</a:t>
            </a:r>
            <a:r>
              <a:rPr lang="en-US" altLang="zh-CN" sz="2800">
                <a:solidFill>
                  <a:srgbClr val="00B0F0"/>
                </a:solidFill>
              </a:rPr>
              <a:t>)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>
                <a:solidFill>
                  <a:srgbClr val="00B0F0"/>
                </a:solidFill>
              </a:rPr>
              <a:t>   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5.为了达到这些目的，我们必须采取上述措施。</a:t>
            </a:r>
            <a:r>
              <a:rPr lang="zh-CN" altLang="en-US" sz="2800">
                <a:solidFill>
                  <a:srgbClr val="00B0F0"/>
                </a:solidFill>
              </a:rPr>
              <a:t>（汉译英）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   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793750" y="2138680"/>
            <a:ext cx="1143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 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as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44825" y="2754630"/>
            <a:ext cx="1641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was adopted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0930" y="3413760"/>
            <a:ext cx="894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as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5220" y="4512945"/>
            <a:ext cx="5231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我决不会采用他的任何一个方法。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8535" y="5890260"/>
            <a:ext cx="9803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To achieve these goals, we must adopt the measures mentioned .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✭词汇四  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stretch </a:t>
            </a:r>
            <a:endParaRPr lang="en-US" altLang="zh-CN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2125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With boundaries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stretching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all the way to the border and...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stretch out           伸出,延长,拖长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   s</a:t>
            </a:r>
            <a:r>
              <a:rPr lang="zh-CN" altLang="en-US" sz="2400"/>
              <a:t>tretch away       延伸得很远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stretch to            延伸到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stretch oneself   伸伸懒腰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stretch oneself out on the </a:t>
            </a:r>
            <a:r>
              <a:rPr lang="en-US" altLang="zh-CN" sz="2400"/>
              <a:t>grass</a:t>
            </a:r>
            <a:r>
              <a:rPr lang="zh-CN" altLang="en-US" sz="2400"/>
              <a:t>   直躺在草地上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86410"/>
            <a:ext cx="10972800" cy="733425"/>
          </a:xfrm>
        </p:spPr>
        <p:txBody>
          <a:bodyPr>
            <a:normAutofit/>
          </a:bodyPr>
          <a:lstStyle/>
          <a:p>
            <a:r>
              <a:rPr lang="zh-CN" altLang="en-US" sz="3555">
                <a:solidFill>
                  <a:srgbClr val="00B0F0"/>
                </a:solidFill>
              </a:rPr>
              <a:t>跟踪训练</a:t>
            </a:r>
            <a:endParaRPr lang="zh-CN" altLang="en-US" sz="3555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20" y="1402715"/>
            <a:ext cx="11155680" cy="5203190"/>
          </a:xfrm>
        </p:spPr>
        <p:txBody>
          <a:bodyPr>
            <a:normAutofit fontScale="8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1. A</a:t>
            </a:r>
            <a:r>
              <a:rPr lang="zh-CN" altLang="en-US" sz="3000"/>
              <a:t>fter </a:t>
            </a:r>
            <a:r>
              <a:rPr lang="en-US" altLang="zh-CN" sz="3000"/>
              <a:t>_______ </a:t>
            </a:r>
            <a:r>
              <a:rPr lang="zh-CN" altLang="en-US" sz="3000"/>
              <a:t>18-month stretch in the army</a:t>
            </a:r>
            <a:r>
              <a:rPr lang="en-US" altLang="zh-CN" sz="3000"/>
              <a:t>, the soldier returned to his hometown. 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2. The jeans stretch _________   (provide) a perfect fit.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3. You're stretching my patience _______ the limit.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4.___________ (stretch) out our arms and legs before doing  exercise can prevent us from getting injured.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5. 游戏开始之前，你应该伸展你的四肢。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     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6. The moment the girl saw the pretty doll she stretched out her hands for it.</a:t>
            </a:r>
            <a:endParaRPr lang="en-US" altLang="zh-CN" sz="30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/>
              <a:t>    </a:t>
            </a:r>
            <a:endParaRPr lang="en-US" altLang="zh-CN" sz="3000"/>
          </a:p>
        </p:txBody>
      </p:sp>
      <p:sp>
        <p:nvSpPr>
          <p:cNvPr id="4" name="文本框 3"/>
          <p:cNvSpPr txBox="1"/>
          <p:nvPr/>
        </p:nvSpPr>
        <p:spPr>
          <a:xfrm>
            <a:off x="1555750" y="1567180"/>
            <a:ext cx="908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an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0540" y="2109470"/>
            <a:ext cx="1348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to provide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3750" y="2637155"/>
            <a:ext cx="952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to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7565" y="3208655"/>
            <a:ext cx="1626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Stretching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7565" y="4718050"/>
            <a:ext cx="75171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Before playing a game you should stretch your legs and arms.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7565" y="5861050"/>
            <a:ext cx="62433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那女孩一看到那个漂亮的洋娃娃,就伸手去拿。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✭词汇五 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label  v.&amp;n. </a:t>
            </a: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贴标签；标签</a:t>
            </a:r>
            <a:endParaRPr lang="en-US" altLang="zh-CN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18260"/>
            <a:ext cx="10972800" cy="480822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He ordered the dish 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labelled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“Pumpkin Pie and Ice Cream”.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label sth with sth   把…贴在…上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</a:t>
            </a:r>
            <a:r>
              <a:rPr lang="zh-CN" altLang="en-US" sz="2400">
                <a:sym typeface="+mn-ea"/>
              </a:rPr>
              <a:t>label</a:t>
            </a:r>
            <a:r>
              <a:rPr lang="zh-CN" altLang="en-US" sz="2400"/>
              <a:t> </a:t>
            </a:r>
            <a:r>
              <a:rPr lang="en-US" altLang="zh-CN" sz="2400"/>
              <a:t>..</a:t>
            </a:r>
            <a:r>
              <a:rPr lang="zh-CN" altLang="en-US" sz="2400"/>
              <a:t>. as</a:t>
            </a:r>
            <a:r>
              <a:rPr lang="en-US" altLang="zh-CN" sz="2400"/>
              <a:t>...            </a:t>
            </a:r>
            <a:r>
              <a:rPr lang="zh-CN" altLang="en-US" sz="2400"/>
              <a:t>把</a:t>
            </a:r>
            <a:r>
              <a:rPr lang="en-US" altLang="zh-CN" sz="2400"/>
              <a:t>...</a:t>
            </a:r>
            <a:r>
              <a:rPr lang="zh-CN" altLang="en-US" sz="2400"/>
              <a:t>称之为</a:t>
            </a:r>
            <a:r>
              <a:rPr lang="en-US" altLang="zh-CN" sz="2400"/>
              <a:t>...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     be labelled as         </a:t>
            </a:r>
            <a:r>
              <a:rPr lang="zh-CN" altLang="en-US" sz="2400"/>
              <a:t>被称之为</a:t>
            </a:r>
            <a:r>
              <a:rPr lang="en-US" altLang="zh-CN" sz="2400"/>
              <a:t>... 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     </a:t>
            </a:r>
            <a:r>
              <a:rPr lang="zh-CN" altLang="en-US" sz="2400">
                <a:sym typeface="+mn-ea"/>
              </a:rPr>
              <a:t>label</a:t>
            </a:r>
            <a:r>
              <a:rPr lang="en-US" altLang="zh-CN" sz="2400"/>
              <a:t>+ n./pron. + n.   </a:t>
            </a:r>
            <a:r>
              <a:rPr lang="zh-CN" altLang="en-US" sz="2400"/>
              <a:t>贴便签表明</a:t>
            </a:r>
            <a:r>
              <a:rPr lang="en-US" altLang="zh-CN" sz="2400"/>
              <a:t>...</a:t>
            </a:r>
            <a:endParaRPr lang="en-US" altLang="zh-C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835"/>
            <a:ext cx="10972800" cy="762635"/>
          </a:xfrm>
        </p:spPr>
        <p:txBody>
          <a:bodyPr>
            <a:normAutofit/>
          </a:bodyPr>
          <a:lstStyle/>
          <a:p>
            <a:r>
              <a:rPr lang="zh-CN" altLang="en-US" sz="3555">
                <a:solidFill>
                  <a:srgbClr val="00B0F0"/>
                </a:solidFill>
              </a:rPr>
              <a:t>跟踪训练</a:t>
            </a:r>
            <a:endParaRPr lang="zh-CN" altLang="en-US" sz="3555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46835"/>
            <a:ext cx="11455400" cy="551180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</a:t>
            </a:r>
            <a:r>
              <a:rPr lang="zh-CN" altLang="en-US" sz="2800"/>
              <a:t>According to the symbol  </a:t>
            </a:r>
            <a:r>
              <a:rPr lang="en-US" altLang="zh-CN" sz="2800"/>
              <a:t>______</a:t>
            </a:r>
            <a:r>
              <a:rPr lang="zh-CN" altLang="en-US" sz="2800"/>
              <a:t>the label, this sweater should be washed by hand.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Make sure your luggage ___________ (label) in a </a:t>
            </a:r>
            <a:r>
              <a:rPr lang="en-US" altLang="zh-CN" sz="2800">
                <a:sym typeface="+mn-ea"/>
              </a:rPr>
              <a:t>proper way</a:t>
            </a:r>
            <a:r>
              <a:rPr lang="en-US" altLang="zh-CN" sz="2800"/>
              <a:t> 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His son and daughter are clever that everyone labels them _______ the genius.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She labelled the case ______ her name and address.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</a:t>
            </a:r>
            <a:r>
              <a:rPr lang="en-US" altLang="zh-CN" sz="2800">
                <a:sym typeface="+mn-ea"/>
              </a:rPr>
              <a:t>The doctor labelled the bottle poison 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>
                <a:sym typeface="+mn-ea"/>
              </a:rPr>
              <a:t>      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4853305" y="1581785"/>
            <a:ext cx="718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on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2170" y="2813050"/>
            <a:ext cx="1553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is  labelled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15170" y="3442970"/>
            <a:ext cx="952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as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9735" y="4761865"/>
            <a:ext cx="9677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with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7920" y="5993130"/>
            <a:ext cx="40601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b="1">
                <a:solidFill>
                  <a:srgbClr val="FF0000"/>
                </a:solidFill>
                <a:sym typeface="+mn-ea"/>
              </a:rPr>
              <a:t>医生在瓶上贴标签,标明有毒。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✭词汇六 </a:t>
            </a:r>
            <a:r>
              <a:rPr lang="en-US" altLang="zh-CN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appeal  v. </a:t>
            </a:r>
            <a:r>
              <a:rPr lang="zh-CN" altLang="en-US" sz="32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呼吁；吸引</a:t>
            </a:r>
            <a:endParaRPr lang="zh-CN" altLang="en-US" sz="32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61110"/>
            <a:ext cx="10972800" cy="486537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There is an incredible theme park that will 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appeal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to you.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</a:t>
            </a:r>
            <a:r>
              <a:rPr lang="en-US" altLang="zh-CN" sz="2400"/>
              <a:t>appealing   adj.  </a:t>
            </a:r>
            <a:r>
              <a:rPr lang="zh-CN" altLang="en-US" sz="2400"/>
              <a:t>引起兴趣的；动人的；恳求的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appeal for sth     呼吁，恳求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appeal to sb       对…有吸引力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appeal to sb to </a:t>
            </a:r>
            <a:r>
              <a:rPr lang="en-US" altLang="zh-CN" sz="2400"/>
              <a:t>do sth      呼吁</a:t>
            </a:r>
            <a:r>
              <a:rPr lang="zh-CN" altLang="en-US" sz="2400"/>
              <a:t>某人做某事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 appeal for sth to </a:t>
            </a:r>
            <a:r>
              <a:rPr lang="en-US" altLang="zh-CN" sz="2400"/>
              <a:t>do sth   </a:t>
            </a:r>
            <a:r>
              <a:rPr lang="zh-CN" altLang="en-US" sz="2400"/>
              <a:t>申请</a:t>
            </a:r>
            <a:r>
              <a:rPr lang="en-US" altLang="zh-CN" sz="2400"/>
              <a:t>...</a:t>
            </a:r>
            <a:r>
              <a:rPr lang="zh-CN" altLang="en-US" sz="2400"/>
              <a:t>去做某事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41655"/>
            <a:ext cx="10972800" cy="875665"/>
          </a:xfrm>
        </p:spPr>
        <p:txBody>
          <a:bodyPr>
            <a:normAutofit/>
          </a:bodyPr>
          <a:lstStyle/>
          <a:p>
            <a:r>
              <a:rPr lang="zh-CN" altLang="en-US" sz="3555">
                <a:solidFill>
                  <a:srgbClr val="00B0F0"/>
                </a:solidFill>
              </a:rPr>
              <a:t>跟踪训练</a:t>
            </a:r>
            <a:endParaRPr lang="zh-CN" altLang="en-US" sz="3555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7320"/>
            <a:ext cx="10972800" cy="5287645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He earnestly appealed ______ his friends for support.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The government is appealing to everyone ________ (save) water.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The drivers whose cars had crashed appealed _______ help from passing motorists.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She gave him a soft ________   (appeal) look that would have melted solid ice.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We made an appeal to the villagers for money __________ (build) the bridge.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6. 社区呼吁每个人节约用水。</a:t>
            </a:r>
            <a:r>
              <a:rPr lang="en-US" altLang="zh-CN" sz="2800">
                <a:solidFill>
                  <a:srgbClr val="00B0F0"/>
                </a:solidFill>
              </a:rPr>
              <a:t>(</a:t>
            </a:r>
            <a:r>
              <a:rPr lang="zh-CN" altLang="en-US" sz="2800">
                <a:solidFill>
                  <a:srgbClr val="00B0F0"/>
                </a:solidFill>
              </a:rPr>
              <a:t>汉译英</a:t>
            </a:r>
            <a:r>
              <a:rPr lang="en-US" altLang="zh-CN" sz="2800">
                <a:solidFill>
                  <a:srgbClr val="00B0F0"/>
                </a:solidFill>
              </a:rPr>
              <a:t>)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     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4177665" y="1567180"/>
            <a:ext cx="7029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to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51930" y="2080260"/>
            <a:ext cx="1187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to save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3265" y="2713990"/>
            <a:ext cx="9531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for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75685" y="3861435"/>
            <a:ext cx="1422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appealing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73265" y="4410075"/>
            <a:ext cx="13335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to build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28700" y="5494655"/>
            <a:ext cx="7663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 b="1">
                <a:solidFill>
                  <a:srgbClr val="FF0000"/>
                </a:solidFill>
                <a:sym typeface="+mn-ea"/>
              </a:rPr>
              <a:t>The community is appealing to everyone to save water.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71170"/>
            <a:ext cx="10972800" cy="749300"/>
          </a:xfrm>
        </p:spPr>
        <p:txBody>
          <a:bodyPr/>
          <a:lstStyle/>
          <a:p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✭词汇七  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appetite  n. </a:t>
            </a: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食欲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</a:t>
            </a: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兴趣</a:t>
            </a:r>
            <a:endParaRPr lang="zh-CN" altLang="en-US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332865"/>
            <a:ext cx="11976735" cy="5329555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park has plenty of restaurants with tasty food for every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appetite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endParaRPr lang="en-US" altLang="zh-CN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ave an appetite for        有胃口，爱好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have no appetite for </a:t>
            </a:r>
            <a:r>
              <a:rPr lang="en-US" altLang="zh-CN" sz="2400">
                <a:solidFill>
                  <a:schemeClr val="tx1"/>
                </a:solidFill>
              </a:rPr>
              <a:t>...            没有胃口...</a:t>
            </a:r>
            <a:endParaRPr lang="en-US" altLang="zh-CN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arouse an appetite for</a:t>
            </a:r>
            <a:r>
              <a:rPr lang="en-US" altLang="zh-CN" sz="2400">
                <a:solidFill>
                  <a:schemeClr val="tx1"/>
                </a:solidFill>
              </a:rPr>
              <a:t>...</a:t>
            </a:r>
            <a:r>
              <a:rPr lang="zh-CN" altLang="en-US" sz="2400">
                <a:solidFill>
                  <a:schemeClr val="tx1"/>
                </a:solidFill>
              </a:rPr>
              <a:t>          引起对…的食欲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promote appetite  </a:t>
            </a:r>
            <a:r>
              <a:rPr lang="en-US" altLang="zh-CN" sz="2400">
                <a:solidFill>
                  <a:schemeClr val="tx1"/>
                </a:solidFill>
              </a:rPr>
              <a:t>for...           </a:t>
            </a:r>
            <a:r>
              <a:rPr lang="zh-CN" altLang="en-US" sz="2400">
                <a:solidFill>
                  <a:schemeClr val="tx1"/>
                </a:solidFill>
              </a:rPr>
              <a:t>增进食欲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</a:t>
            </a:r>
            <a:r>
              <a:rPr lang="en-US" altLang="zh-CN" sz="2400">
                <a:solidFill>
                  <a:schemeClr val="tx1"/>
                </a:solidFill>
              </a:rPr>
              <a:t>the appetite to do sth              </a:t>
            </a:r>
            <a:r>
              <a:rPr lang="zh-CN" altLang="en-US" sz="2400">
                <a:solidFill>
                  <a:schemeClr val="tx1"/>
                </a:solidFill>
              </a:rPr>
              <a:t>有做某事的</a:t>
            </a:r>
            <a:r>
              <a:rPr lang="en-US" altLang="zh-CN" sz="2400">
                <a:solidFill>
                  <a:schemeClr val="tx1"/>
                </a:solidFill>
              </a:rPr>
              <a:t>...</a:t>
            </a:r>
            <a:r>
              <a:rPr lang="zh-CN" altLang="en-US" sz="2400">
                <a:solidFill>
                  <a:schemeClr val="tx1"/>
                </a:solidFill>
              </a:rPr>
              <a:t>欲望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to sb's appetite            合某人的胃口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</a:rPr>
              <a:t>     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08635"/>
            <a:ext cx="10972800" cy="702945"/>
          </a:xfrm>
        </p:spPr>
        <p:txBody>
          <a:bodyPr/>
          <a:lstStyle/>
          <a:p>
            <a:r>
              <a:rPr lang="zh-CN" altLang="en-US" sz="3200">
                <a:solidFill>
                  <a:srgbClr val="00B0F0"/>
                </a:solidFill>
              </a:rPr>
              <a:t>跟踪训练</a:t>
            </a:r>
            <a:endParaRPr lang="zh-CN" altLang="en-US" sz="320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0" y="1351280"/>
            <a:ext cx="11484610" cy="4701540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1. I simply have no appetite ______ such things that just meet the needs of material.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2. My appetite ___________ (research) this topic was encouraged by this article I read.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3. His appetite _____ inventions went back to his childhood. 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4.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运动促进我的食欲。</a:t>
            </a:r>
            <a:r>
              <a:rPr lang="en-US" altLang="zh-CN" sz="2400">
                <a:solidFill>
                  <a:srgbClr val="00B0F0"/>
                </a:solidFill>
                <a:sym typeface="+mn-ea"/>
              </a:rPr>
              <a:t>(</a:t>
            </a:r>
            <a:r>
              <a:rPr lang="zh-CN" altLang="en-US" sz="2400">
                <a:solidFill>
                  <a:srgbClr val="00B0F0"/>
                </a:solidFill>
                <a:sym typeface="+mn-ea"/>
              </a:rPr>
              <a:t>汉译英</a:t>
            </a:r>
            <a:r>
              <a:rPr lang="en-US" altLang="zh-CN" sz="2400">
                <a:solidFill>
                  <a:srgbClr val="00B0F0"/>
                </a:solidFill>
                <a:sym typeface="+mn-ea"/>
              </a:rPr>
              <a:t>)</a:t>
            </a:r>
            <a:endParaRPr lang="zh-CN" altLang="en-US" sz="2400">
              <a:solidFill>
                <a:srgbClr val="00B0F0"/>
              </a:solidFill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/>
              <a:t>   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ym typeface="+mn-ea"/>
              </a:rPr>
              <a:t> </a:t>
            </a:r>
            <a:r>
              <a:rPr lang="en-US" altLang="zh-CN" sz="2400"/>
              <a:t>5. </a:t>
            </a:r>
            <a:r>
              <a:rPr lang="zh-CN" altLang="en-US" sz="2400"/>
              <a:t>He has such a big appetite for reading that you never see him without a book.</a:t>
            </a:r>
            <a:r>
              <a:rPr lang="en-US" altLang="zh-CN" sz="2400">
                <a:solidFill>
                  <a:srgbClr val="00B0F0"/>
                </a:solidFill>
              </a:rPr>
              <a:t>(</a:t>
            </a:r>
            <a:r>
              <a:rPr lang="zh-CN" altLang="en-US" sz="2400">
                <a:solidFill>
                  <a:srgbClr val="00B0F0"/>
                </a:solidFill>
              </a:rPr>
              <a:t>英译汉</a:t>
            </a:r>
            <a:r>
              <a:rPr lang="en-US" altLang="zh-CN" sz="2400">
                <a:solidFill>
                  <a:srgbClr val="00B0F0"/>
                </a:solidFill>
              </a:rPr>
              <a:t>)</a:t>
            </a:r>
            <a:endParaRPr lang="zh-CN" altLang="en-US" sz="24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/>
              <a:t>   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251960" y="1523365"/>
            <a:ext cx="791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for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1910" y="2036445"/>
            <a:ext cx="1670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to research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84145" y="2607945"/>
            <a:ext cx="806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for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5505" y="3600450"/>
            <a:ext cx="596455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Exercises will increase your appetite for food.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5505" y="4747260"/>
            <a:ext cx="71532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他是那么酷爱读书，你总是可以看到他手不释卷。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28320"/>
            <a:ext cx="10972800" cy="762000"/>
          </a:xfrm>
        </p:spPr>
        <p:txBody>
          <a:bodyPr/>
          <a:lstStyle/>
          <a:p>
            <a:r>
              <a:rPr lang="zh-CN" altLang="en-US" sz="36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语法： </a:t>
            </a:r>
            <a:r>
              <a:rPr lang="en-US" altLang="zh-CN" sz="3600">
                <a:solidFill>
                  <a:srgbClr val="00B050"/>
                </a:solidFill>
                <a:sym typeface="+mn-ea"/>
              </a:rPr>
              <a:t>动名词作主语</a:t>
            </a:r>
            <a:endParaRPr lang="en-US" altLang="zh-CN" sz="3600">
              <a:solidFill>
                <a:srgbClr val="00B050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9685"/>
            <a:ext cx="10972800" cy="540067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一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.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概念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: 动名词作主语，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采用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v-ing，有名词的特征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且可在句中作主语 。</a:t>
            </a:r>
            <a:endParaRPr lang="zh-CN" altLang="en-US" sz="2400">
              <a:solidFill>
                <a:srgbClr val="FF000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/>
              <a:t> 1. 既有动词的特征，也有名词的特征</a:t>
            </a:r>
            <a:r>
              <a:rPr lang="zh-CN" altLang="en-US" sz="2400"/>
              <a:t>；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/>
              <a:t> 2. 动名词由“动词原形+ing”构成，其否定形式为“not+动名词”</a:t>
            </a:r>
            <a:r>
              <a:rPr lang="zh-CN" altLang="en-US" sz="2400"/>
              <a:t>。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/>
              <a:t>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二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.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用法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: </a:t>
            </a:r>
            <a:endParaRPr lang="en-US" altLang="zh-CN" sz="2400">
              <a:solidFill>
                <a:srgbClr val="FF0000"/>
              </a:solidFill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/>
              <a:t>1、动名词作主语一般表示经常性、习惯性的动作；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/>
              <a:t>2、动名词常常被看作是不可数名词，作主语时，谓语用第三人称单数形式；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/>
              <a:t>3、动名词有时用it作形式主语，而把动名词后置。 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三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.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考点呈现： 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/>
              <a:t>1. It is no use _________ (cry) over spilt milk. 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2581910" y="5919470"/>
            <a:ext cx="893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crying 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主要内容安排</a:t>
            </a:r>
            <a:br>
              <a:rPr lang="en-US" altLang="zh-CN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50000"/>
          </a:bodyPr>
          <a:lstStyle/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/>
                <a:sym typeface="+mn-ea"/>
              </a:rPr>
              <a:t>一</a:t>
            </a:r>
            <a:r>
              <a:rPr lang="en-US" altLang="zh-CN" b="1">
                <a:solidFill>
                  <a:srgbClr val="FF0000"/>
                </a:solidFill>
                <a:latin typeface="Times New Roman"/>
                <a:sym typeface="+mn-ea"/>
              </a:rPr>
              <a:t>. </a:t>
            </a:r>
            <a:r>
              <a:rPr lang="zh-CN" altLang="en-US" b="1">
                <a:solidFill>
                  <a:srgbClr val="FF0000"/>
                </a:solidFill>
                <a:latin typeface="Times New Roman"/>
                <a:sym typeface="+mn-ea"/>
              </a:rPr>
              <a:t>课件呈现</a:t>
            </a:r>
            <a:endParaRPr lang="en-US" altLang="zh-CN" b="1">
              <a:solidFill>
                <a:srgbClr val="FF0000"/>
              </a:solidFill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>
                <a:latin typeface="Times New Roman"/>
                <a:sym typeface="+mn-ea"/>
              </a:rPr>
              <a:t>1. </a:t>
            </a:r>
            <a:r>
              <a:rPr lang="zh-CN" altLang="en-US">
                <a:latin typeface="Times New Roman"/>
                <a:sym typeface="+mn-ea"/>
              </a:rPr>
              <a:t>单元构词扩展词汇</a:t>
            </a:r>
            <a:endParaRPr lang="en-US" altLang="zh-CN"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>
                <a:latin typeface="Times New Roman"/>
                <a:sym typeface="+mn-ea"/>
              </a:rPr>
              <a:t>2. </a:t>
            </a:r>
            <a:r>
              <a:rPr lang="zh-CN" altLang="en-US">
                <a:latin typeface="Times New Roman"/>
                <a:sym typeface="+mn-ea"/>
              </a:rPr>
              <a:t>单元核心词汇讲解</a:t>
            </a:r>
            <a:endParaRPr lang="zh-CN" altLang="en-US"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>
                <a:latin typeface="Times New Roman"/>
                <a:sym typeface="+mn-ea"/>
              </a:rPr>
              <a:t>3. </a:t>
            </a:r>
            <a:r>
              <a:rPr lang="zh-CN" altLang="en-US">
                <a:latin typeface="Times New Roman"/>
                <a:sym typeface="+mn-ea"/>
              </a:rPr>
              <a:t>单元专题语法讲解</a:t>
            </a:r>
            <a:endParaRPr lang="zh-CN" altLang="en-US"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>
                <a:latin typeface="Times New Roman"/>
                <a:sym typeface="+mn-ea"/>
              </a:rPr>
              <a:t>4. </a:t>
            </a:r>
            <a:r>
              <a:rPr lang="zh-CN" altLang="en-US">
                <a:latin typeface="Times New Roman"/>
                <a:sym typeface="+mn-ea"/>
              </a:rPr>
              <a:t>单元重点句型讲解</a:t>
            </a:r>
            <a:endParaRPr lang="zh-CN" altLang="en-US"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b="1">
                <a:solidFill>
                  <a:srgbClr val="FF0000"/>
                </a:solidFill>
                <a:latin typeface="Times New Roman"/>
                <a:sym typeface="+mn-ea"/>
              </a:rPr>
              <a:t>二</a:t>
            </a:r>
            <a:r>
              <a:rPr lang="en-US" altLang="zh-CN" b="1">
                <a:solidFill>
                  <a:srgbClr val="FF0000"/>
                </a:solidFill>
                <a:latin typeface="Times New Roman"/>
                <a:sym typeface="+mn-ea"/>
              </a:rPr>
              <a:t>. </a:t>
            </a:r>
            <a:r>
              <a:rPr lang="zh-CN" altLang="en-US" b="1">
                <a:solidFill>
                  <a:srgbClr val="FF0000"/>
                </a:solidFill>
                <a:latin typeface="Times New Roman"/>
                <a:sym typeface="+mn-ea"/>
              </a:rPr>
              <a:t>配套训练</a:t>
            </a:r>
            <a:endParaRPr lang="zh-CN" altLang="en-US" b="1">
              <a:solidFill>
                <a:srgbClr val="FF0000"/>
              </a:solidFill>
              <a:latin typeface="Times New Roman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>
                <a:latin typeface="Times New Roman"/>
                <a:sym typeface="+mn-ea"/>
              </a:rPr>
              <a:t>5. </a:t>
            </a:r>
            <a:r>
              <a:rPr lang="zh-CN" altLang="en-US">
                <a:latin typeface="Times New Roman"/>
                <a:sym typeface="+mn-ea"/>
              </a:rPr>
              <a:t>单元知识要点训练</a:t>
            </a:r>
            <a:r>
              <a:rPr lang="zh-CN" altLang="en-US">
                <a:solidFill>
                  <a:srgbClr val="FF0000"/>
                </a:solidFill>
                <a:latin typeface="Times New Roman"/>
                <a:sym typeface="+mn-ea"/>
              </a:rPr>
              <a:t>（配套另作</a:t>
            </a:r>
            <a:r>
              <a:rPr lang="en-US" altLang="zh-CN">
                <a:solidFill>
                  <a:srgbClr val="FF0000"/>
                </a:solidFill>
                <a:latin typeface="Times New Roman"/>
                <a:sym typeface="+mn-ea"/>
              </a:rPr>
              <a:t>word</a:t>
            </a:r>
            <a:r>
              <a:rPr lang="zh-CN" altLang="en-US">
                <a:solidFill>
                  <a:srgbClr val="FF0000"/>
                </a:solidFill>
                <a:latin typeface="Times New Roman"/>
                <a:sym typeface="+mn-ea"/>
              </a:rPr>
              <a:t>版文档）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641350"/>
            <a:ext cx="10972800" cy="649605"/>
          </a:xfrm>
        </p:spPr>
        <p:txBody>
          <a:bodyPr>
            <a:normAutofit/>
          </a:bodyPr>
          <a:lstStyle/>
          <a:p>
            <a:r>
              <a:rPr lang="zh-CN" altLang="en-US" sz="3600">
                <a:solidFill>
                  <a:srgbClr val="00B0F0"/>
                </a:solidFill>
              </a:rPr>
              <a:t>跟踪练习</a:t>
            </a:r>
            <a:endParaRPr lang="zh-CN" altLang="en-US" sz="360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02715"/>
            <a:ext cx="10972800" cy="472376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It is no good _______ (learn) without practice.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Their _______ (come) to help was a great encouragement to us.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_________ (work) in these conditions is not a pleasure but a suffer.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__________ (climb) mountains is really fun.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6. It is ______  reading a lot that helps to improve the ability to solve problems.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7. __________ (teach) yourself English  is very difficult. 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8. It is very difficult _______ </a:t>
            </a:r>
            <a:r>
              <a:rPr lang="en-US" altLang="zh-CN" sz="2800">
                <a:sym typeface="+mn-ea"/>
              </a:rPr>
              <a:t> (teach) yourself English</a:t>
            </a:r>
            <a:r>
              <a:rPr lang="en-US" altLang="zh-CN" sz="2800"/>
              <a:t>. 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2903855" y="1597025"/>
            <a:ext cx="1289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learning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6750" y="2138680"/>
            <a:ext cx="1172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coming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5540" y="2625090"/>
            <a:ext cx="1362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Working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3960" y="3229610"/>
            <a:ext cx="1304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Climbing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7830" y="3750310"/>
            <a:ext cx="1055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reading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2515" y="4850765"/>
            <a:ext cx="15678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Teaching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36645" y="5421630"/>
            <a:ext cx="12312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to teach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42925"/>
            <a:ext cx="10972800" cy="762000"/>
          </a:xfrm>
        </p:spPr>
        <p:txBody>
          <a:bodyPr>
            <a:normAutofit fontScale="90000"/>
          </a:bodyPr>
          <a:lstStyle/>
          <a:p>
            <a:b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单元重点句型</a:t>
            </a:r>
            <a:b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219200"/>
            <a:ext cx="11226165" cy="554164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1. Even though the sun is brightly shining, telling whether it is morning or night is impossible. 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</a:rPr>
              <a:t>【句式分析】</a:t>
            </a:r>
            <a:r>
              <a:rPr lang="en-US" altLang="zh-CN" sz="2400">
                <a:solidFill>
                  <a:schemeClr val="tx1"/>
                </a:solidFill>
              </a:rPr>
              <a:t>even though </a:t>
            </a:r>
            <a:r>
              <a:rPr lang="zh-CN" altLang="en-US" sz="2400">
                <a:solidFill>
                  <a:schemeClr val="tx1"/>
                </a:solidFill>
              </a:rPr>
              <a:t>相当于</a:t>
            </a:r>
            <a:r>
              <a:rPr lang="en-US" altLang="zh-CN" sz="2400">
                <a:solidFill>
                  <a:schemeClr val="tx1"/>
                </a:solidFill>
              </a:rPr>
              <a:t>even if </a:t>
            </a:r>
            <a:r>
              <a:rPr lang="zh-CN" altLang="en-US" sz="2400">
                <a:solidFill>
                  <a:schemeClr val="tx1"/>
                </a:solidFill>
              </a:rPr>
              <a:t>意为</a:t>
            </a:r>
            <a:r>
              <a:rPr lang="en-US" altLang="zh-CN" sz="2400">
                <a:solidFill>
                  <a:schemeClr val="tx1"/>
                </a:solidFill>
              </a:rPr>
              <a:t>“</a:t>
            </a:r>
            <a:r>
              <a:rPr lang="zh-CN" altLang="en-US" sz="2400">
                <a:solidFill>
                  <a:schemeClr val="tx1"/>
                </a:solidFill>
              </a:rPr>
              <a:t>即使</a:t>
            </a:r>
            <a:r>
              <a:rPr lang="en-US" altLang="zh-CN" sz="2400">
                <a:solidFill>
                  <a:schemeClr val="tx1"/>
                </a:solidFill>
              </a:rPr>
              <a:t>”</a:t>
            </a:r>
            <a:r>
              <a:rPr lang="zh-CN" altLang="en-US" sz="2400">
                <a:solidFill>
                  <a:schemeClr val="tx1"/>
                </a:solidFill>
              </a:rPr>
              <a:t>，引导让步状语从句；</a:t>
            </a:r>
            <a:r>
              <a:rPr lang="en-US" altLang="zh-CN" sz="2400">
                <a:solidFill>
                  <a:schemeClr val="tx1"/>
                </a:solidFill>
              </a:rPr>
              <a:t>“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telling whether it is morning or night”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在主句中充当主语。</a:t>
            </a: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</a:rPr>
              <a:t>【尝试翻译】</a:t>
            </a:r>
            <a:r>
              <a:rPr lang="zh-CN" altLang="en-US" sz="2400" u="sng">
                <a:solidFill>
                  <a:srgbClr val="FF0000"/>
                </a:solidFill>
              </a:rPr>
              <a:t>即使太阳灿烂地照耀着，也不可能分辨出是早晨还是夜晚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</a:rPr>
              <a:t>【考点呈现】</a:t>
            </a:r>
            <a:endParaRPr lang="zh-CN" altLang="en-US" sz="24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chemeClr val="tx1"/>
                </a:solidFill>
              </a:rPr>
              <a:t>1. She wouldn't change it, even ________  she knew it was wrong. </a:t>
            </a:r>
            <a:endParaRPr lang="en-US" altLang="zh-CN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chemeClr val="tx1"/>
                </a:solidFill>
              </a:rPr>
              <a:t>2.  _________  it turns out to be a good idea or a bad idea  has not been decided. </a:t>
            </a:r>
            <a:endParaRPr lang="en-US" altLang="zh-CN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chemeClr val="tx1"/>
                </a:solidFill>
              </a:rPr>
              <a:t>3. Susan's voice still remained calm even __________ she was getting annoyed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69435" y="4674235"/>
            <a:ext cx="1201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though/if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7565" y="5201920"/>
            <a:ext cx="13049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Whether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2435" y="5773420"/>
            <a:ext cx="1538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if/ though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41655"/>
            <a:ext cx="10972800" cy="748665"/>
          </a:xfrm>
        </p:spPr>
        <p:txBody>
          <a:bodyPr>
            <a:normAutofit fontScale="90000"/>
          </a:bodyPr>
          <a:lstStyle/>
          <a:p>
            <a:r>
              <a:rPr lang="en-US" altLang="zh-CN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en-US" altLang="zh-CN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单元重点句型</a:t>
            </a:r>
            <a:b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555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710" y="1402715"/>
            <a:ext cx="11235690" cy="520319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2.  It is hoped that Sarek National Park will remain as it is. 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  <a:sym typeface="+mn-ea"/>
              </a:rPr>
              <a:t>【句式分析】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”it's hoped/ said/ reported... + that -clause” , it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在句中充当形式主语的被动语态句型，as it is 意为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依照现状看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as 以……的方式，像；正如;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引导方式状语从句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.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  <a:sym typeface="+mn-ea"/>
              </a:rPr>
              <a:t>【尝试翻译】</a:t>
            </a:r>
            <a:r>
              <a:rPr lang="zh-CN" altLang="en-US" sz="2400" u="sng">
                <a:solidFill>
                  <a:srgbClr val="FF0000"/>
                </a:solidFill>
                <a:sym typeface="+mn-ea"/>
              </a:rPr>
              <a:t>人们希望沙雷克国家公园能保持现状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  <a:sym typeface="+mn-ea"/>
              </a:rPr>
              <a:t>【考点呈现】</a:t>
            </a:r>
            <a:endParaRPr lang="zh-CN" altLang="en-US" sz="24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1. When in Rome,do _______ the Romans do.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2. Things were almost _______ they had been before.</a:t>
            </a:r>
            <a:endParaRPr lang="en-US" altLang="zh-CN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/>
              <a:t>3.  She is known ________ (act)  as a Red Army Woman.</a:t>
            </a:r>
            <a:endParaRPr lang="en-US" altLang="zh-CN" sz="2400"/>
          </a:p>
        </p:txBody>
      </p:sp>
      <p:sp>
        <p:nvSpPr>
          <p:cNvPr id="4" name="文本框 3"/>
          <p:cNvSpPr txBox="1"/>
          <p:nvPr/>
        </p:nvSpPr>
        <p:spPr>
          <a:xfrm>
            <a:off x="3035935" y="4835525"/>
            <a:ext cx="981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as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7225" y="5450840"/>
            <a:ext cx="981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as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79040" y="5849620"/>
            <a:ext cx="1201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to act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56260"/>
            <a:ext cx="10972800" cy="621665"/>
          </a:xfrm>
        </p:spPr>
        <p:txBody>
          <a:bodyPr>
            <a:normAutofit fontScale="90000"/>
          </a:bodyPr>
          <a:lstStyle/>
          <a:p>
            <a:br>
              <a:rPr lang="zh-CN" altLang="en-US" sz="355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理解应用</a:t>
            </a:r>
            <a:br>
              <a:rPr lang="zh-CN" altLang="en-US" sz="355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555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660" y="1331595"/>
            <a:ext cx="11127740" cy="520319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altLang="zh-CN" sz="2700"/>
              <a:t>1. </a:t>
            </a:r>
            <a:r>
              <a:rPr lang="zh-CN" altLang="en-US" sz="2700"/>
              <a:t> </a:t>
            </a:r>
            <a:r>
              <a:rPr lang="en-US" altLang="zh-CN" sz="2700"/>
              <a:t>______ </a:t>
            </a:r>
            <a:r>
              <a:rPr lang="zh-CN" altLang="en-US" sz="2700"/>
              <a:t>is believed that he has made a lot of money by doing business.</a:t>
            </a:r>
            <a:endParaRPr lang="zh-CN" altLang="en-US" sz="2700"/>
          </a:p>
          <a:p>
            <a:pPr marL="0" indent="0" algn="l">
              <a:buNone/>
            </a:pPr>
            <a:endParaRPr lang="zh-CN" altLang="en-US" sz="2700"/>
          </a:p>
          <a:p>
            <a:pPr marL="0" indent="0" algn="l">
              <a:buNone/>
            </a:pPr>
            <a:r>
              <a:rPr lang="en-US" altLang="zh-CN" sz="2700"/>
              <a:t>2. </a:t>
            </a:r>
            <a:r>
              <a:rPr lang="zh-CN" altLang="en-US" sz="2700">
                <a:sym typeface="+mn-ea"/>
              </a:rPr>
              <a:t>Tom is said </a:t>
            </a:r>
            <a:r>
              <a:rPr lang="en-US" altLang="zh-CN" sz="2700">
                <a:sym typeface="+mn-ea"/>
              </a:rPr>
              <a:t>___________ (</a:t>
            </a:r>
            <a:r>
              <a:rPr lang="zh-CN" altLang="en-US" sz="2700">
                <a:sym typeface="+mn-ea"/>
              </a:rPr>
              <a:t>see</a:t>
            </a:r>
            <a:r>
              <a:rPr lang="en-US" altLang="zh-CN" sz="2700">
                <a:sym typeface="+mn-ea"/>
              </a:rPr>
              <a:t>)</a:t>
            </a:r>
            <a:r>
              <a:rPr lang="zh-CN" altLang="en-US" sz="2700">
                <a:sym typeface="+mn-ea"/>
              </a:rPr>
              <a:t> the film already.</a:t>
            </a:r>
            <a:endParaRPr lang="zh-CN" altLang="en-US" sz="2700"/>
          </a:p>
          <a:p>
            <a:pPr marL="0" indent="0" algn="l">
              <a:buNone/>
            </a:pPr>
            <a:endParaRPr lang="zh-CN" altLang="en-US" sz="2700"/>
          </a:p>
          <a:p>
            <a:pPr marL="0" indent="0" algn="l">
              <a:buNone/>
            </a:pPr>
            <a:r>
              <a:rPr lang="en-US" altLang="zh-CN" sz="2700"/>
              <a:t>3. </a:t>
            </a:r>
            <a:r>
              <a:rPr lang="zh-CN" altLang="en-US" sz="2700"/>
              <a:t>It is said  </a:t>
            </a:r>
            <a:r>
              <a:rPr lang="en-US" altLang="zh-CN" sz="2700"/>
              <a:t>_____  </a:t>
            </a:r>
            <a:r>
              <a:rPr lang="zh-CN" altLang="en-US" sz="2700"/>
              <a:t>we will have an English exam next week.</a:t>
            </a:r>
            <a:endParaRPr lang="zh-CN" altLang="en-US" sz="2700"/>
          </a:p>
          <a:p>
            <a:pPr marL="0" indent="0" algn="l">
              <a:buNone/>
            </a:pPr>
            <a:endParaRPr lang="zh-CN" altLang="en-US" sz="2700"/>
          </a:p>
          <a:p>
            <a:pPr marL="0" indent="0" algn="l">
              <a:buNone/>
            </a:pPr>
            <a:r>
              <a:rPr lang="en-US" altLang="zh-CN" sz="2700"/>
              <a:t>4. </a:t>
            </a:r>
            <a:r>
              <a:rPr lang="en-US" altLang="zh-CN" sz="2700">
                <a:sym typeface="+mn-ea"/>
              </a:rPr>
              <a:t>The city ________ (</a:t>
            </a:r>
            <a:r>
              <a:rPr lang="zh-CN" altLang="en-US" sz="2700">
                <a:sym typeface="+mn-ea"/>
              </a:rPr>
              <a:t>know</a:t>
            </a:r>
            <a:r>
              <a:rPr lang="en-US" altLang="zh-CN" sz="2700">
                <a:sym typeface="+mn-ea"/>
              </a:rPr>
              <a:t>)</a:t>
            </a:r>
            <a:r>
              <a:rPr lang="zh-CN" altLang="en-US" sz="2700">
                <a:sym typeface="+mn-ea"/>
              </a:rPr>
              <a:t> to </a:t>
            </a:r>
            <a:r>
              <a:rPr lang="en-US" altLang="zh-CN" sz="2700">
                <a:sym typeface="+mn-ea"/>
              </a:rPr>
              <a:t>be an important tourist attraction.</a:t>
            </a:r>
            <a:endParaRPr lang="zh-CN" altLang="en-US" sz="2700"/>
          </a:p>
          <a:p>
            <a:pPr marL="0" indent="0" algn="l">
              <a:buNone/>
            </a:pPr>
            <a:endParaRPr lang="zh-CN" altLang="en-US" sz="2700"/>
          </a:p>
          <a:p>
            <a:pPr marL="0" indent="0" algn="l">
              <a:buNone/>
            </a:pPr>
            <a:r>
              <a:rPr lang="en-US" altLang="zh-CN" sz="2700"/>
              <a:t>5. </a:t>
            </a:r>
            <a:r>
              <a:rPr lang="zh-CN" altLang="en-US" sz="2700">
                <a:sym typeface="+mn-ea"/>
              </a:rPr>
              <a:t>It </a:t>
            </a:r>
            <a:r>
              <a:rPr lang="en-US" altLang="zh-CN" sz="2700">
                <a:sym typeface="+mn-ea"/>
              </a:rPr>
              <a:t>_________ (</a:t>
            </a:r>
            <a:r>
              <a:rPr lang="zh-CN" altLang="en-US" sz="2700">
                <a:sym typeface="+mn-ea"/>
              </a:rPr>
              <a:t>know</a:t>
            </a:r>
            <a:r>
              <a:rPr lang="en-US" altLang="zh-CN" sz="2700">
                <a:sym typeface="+mn-ea"/>
              </a:rPr>
              <a:t>)</a:t>
            </a:r>
            <a:r>
              <a:rPr lang="zh-CN" altLang="en-US" sz="2700">
                <a:sym typeface="+mn-ea"/>
              </a:rPr>
              <a:t> that these things are common nowadays.</a:t>
            </a:r>
            <a:endParaRPr lang="zh-CN" altLang="en-US" sz="2700"/>
          </a:p>
          <a:p>
            <a:pPr marL="0" indent="0" algn="l">
              <a:buNone/>
            </a:pPr>
            <a:endParaRPr lang="zh-CN" altLang="en-US" sz="2700"/>
          </a:p>
        </p:txBody>
      </p:sp>
      <p:sp>
        <p:nvSpPr>
          <p:cNvPr id="4" name="文本框 3"/>
          <p:cNvSpPr txBox="1"/>
          <p:nvPr/>
        </p:nvSpPr>
        <p:spPr>
          <a:xfrm>
            <a:off x="984250" y="1421130"/>
            <a:ext cx="10553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It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9040" y="2226945"/>
            <a:ext cx="1831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to have seen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6460" y="2988945"/>
            <a:ext cx="86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that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4225" y="3868420"/>
            <a:ext cx="1406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is known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3960" y="4747260"/>
            <a:ext cx="1392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is known 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8" grpId="0"/>
      <p:bldP spid="8" grpId="1"/>
      <p:bldP spid="7" grpId="0"/>
      <p:bldP spid="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84200"/>
            <a:ext cx="10972800" cy="861060"/>
          </a:xfrm>
        </p:spPr>
        <p:txBody>
          <a:bodyPr>
            <a:normAutofit fontScale="90000"/>
          </a:bodyPr>
          <a:lstStyle/>
          <a:p>
            <a:b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单元重点句型</a:t>
            </a:r>
            <a:br>
              <a:rPr lang="zh-CN" altLang="en-US" sz="355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3555" b="1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235" y="1445260"/>
            <a:ext cx="11226165" cy="4779645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chemeClr val="tx1"/>
                </a:solidFill>
              </a:rPr>
              <a:t>3. Once covered by vast sheets of ice, Sarek's  mountains are home to the Sami, the native residents of the park. </a:t>
            </a:r>
            <a:endParaRPr lang="en-US" altLang="zh-CN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  <a:sym typeface="+mn-ea"/>
              </a:rPr>
              <a:t>【句式分析】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“Once covered by vast sheets of ice”,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过去分词短语作状语，动词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cover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与其逻辑主语 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mountains 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构成被动关系；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</a:t>
            </a:r>
            <a:r>
              <a:rPr lang="en-US" altLang="zh-CN" sz="2400">
                <a:sym typeface="+mn-ea"/>
              </a:rPr>
              <a:t>the native residents of the park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为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“the Sami”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同位语，前后两者指同一对象。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F0"/>
                </a:solidFill>
                <a:sym typeface="+mn-ea"/>
              </a:rPr>
              <a:t>【尝试翻译】</a:t>
            </a:r>
            <a:r>
              <a:rPr lang="zh-CN" altLang="en-US" sz="2400" u="sng">
                <a:solidFill>
                  <a:srgbClr val="FF0000"/>
                </a:solidFill>
                <a:sym typeface="+mn-ea"/>
              </a:rPr>
              <a:t>萨力克山曾经被大片的冰层覆盖，现在是萨米人的家园，萨米人是公园的当地居民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。</a:t>
            </a:r>
            <a:endParaRPr lang="zh-CN" altLang="en-US" sz="24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chemeClr val="tx1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3715"/>
            <a:ext cx="10972800" cy="762635"/>
          </a:xfrm>
        </p:spPr>
        <p:txBody>
          <a:bodyPr>
            <a:normAutofit fontScale="90000"/>
          </a:bodyPr>
          <a:lstStyle/>
          <a:p>
            <a:br>
              <a:rPr lang="zh-CN" altLang="en-US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理解应用</a:t>
            </a:r>
            <a:br>
              <a:rPr lang="zh-CN" altLang="en-US" sz="4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4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7320"/>
            <a:ext cx="10972800" cy="4709160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________ (write) in a hurry,this article was not so good.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________ (give) another hour,I can also work out this problem.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____ (see) from the top of the hill,the city looks more beautiful to us.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________ (catch) in a heavy rain,he was all wet.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He stood there silently,______ (move) to tears.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6. _______ (plant) in rich soil, these seeds can grow fast.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1087120" y="1626235"/>
            <a:ext cx="1172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Written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6330" y="2256155"/>
            <a:ext cx="1172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Given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1870" y="2827655"/>
            <a:ext cx="9232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Seen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1725" y="3487420"/>
            <a:ext cx="1158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Caught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3250" y="4146550"/>
            <a:ext cx="11722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moved 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72515" y="4747260"/>
            <a:ext cx="10693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</a:rPr>
              <a:t>Planted 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7882255" y="215900"/>
            <a:ext cx="3811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accent1"/>
                </a:solidFill>
              </a:rPr>
              <a:t>人教版英语选择性</a:t>
            </a:r>
            <a:r>
              <a:rPr lang="zh-CN" altLang="en-US" b="1">
                <a:solidFill>
                  <a:schemeClr val="accent1"/>
                </a:solidFill>
              </a:rPr>
              <a:t>必修第一册</a:t>
            </a:r>
            <a:endParaRPr lang="zh-CN" altLang="en-US" b="1">
              <a:solidFill>
                <a:schemeClr val="accent1"/>
              </a:solidFill>
            </a:endParaRP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09500" y="12331700"/>
            <a:ext cx="482600" cy="4699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803910"/>
          </a:xfrm>
        </p:spPr>
        <p:txBody>
          <a:bodyPr>
            <a:normAutofit fontScale="90000"/>
          </a:bodyPr>
          <a:lstStyle/>
          <a:p>
            <a:b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z="4000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单元构词扩展词汇 </a:t>
            </a:r>
            <a:br>
              <a:rPr lang="zh-CN" altLang="en-US" sz="4000"/>
            </a:br>
            <a:endParaRPr lang="zh-CN" altLang="en-US" sz="400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609600" y="1501775"/>
          <a:ext cx="11074400" cy="526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0065"/>
                <a:gridCol w="5474335"/>
              </a:tblGrid>
              <a:tr h="94488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reindeer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</a:rPr>
                        <a:t>➞(pl.)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</a:rPr>
                        <a:t>reindeer/ reindeers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rare    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(adv.) 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rarely 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</a:tr>
              <a:tr h="67183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prohibit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➞(n.)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prohibition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adopt 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 (n.)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adoption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</a:tr>
              <a:tr h="67437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visible  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</a:t>
                      </a:r>
                      <a:r>
                        <a:rPr lang="zh-CN" altLang="en-US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反义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invisible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nature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natural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</a:tr>
              <a:tr h="67373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bless    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blessed 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tradition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traditional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</a:tr>
              <a:tr h="67373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appeal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appealing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effect  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effective</a:t>
                      </a:r>
                      <a:r>
                        <a:rPr lang="en-US" altLang="zh-CN" sz="2800"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 </a:t>
                      </a:r>
                      <a:endParaRPr lang="en-US" altLang="zh-CN" sz="2800"/>
                    </a:p>
                  </a:txBody>
                  <a:tcPr/>
                </a:tc>
              </a:tr>
              <a:tr h="67310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adorable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➞(v.)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adore 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direct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➞(n.)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direction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</a:tr>
              <a:tr h="95694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/>
                        <a:t>fashion   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➞(adj.)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fashionable 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>
                          <a:sym typeface="+mn-ea"/>
                        </a:rPr>
                        <a:t>entertainment </a:t>
                      </a:r>
                      <a:r>
                        <a:rPr lang="en-US" altLang="zh-CN" sz="2800">
                          <a:solidFill>
                            <a:srgbClr val="00B05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➞(v.)</a:t>
                      </a:r>
                      <a:r>
                        <a:rPr lang="en-US" altLang="zh-CN" sz="2800" u="sng">
                          <a:solidFill>
                            <a:srgbClr val="FF0000"/>
                          </a:solidFill>
                          <a:latin typeface="宋体" pitchFamily="2" charset="-122"/>
                          <a:ea typeface="宋体" pitchFamily="2" charset="-122"/>
                          <a:sym typeface="+mn-ea"/>
                        </a:rPr>
                        <a:t>entertain</a:t>
                      </a: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en-US" altLang="zh-CN" sz="2800" u="sng">
                        <a:solidFill>
                          <a:srgbClr val="FF0000"/>
                        </a:solidFill>
                        <a:latin typeface="宋体" pitchFamily="2" charset="-122"/>
                        <a:ea typeface="宋体" pitchFamily="2" charset="-122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77520"/>
            <a:ext cx="10972800" cy="939800"/>
          </a:xfrm>
        </p:spPr>
        <p:txBody>
          <a:bodyPr>
            <a:normAutofit fontScale="90000"/>
          </a:bodyPr>
          <a:lstStyle/>
          <a:p>
            <a:br>
              <a:rPr lang="zh-CN" altLang="en-US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445" b="1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单元重点短语</a:t>
            </a:r>
            <a:br>
              <a:rPr lang="zh-CN" altLang="en-US" sz="4445"/>
            </a:br>
            <a:endParaRPr lang="zh-CN" altLang="en-US" sz="4445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609600" y="1600201"/>
          <a:ext cx="10998200" cy="4556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100"/>
                <a:gridCol w="5499100"/>
              </a:tblGrid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1. on the move 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8.  in order to do sth 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2. come to mind 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9. feed on 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3. at peace with ...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10. live off 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4. set out 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11. pick up 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5. used to do 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12. be blessed to do 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6. leave bihind 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13. be unknown to sb</a:t>
                      </a:r>
                      <a:endParaRPr lang="en-US" altLang="zh-CN" sz="2800" b="1"/>
                    </a:p>
                  </a:txBody>
                  <a:tcPr/>
                </a:tc>
              </a:tr>
              <a:tr h="65087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7. be home to ...</a:t>
                      </a:r>
                      <a:endParaRPr lang="en-US" altLang="zh-CN" sz="2800" b="1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14. be familir with sth </a:t>
                      </a:r>
                      <a:endParaRPr lang="en-US" altLang="zh-CN" sz="2800" b="1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28320"/>
            <a:ext cx="10972800" cy="790575"/>
          </a:xfrm>
        </p:spPr>
        <p:txBody>
          <a:bodyPr/>
          <a:lstStyle/>
          <a:p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✭词汇一  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ban  v.&amp; n. </a:t>
            </a: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禁止；禁令 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18895"/>
            <a:ext cx="10972800" cy="4807585"/>
          </a:xfrm>
        </p:spPr>
        <p:txBody>
          <a:bodyPr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◆教材原句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 new development is 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banned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within park boundaries.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◆要点必记 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ban sb from doing sth     禁止某人做某事（主动结构）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 banned from doing   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禁止做某事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(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被动结构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ban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one's doing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禁止某人作某事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a ban against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对…的禁令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a ban on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sth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对…的禁令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under a ban    被禁止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28320"/>
            <a:ext cx="10972800" cy="789940"/>
          </a:xfrm>
        </p:spPr>
        <p:txBody>
          <a:bodyPr>
            <a:normAutofit fontScale="90000"/>
          </a:bodyPr>
          <a:lstStyle/>
          <a:p>
            <a:br>
              <a:rPr lang="zh-CN" altLang="en-US" sz="3555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555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跟踪训练</a:t>
            </a:r>
            <a:br>
              <a:rPr lang="zh-CN" altLang="en-US" sz="3555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660" y="1318260"/>
            <a:ext cx="11381740" cy="5329555"/>
          </a:xfrm>
        </p:spPr>
        <p:txBody>
          <a:bodyPr/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</a:t>
            </a:r>
            <a:r>
              <a:rPr lang="zh-CN" altLang="en-US" sz="2800"/>
              <a:t>The </a:t>
            </a:r>
            <a:r>
              <a:rPr lang="en-US" altLang="zh-CN" sz="2800"/>
              <a:t>rule says that </a:t>
            </a:r>
            <a:r>
              <a:rPr lang="zh-CN" altLang="en-US" sz="2800"/>
              <a:t>book</a:t>
            </a:r>
            <a:r>
              <a:rPr lang="en-US" altLang="zh-CN" sz="2800"/>
              <a:t>s</a:t>
            </a:r>
            <a:r>
              <a:rPr lang="zh-CN" altLang="en-US" sz="2800"/>
              <a:t> </a:t>
            </a:r>
            <a:r>
              <a:rPr lang="en-US" altLang="zh-CN" sz="2800"/>
              <a:t>_________</a:t>
            </a:r>
            <a:r>
              <a:rPr lang="zh-CN" altLang="en-US" sz="2800"/>
              <a:t> </a:t>
            </a:r>
            <a:r>
              <a:rPr lang="en-US" altLang="zh-CN" sz="2800"/>
              <a:t>(</a:t>
            </a:r>
            <a:r>
              <a:rPr lang="zh-CN" altLang="en-US" sz="2800"/>
              <a:t>ban</a:t>
            </a:r>
            <a:r>
              <a:rPr lang="en-US" altLang="zh-CN" sz="2800"/>
              <a:t>)</a:t>
            </a:r>
            <a:r>
              <a:rPr lang="zh-CN" altLang="en-US" sz="2800"/>
              <a:t> from school libraries.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</a:t>
            </a:r>
            <a:r>
              <a:rPr lang="zh-CN" altLang="en-US" sz="2800"/>
              <a:t>The ban against </a:t>
            </a:r>
            <a:r>
              <a:rPr lang="en-US" altLang="zh-CN" sz="2800"/>
              <a:t>_______(fish)</a:t>
            </a:r>
            <a:r>
              <a:rPr lang="zh-CN" altLang="en-US" sz="2800"/>
              <a:t> has been </a:t>
            </a:r>
            <a:r>
              <a:rPr lang="en-US" altLang="zh-CN" sz="2800"/>
              <a:t>cancelled</a:t>
            </a:r>
            <a:r>
              <a:rPr lang="zh-CN" altLang="en-US" sz="2800"/>
              <a:t>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Gambling is placed _____ban in China.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</a:t>
            </a:r>
            <a:r>
              <a:rPr lang="zh-CN" altLang="en-US" sz="2800"/>
              <a:t>The country government has announced a thirty-day ban </a:t>
            </a:r>
            <a:r>
              <a:rPr lang="en-US" altLang="zh-CN" sz="2800"/>
              <a:t>_______</a:t>
            </a:r>
            <a:r>
              <a:rPr lang="zh-CN" altLang="en-US" sz="2800"/>
              <a:t> hunting.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The police banned their ______ (play) football in the park.</a:t>
            </a: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6. </a:t>
            </a:r>
            <a:r>
              <a:rPr lang="zh-CN" altLang="en-US" sz="2800"/>
              <a:t>办公室将彻底禁止吸烟。</a:t>
            </a:r>
            <a:r>
              <a:rPr lang="zh-CN" altLang="en-US" sz="2800">
                <a:solidFill>
                  <a:srgbClr val="00B0F0"/>
                </a:solidFill>
              </a:rPr>
              <a:t>（汉译英）</a:t>
            </a:r>
            <a:endParaRPr lang="zh-CN" altLang="en-US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/>
              <a:t>     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613910" y="1523365"/>
            <a:ext cx="1465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are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 banned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95015" y="2226945"/>
            <a:ext cx="1230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fish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ing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9675" y="2827655"/>
            <a:ext cx="864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under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29725" y="3413760"/>
            <a:ext cx="1157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sz="2000">
                <a:solidFill>
                  <a:srgbClr val="FF0000"/>
                </a:solidFill>
              </a:rPr>
              <a:t>on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52620" y="4088130"/>
            <a:ext cx="1129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playing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7880" y="5231130"/>
            <a:ext cx="6858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>
                <a:solidFill>
                  <a:srgbClr val="FF0000"/>
                </a:solidFill>
                <a:sym typeface="+mn-ea"/>
              </a:rPr>
              <a:t>There is to be a total ban on smoking in the office. 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69595"/>
            <a:ext cx="10972800" cy="847725"/>
          </a:xfrm>
        </p:spPr>
        <p:txBody>
          <a:bodyPr>
            <a:normAutofit/>
          </a:bodyPr>
          <a:lstStyle/>
          <a:p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✭词汇二 </a:t>
            </a:r>
            <a:r>
              <a:rPr lang="en-US" altLang="zh-CN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accompany   v. </a:t>
            </a:r>
            <a:r>
              <a:rPr lang="zh-CN" altLang="en-US" sz="36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陪同，陪伴</a:t>
            </a:r>
            <a:endParaRPr lang="zh-CN" altLang="en-US" sz="36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17955"/>
            <a:ext cx="10972800" cy="470852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the Sami would pick up their tents and 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accompany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them.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 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company    n.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陪同，伴随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keep sb company  陪伴某人, 陪某人同走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accompan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sb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+to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do sth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陪伴某人去做某事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accompany sth with sth   伴随着，使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配套一致 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be accompanied by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with  </a:t>
            </a:r>
            <a:endParaRPr lang="zh-CN" altLang="en-US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57835"/>
            <a:ext cx="10972800" cy="818515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00B0F0"/>
                </a:solidFill>
              </a:rPr>
              <a:t>跟踪训练</a:t>
            </a:r>
            <a:endParaRPr lang="zh-CN" altLang="en-US" sz="400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1470" y="1275715"/>
            <a:ext cx="11546205" cy="527367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1. </a:t>
            </a:r>
            <a:r>
              <a:rPr lang="zh-CN" altLang="en-US" sz="2800"/>
              <a:t>She asked me to accompany her </a:t>
            </a:r>
            <a:r>
              <a:rPr lang="en-US" altLang="zh-CN" sz="2800"/>
              <a:t>_______</a:t>
            </a:r>
            <a:r>
              <a:rPr lang="zh-CN" altLang="en-US" sz="2800"/>
              <a:t> the church.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2. </a:t>
            </a:r>
            <a:r>
              <a:rPr lang="zh-CN" altLang="en-US" sz="2800"/>
              <a:t>Who will accompany me </a:t>
            </a:r>
            <a:r>
              <a:rPr lang="en-US" altLang="zh-CN" sz="2800"/>
              <a:t>_________ (check) </a:t>
            </a:r>
            <a:r>
              <a:rPr lang="zh-CN" altLang="en-US" sz="2800"/>
              <a:t>the engine?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3. </a:t>
            </a:r>
            <a:r>
              <a:rPr lang="zh-CN" altLang="en-US" sz="2800"/>
              <a:t>Shirley came to the party, </a:t>
            </a:r>
            <a:r>
              <a:rPr lang="en-US" altLang="zh-CN" sz="2800"/>
              <a:t>__________ (</a:t>
            </a:r>
            <a:r>
              <a:rPr lang="zh-CN" altLang="en-US" sz="2800"/>
              <a:t>accompan</a:t>
            </a:r>
            <a:r>
              <a:rPr lang="en-US" altLang="zh-CN" sz="2800"/>
              <a:t>y)</a:t>
            </a:r>
            <a:r>
              <a:rPr lang="zh-CN" altLang="en-US" sz="2800"/>
              <a:t> by her brother.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4. </a:t>
            </a:r>
            <a:r>
              <a:rPr lang="zh-CN" altLang="en-US" sz="2800"/>
              <a:t>Will you accompany me in </a:t>
            </a:r>
            <a:r>
              <a:rPr lang="en-US" altLang="zh-CN" sz="2800"/>
              <a:t>_________(</a:t>
            </a:r>
            <a:r>
              <a:rPr lang="zh-CN" altLang="en-US" sz="2800"/>
              <a:t>drink</a:t>
            </a:r>
            <a:r>
              <a:rPr lang="en-US" altLang="zh-CN" sz="2800"/>
              <a:t>)</a:t>
            </a:r>
            <a:r>
              <a:rPr lang="zh-CN" altLang="en-US" sz="2800"/>
              <a:t> a glass of wine?</a:t>
            </a:r>
            <a:endParaRPr lang="zh-CN" altLang="en-US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5. 12岁以下的孩童必须有成人陪伴。</a:t>
            </a:r>
            <a:r>
              <a:rPr lang="en-US" altLang="zh-CN" sz="2800">
                <a:solidFill>
                  <a:srgbClr val="00B0F0"/>
                </a:solidFill>
              </a:rPr>
              <a:t>(</a:t>
            </a:r>
            <a:r>
              <a:rPr lang="zh-CN" altLang="en-US" sz="2800">
                <a:solidFill>
                  <a:srgbClr val="00B0F0"/>
                </a:solidFill>
              </a:rPr>
              <a:t>汉译英</a:t>
            </a:r>
            <a:r>
              <a:rPr lang="en-US" altLang="zh-CN" sz="2800">
                <a:solidFill>
                  <a:srgbClr val="00B0F0"/>
                </a:solidFill>
              </a:rPr>
              <a:t>)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endParaRPr lang="en-US" altLang="zh-CN" sz="2800"/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6. The text that accompanied his picture explained who he was.</a:t>
            </a:r>
            <a:r>
              <a:rPr lang="zh-CN" altLang="en-US" sz="2800">
                <a:solidFill>
                  <a:srgbClr val="00B0F0"/>
                </a:solidFill>
              </a:rPr>
              <a:t>（英译汉）</a:t>
            </a:r>
            <a:endParaRPr lang="en-US" altLang="zh-CN" sz="2800">
              <a:solidFill>
                <a:srgbClr val="00B0F0"/>
              </a:solidFill>
            </a:endParaRPr>
          </a:p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/>
              <a:t>      </a:t>
            </a:r>
            <a:endParaRPr lang="en-US" altLang="zh-CN" sz="2800"/>
          </a:p>
        </p:txBody>
      </p:sp>
      <p:sp>
        <p:nvSpPr>
          <p:cNvPr id="4" name="文本框 3"/>
          <p:cNvSpPr txBox="1"/>
          <p:nvPr/>
        </p:nvSpPr>
        <p:spPr>
          <a:xfrm>
            <a:off x="5702935" y="1435735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to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4230" y="2021840"/>
            <a:ext cx="12744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to 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check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5175" y="2549525"/>
            <a:ext cx="17894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accompanied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34230" y="3106420"/>
            <a:ext cx="14655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drinking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440" y="4113530"/>
            <a:ext cx="6741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Children under 12 may be accompanied by an adult. </a:t>
            </a:r>
            <a:endParaRPr lang="en-US" altLang="zh-CN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3440" y="5274945"/>
            <a:ext cx="5246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400">
                <a:solidFill>
                  <a:srgbClr val="FF0000"/>
                </a:solidFill>
                <a:sym typeface="+mn-ea"/>
              </a:rPr>
              <a:t>附在他照片上的文字,说明了他是谁。</a:t>
            </a:r>
            <a:endParaRPr lang="en-US" altLang="zh-CN" sz="24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415290"/>
            <a:ext cx="10972800" cy="1002030"/>
          </a:xfrm>
        </p:spPr>
        <p:txBody>
          <a:bodyPr>
            <a:normAutofit/>
          </a:bodyPr>
          <a:lstStyle/>
          <a:p>
            <a:r>
              <a:rPr lang="zh-CN" altLang="en-US" sz="4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✭词汇三 </a:t>
            </a:r>
            <a:r>
              <a:rPr lang="en-US" altLang="zh-CN" sz="4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adopt  v. </a:t>
            </a:r>
            <a:r>
              <a:rPr lang="zh-CN" altLang="en-US" sz="4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采纳，收养</a:t>
            </a:r>
            <a:endParaRPr lang="zh-CN" altLang="en-US" sz="4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 教材原句</a:t>
            </a:r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I'm not a Sarek, but I've </a:t>
            </a:r>
            <a:r>
              <a:rPr lang="en-US" altLang="zh-CN" sz="24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adopted </a:t>
            </a:r>
            <a:r>
              <a:rPr lang="en-US" altLang="zh-CN"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some of their habits. </a:t>
            </a:r>
            <a:endParaRPr lang="en-US" altLang="zh-CN" sz="2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◆【要点必记】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adopt an attitude   采取一种态度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adopt a suggestion 采纳建议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adopt the homeless 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child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收养无家可归的孩子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adopt 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as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选择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....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...; 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作为</a:t>
            </a:r>
            <a:r>
              <a:rPr lang="en-US" altLang="zh-CN" sz="240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100"/>
              </a:spcBef>
              <a:buNone/>
            </a:pPr>
            <a:endParaRPr lang="zh-CN" altLang="en-US" sz="240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KSO_WM_UNIT_TABLE_BEAUTIFY" val="{cc6f62f3-6827-4cae-8807-38c728bd3996}"/>
</p:tagLst>
</file>

<file path=ppt/tags/tag2.xml><?xml version="1.0" encoding="utf-8"?>
<p:tagLst xmlns:p="http://schemas.openxmlformats.org/presentationml/2006/main">
  <p:tag name="KSO_WM_UNIT_TABLE_BEAUTIFY" val="smartTable{22e2462d-cdb6-4c0f-99f4-8aefd4e99eaf}"/>
</p:tagLst>
</file>

<file path=ppt/tags/tag3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8.10.10"/>
  <p:tag name="AS_TITLE" val="Aspose.Slides for .NET 4.0 Client Profile"/>
  <p:tag name="AS_VERSION" val="18.10"/>
  <p:tag name="ISPRING_PRESENTATION_TITLE" val="毕业活动策划"/>
  <p:tag name="KSO_WM_DOC_GUID" val="{42bd8650-b790-4050-be52-eb8cba04ccd4}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242</Paragraphs>
  <Slides>26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27">
      <vt:lpstr>1_Office 主题</vt:lpstr>
      <vt:lpstr>Slide 1</vt:lpstr>
      <vt:lpstr>主要内容安排</vt:lpstr>
      <vt:lpstr>单元构词扩展词汇 </vt:lpstr>
      <vt:lpstr>单元重点短语</vt:lpstr>
      <vt:lpstr>✭词汇一  ban  v.&amp; n. 禁止；禁令 </vt:lpstr>
      <vt:lpstr>跟踪训练</vt:lpstr>
      <vt:lpstr>✭词汇二 accompany   v. 陪同，陪伴</vt:lpstr>
      <vt:lpstr>跟踪训练</vt:lpstr>
      <vt:lpstr>✭词汇三 adopt  v. 采纳，收养</vt:lpstr>
      <vt:lpstr>跟踪训练</vt:lpstr>
      <vt:lpstr>✭词汇四  stretch </vt:lpstr>
      <vt:lpstr>跟踪训练</vt:lpstr>
      <vt:lpstr>✭词汇五 label  v.&amp;n. 贴标签；标签</vt:lpstr>
      <vt:lpstr>跟踪训练</vt:lpstr>
      <vt:lpstr>✭词汇六 appeal  v. 呼吁；吸引</vt:lpstr>
      <vt:lpstr>跟踪训练</vt:lpstr>
      <vt:lpstr>✭词汇七  appetite  n. 食欲, 兴趣</vt:lpstr>
      <vt:lpstr>跟踪训练</vt:lpstr>
      <vt:lpstr>语法： 动名词作主语</vt:lpstr>
      <vt:lpstr>跟踪练习</vt:lpstr>
      <vt:lpstr>单元重点句型</vt:lpstr>
      <vt:lpstr> 单元重点句型</vt:lpstr>
      <vt:lpstr>理解应用</vt:lpstr>
      <vt:lpstr>单元重点句型</vt:lpstr>
      <vt:lpstr>理解应用</vt:lpstr>
      <vt:lpstr>Slide 26</vt:lpstr>
    </vt:vector>
  </TitlesOfParts>
  <LinksUpToDate>0</LinksUpToDate>
  <SharedDoc>0</SharedDoc>
  <HyperlinksChanged>0</HyperlinksChanged>
  <Application>Aspose.Slides for .NET</Application>
  <AppVersion>18.1000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毕业活动策划</dc:title>
  <dc:creator>Administrator</dc:creator>
  <cp:lastModifiedBy>Hile</cp:lastModifiedBy>
  <cp:revision>194</cp:revision>
  <dcterms:created xsi:type="dcterms:W3CDTF">2019-01-12T04:39:00Z</dcterms:created>
  <dcterms:modified xsi:type="dcterms:W3CDTF">2020-06-17T09:27:36Z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