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</p:sldMasterIdLst>
  <p:notesMasterIdLst>
    <p:notesMasterId r:id="rId3"/>
  </p:notesMasterIdLst>
  <p:sldIdLst>
    <p:sldId id="493" r:id="rId4"/>
    <p:sldId id="325" r:id="rId5"/>
    <p:sldId id="497" r:id="rId6"/>
    <p:sldId id="498" r:id="rId7"/>
    <p:sldId id="500" r:id="rId8"/>
    <p:sldId id="539" r:id="rId9"/>
    <p:sldId id="540" r:id="rId10"/>
    <p:sldId id="563" r:id="rId11"/>
    <p:sldId id="530" r:id="rId12"/>
    <p:sldId id="531" r:id="rId13"/>
    <p:sldId id="565" r:id="rId14"/>
    <p:sldId id="533" r:id="rId15"/>
    <p:sldId id="534" r:id="rId16"/>
    <p:sldId id="536" r:id="rId17"/>
    <p:sldId id="568" r:id="rId18"/>
    <p:sldId id="499" r:id="rId19"/>
    <p:sldId id="483" r:id="rId20"/>
    <p:sldId id="472" r:id="rId21"/>
    <p:sldId id="473" r:id="rId22"/>
    <p:sldId id="579" r:id="rId23"/>
    <p:sldId id="580" r:id="rId24"/>
    <p:sldId id="508" r:id="rId25"/>
    <p:sldId id="546" r:id="rId26"/>
    <p:sldId id="524" r:id="rId27"/>
    <p:sldId id="516" r:id="rId28"/>
    <p:sldId id="581" r:id="rId29"/>
    <p:sldId id="527" r:id="rId30"/>
    <p:sldId id="529" r:id="rId31"/>
    <p:sldId id="554" r:id="rId32"/>
    <p:sldId id="552" r:id="rId33"/>
    <p:sldId id="578" r:id="rId34"/>
    <p:sldId id="495" r:id="rId35"/>
  </p:sldIdLst>
  <p:sldSz cx="12188825" cy="6858000"/>
  <p:notesSz cx="6858000" cy="9144000"/>
  <p:custDataLst>
    <p:tags r:id="rId36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5622" autoAdjust="0"/>
  </p:normalViewPr>
  <p:slideViewPr>
    <p:cSldViewPr>
      <p:cViewPr varScale="1">
        <p:scale>
          <a:sx n="78" d="100"/>
          <a:sy n="78" d="100"/>
        </p:scale>
        <p:origin x="624" y="5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tags" Target="tags/tag3.xml" /><Relationship Id="rId37" Type="http://schemas.openxmlformats.org/officeDocument/2006/relationships/presProps" Target="presProps.xml" /><Relationship Id="rId38" Type="http://schemas.openxmlformats.org/officeDocument/2006/relationships/viewProps" Target="viewProps.xml" /><Relationship Id="rId39" Type="http://schemas.openxmlformats.org/officeDocument/2006/relationships/theme" Target="theme/theme1.xml" /><Relationship Id="rId4" Type="http://schemas.openxmlformats.org/officeDocument/2006/relationships/slide" Target="slides/slide1.xml" /><Relationship Id="rId40" Type="http://schemas.openxmlformats.org/officeDocument/2006/relationships/tableStyles" Target="tableStyles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  <a:t>2021/3/20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5159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1.xml" /><Relationship Id="rId15" Type="http://schemas.openxmlformats.org/officeDocument/2006/relationships/slideLayout" Target="../slideLayouts/slideLayout22.xml" /><Relationship Id="rId16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4.xml" /><Relationship Id="rId18" Type="http://schemas.openxmlformats.org/officeDocument/2006/relationships/slideLayout" Target="../slideLayouts/slideLayout25.xml" /><Relationship Id="rId19" Type="http://schemas.openxmlformats.org/officeDocument/2006/relationships/slideLayout" Target="../slideLayouts/slideLayout26.xml" /><Relationship Id="rId2" Type="http://schemas.openxmlformats.org/officeDocument/2006/relationships/slideLayout" Target="../slideLayouts/slideLayout9.xml" /><Relationship Id="rId20" Type="http://schemas.openxmlformats.org/officeDocument/2006/relationships/slideLayout" Target="../slideLayouts/slideLayout27.xml" /><Relationship Id="rId21" Type="http://schemas.openxmlformats.org/officeDocument/2006/relationships/slideLayout" Target="../slideLayouts/slideLayout28.xml" /><Relationship Id="rId22" Type="http://schemas.openxmlformats.org/officeDocument/2006/relationships/slideLayout" Target="../slideLayouts/slideLayout29.xml" /><Relationship Id="rId23" Type="http://schemas.openxmlformats.org/officeDocument/2006/relationships/slideLayout" Target="../slideLayouts/slideLayout30.xml" /><Relationship Id="rId24" Type="http://schemas.openxmlformats.org/officeDocument/2006/relationships/slideLayout" Target="../slideLayouts/slideLayout31.xml" /><Relationship Id="rId25" Type="http://schemas.openxmlformats.org/officeDocument/2006/relationships/slideLayout" Target="../slideLayouts/slideLayout32.xml" /><Relationship Id="rId26" Type="http://schemas.openxmlformats.org/officeDocument/2006/relationships/slideLayout" Target="../slideLayouts/slideLayout33.xml" /><Relationship Id="rId27" Type="http://schemas.openxmlformats.org/officeDocument/2006/relationships/slideLayout" Target="../slideLayouts/slideLayout34.xml" /><Relationship Id="rId28" Type="http://schemas.openxmlformats.org/officeDocument/2006/relationships/slideLayout" Target="../slideLayouts/slideLayout35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1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iming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</p:sldLayoutIdLst>
  <p:transition/>
  <p:timing/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tags" Target="../tags/tag1.xml" /><Relationship Id="rId3" Type="http://schemas.openxmlformats.org/officeDocument/2006/relationships/tags" Target="../tags/tag2.xml" /><Relationship Id="rId4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Relationship Id="rId4" Type="http://schemas.openxmlformats.org/officeDocument/2006/relationships/slide" Target="slide2.xml" TargetMode="Interna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9.xml" TargetMode="Internal" /><Relationship Id="rId3" Type="http://schemas.openxmlformats.org/officeDocument/2006/relationships/slide" Target="slide3.xml" TargetMode="Internal" /><Relationship Id="rId4" Type="http://schemas.openxmlformats.org/officeDocument/2006/relationships/slide" Target="slide16.xml" TargetMode="Internal" /><Relationship Id="rId5" Type="http://schemas.openxmlformats.org/officeDocument/2006/relationships/slide" Target="slide27.xml" TargetMode="In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microsoft.com/office/2007/relationships/hdphoto" Target="../media/image5.wdp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8.png" /><Relationship Id="rId3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alphaModFix amt="65000"/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4" name="淘宝网chenying0907出品 129"/>
          <p:cNvSpPr/>
          <p:nvPr/>
        </p:nvSpPr>
        <p:spPr>
          <a:xfrm flipH="1">
            <a:off x="981421" y="328498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 smtClean="0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Iconic Attractions</a:t>
            </a:r>
            <a:endParaRPr lang="en-US" altLang="zh-CN" sz="4800" b="1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6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7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2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23265" y="476672"/>
            <a:ext cx="10852697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巢穴；鸟窝；秘密窝点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哺乳动物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孵出；破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壳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en-US" altLang="zh-CN" sz="2600" b="1" i="1" kern="100" err="1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使孵出；策划；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尤指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密谋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栅栏；围栏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监狱；监禁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大；宏大的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分布；分配；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分发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分配；散发；分布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15974" y="613251"/>
            <a:ext cx="7585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nest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79563" y="1198840"/>
            <a:ext cx="144302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mammal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72175" y="1799287"/>
            <a:ext cx="9813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hatch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00842" y="2979990"/>
            <a:ext cx="9236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fence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079593" y="3522146"/>
            <a:ext cx="10935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prison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96509" y="4117260"/>
            <a:ext cx="10374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grand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91952" y="4765332"/>
            <a:ext cx="18726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14073" y="5354166"/>
            <a:ext cx="15744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23265" y="455468"/>
            <a:ext cx="10852697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发生率；重复率；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声波或电磁波振动的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频率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  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频繁的；时常发生的；惯常的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err="1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批准；许可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licence)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许可证；执照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  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得到正式许可的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生理；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生物学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生物学家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20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暴力的；猛烈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暴力；暴行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84332" y="531718"/>
            <a:ext cx="160370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frequency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90859" y="1136357"/>
            <a:ext cx="14001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frequent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97285" y="1791866"/>
            <a:ext cx="112883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332769" y="2955607"/>
            <a:ext cx="131478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6642" y="3510533"/>
            <a:ext cx="12234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biology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319912" y="4101455"/>
            <a:ext cx="139012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biologist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87666" y="4750570"/>
            <a:ext cx="11480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violent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29995" y="5344641"/>
            <a:ext cx="13324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violence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23265" y="1011928"/>
            <a:ext cx="10852697" cy="61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掌握规律　巧记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单词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3265" y="1732008"/>
            <a:ext cx="10852697" cy="241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biology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生理；生物学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-ist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表名词，表示信仰者，专家或从事的人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biologist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生物学家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例如：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science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科学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scientist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科学家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social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社会的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socialist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社会主义者</a:t>
            </a:r>
            <a:endParaRPr lang="zh-CN" altLang="zh-CN" sz="2600" kern="100">
              <a:latin typeface="宋体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28912" y="954806"/>
            <a:ext cx="11531001" cy="5757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到达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；找到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的去路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一群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羊或鸟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也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；和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一样；不但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而且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少数人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或物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；一把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的量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捡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起；获得；收拾；乘车，搭载；不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费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力地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学会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这个阶段之后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违法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的互动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限频率的场合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3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施暴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21804" y="971203"/>
            <a:ext cx="347563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find one</a:t>
            </a:r>
            <a:r>
              <a:rPr lang="en-US" altLang="zh-CN" sz="2600" b="1" kern="100">
                <a:solidFill>
                  <a:srgbClr val="C00000"/>
                </a:solidFill>
                <a:latin typeface="+mj-ea"/>
                <a:ea typeface="+mj-ea"/>
                <a:cs typeface="Courier New" panose="02070609020205090404" pitchFamily="49" charset="0"/>
              </a:rPr>
              <a:t>’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way into/to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1804" y="1545362"/>
            <a:ext cx="150714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flock of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1804" y="2060848"/>
            <a:ext cx="15183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well as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1804" y="2564904"/>
            <a:ext cx="19094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handful of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21804" y="3030860"/>
            <a:ext cx="12522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pick up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30344" y="4057602"/>
            <a:ext cx="23635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after this phase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26270" y="4573691"/>
            <a:ext cx="27318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against the law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40854" y="5149755"/>
            <a:ext cx="24529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interaction with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12279" y="5601558"/>
            <a:ext cx="515115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 a limited frequency of occasions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90203" y="6159842"/>
            <a:ext cx="279595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violent towards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14892" y="188640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0486900" y="24018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核心短语</a:t>
            </a:r>
            <a:endParaRPr lang="zh-CN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03640" y="1124744"/>
            <a:ext cx="1118154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引导定语从句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you want to hold a koala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have to go to certain licensed zoos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							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that they are handled for only a limited time and on a limited frequency of occasions.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如果你想抱一个考拉，你必须去某些许可的动物园，动物专家确保选择作为交流的考拉处于良好状态，而且只有在有限的时间和限频率的场合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才可以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414892" y="188640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0486900" y="24018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经典句式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61584" y="1672233"/>
            <a:ext cx="11010769" cy="18928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	       where 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animal experts make sure that the koalas selected for each session are in a good state for human contact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886629" y="1540917"/>
            <a:ext cx="10325969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2.while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引导让步状语从句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		         </a:t>
            </a:r>
            <a:r>
              <a:rPr lang="zh-CN" altLang="zh-CN" sz="2600" b="1" kern="100" spc="-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really a primitive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mammal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 a unique biology.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虽然它可能像鸟一样在巢里产卵，但它确实是一种原始的哺乳动物，具有独特的生物学特性。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990080" y="2197427"/>
            <a:ext cx="604043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While it may lay eggs in a nest like a bird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返回">
            <a:hlinkClick r:id="rId4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821199" y="1315367"/>
            <a:ext cx="11369213" cy="1260000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" y="1304976"/>
            <a:ext cx="541796" cy="126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08360" y="1304976"/>
            <a:ext cx="133200" cy="126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89741" y="1199079"/>
            <a:ext cx="1114103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has to be the kangaroo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it has a wide 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distribution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throughout the country</a:t>
            </a:r>
            <a:r>
              <a:rPr lang="en-US" altLang="zh-CN" sz="2800" b="1" kern="100" smtClean="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它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必须是袋鼠，因为它在全国各地都有广泛的分布。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56637" y="1673366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1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89741" y="2708920"/>
            <a:ext cx="10029207" cy="3024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600" b="1" kern="100">
                <a:solidFill>
                  <a:srgbClr val="0000FF"/>
                </a:solidFill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distribution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分布；分配；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分发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 </a:t>
            </a:r>
            <a:r>
              <a:rPr lang="en-US" altLang="zh-CN" sz="26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分发；分配；分布；分类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 sth. to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把某物分发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/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配给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 according to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根据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分类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distribute among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中分发</a:t>
            </a:r>
            <a:endParaRPr lang="zh-CN" altLang="en-US" sz="2600">
              <a:solidFill>
                <a:srgbClr val="0000FF"/>
              </a:solidFill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8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互 动 探 究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探究重点  互动撞击思维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0414892" y="621297"/>
            <a:ext cx="1773932" cy="59323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0486900" y="67284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accent5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重点词汇</a:t>
            </a:r>
            <a:endParaRPr lang="zh-CN" altLang="en-US" sz="2800">
              <a:solidFill>
                <a:schemeClr val="accent5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62103" y="1031825"/>
            <a:ext cx="1126461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(1)The map shows the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distribution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of this species across the world.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这张地图显示了这个物种在全世界的分布情况。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(2)Please distribute books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students.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请把书发给学生。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(3)The books in the library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distribute) according to subjects.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图书馆的书按科目分类。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41254" y="2302623"/>
            <a:ext cx="11480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among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85270" y="3532933"/>
            <a:ext cx="22994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are distributed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409989"/>
            <a:ext cx="11369213" cy="360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409989"/>
            <a:ext cx="541796" cy="360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409989"/>
            <a:ext cx="133200" cy="360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332656"/>
            <a:ext cx="11141033" cy="3715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you want to hold a koala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have to go to certain 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licensed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zoos where animal experts make sure that the koalas selected for each session are in a good state for human contact and that they are handled for only a limited time and on a limited 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frequency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of occasions.</a:t>
            </a:r>
            <a:r>
              <a:rPr lang="zh-CN" altLang="zh-C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如果你想抱一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个考拉，你必须去某些许可的动物园，动物专家确保选择作为交流的考拉处于良好状态，而且只有在有限的时间和限频率的场合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才可以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948379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2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4113950"/>
            <a:ext cx="10821295" cy="2420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600" b="1" kern="100">
                <a:solidFill>
                  <a:srgbClr val="0000FF"/>
                </a:solidFill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licensed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adj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得到正式许可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 </a:t>
            </a:r>
            <a:r>
              <a:rPr lang="en-US" altLang="zh-CN" sz="2600" b="1" i="1" kern="100" err="1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批准；许可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licence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许可证；执照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 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sb. /sth. 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for sth.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批准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拥有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出售，发放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某物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under license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许可；特许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77788" y="887809"/>
            <a:ext cx="110892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(1)He told me he didn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have a driver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s/driving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</a:t>
            </a:r>
            <a:r>
              <a:rPr lang="en-US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告诉我他没有驾照。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(2)I must ask you to stop singing as the inn is not licensed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music.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我必须要求你们停止唱歌，因为这个小客栈没被批准搞音乐活动。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(3)The restaurant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license) for the sale of beer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but not spirits.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这个饭店获准出售啤酒，但不准出售烈酒。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686700" y="2214389"/>
            <a:ext cx="6094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for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39211" y="3388398"/>
            <a:ext cx="16209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is licensed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2499549" y="1556792"/>
            <a:ext cx="7189725" cy="661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Period Four</a:t>
            </a:r>
            <a:r>
              <a:rPr lang="zh-CN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　</a:t>
            </a: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Using Language &amp; Other Parts</a:t>
            </a:r>
            <a:endParaRPr lang="zh-CN" altLang="zh-CN" sz="2800" b="1" kern="1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  <p:sp>
        <p:nvSpPr>
          <p:cNvPr id="21" name="文本框 20">
            <a:hlinkClick r:id="rId2" action="ppaction://hlinksldjump"/>
          </p:cNvPr>
          <p:cNvSpPr txBox="1"/>
          <p:nvPr/>
        </p:nvSpPr>
        <p:spPr>
          <a:xfrm>
            <a:off x="3934172" y="4005064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基础自测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自主学习  落实基础知识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934172" y="3140968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语篇理解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精读演练  萃取文本精华</a:t>
            </a:r>
            <a:endParaRPr lang="en-US" altLang="zh-CN">
              <a:solidFill>
                <a:srgbClr val="8E6D48"/>
              </a:solidFill>
              <a:latin typeface="+mj-ea"/>
              <a:ea typeface="+mj-ea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3934172" y="486916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互动探究    </a:t>
            </a:r>
            <a:r>
              <a:rPr lang="zh-CN" altLang="en-US">
                <a:solidFill>
                  <a:srgbClr val="8E6D48"/>
                </a:solidFill>
                <a:latin typeface="Arial"/>
                <a:ea typeface="微软雅黑"/>
              </a:rPr>
              <a:t>探究重点  互动撞击思维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4" name="文本框 23">
            <a:hlinkClick r:id="rId5" action="ppaction://hlinksldjump"/>
          </p:cNvPr>
          <p:cNvSpPr txBox="1"/>
          <p:nvPr/>
        </p:nvSpPr>
        <p:spPr>
          <a:xfrm>
            <a:off x="3934172" y="5724545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达标检测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当堂检测  基础达标演练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grpSp>
        <p:nvGrpSpPr>
          <p:cNvPr id="25" name="组合 24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6" name="组合 25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31" name="直接连接符 30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H="1"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H="1"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8" name="直接连接符 27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 flipH="1"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矩形 33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77788" y="1227952"/>
            <a:ext cx="11089232" cy="241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[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名师点津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]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(1)license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的基本意思是批准某人以某种资格从事某种行动或经营某种业务，并授予正式的法律许可。引申则可表示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授权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(2)license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只用作及物动词，接名词或代词作宾语，还可接以动词不定式充当补足语的复合宾语。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可用于被动结构。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49796" y="476672"/>
            <a:ext cx="1108923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solidFill>
                  <a:srgbClr val="0000FF"/>
                </a:solidFill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frequency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发生率；重复率；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(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声波或电磁波振动的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)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频率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increasing frequency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越来越频繁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at/with...frequency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以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频率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(4)He wrote to Mike with tolerable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frequency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他和迈克通信相当频繁。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(5)Accidents on that highway are happening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increasing frequency.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那条公路上车祸发生得越来越频繁。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(6)This radio station broadcasts on four different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frequency).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这家无线电台用四种不同的频率播放节目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07374" y="3580503"/>
            <a:ext cx="8146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with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606580" y="4711869"/>
            <a:ext cx="180729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frequencies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818686"/>
            <a:ext cx="11369213" cy="126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818686"/>
            <a:ext cx="541796" cy="126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818686"/>
            <a:ext cx="133200" cy="126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713904"/>
            <a:ext cx="1114103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has a 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capacity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to find food in the water by using electrical sensors in its bill.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它的喙上有一个电子传感器，可以在水中找到食物。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187076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3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5888" y="2260164"/>
            <a:ext cx="11109164" cy="1816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600" b="1" kern="100">
                <a:solidFill>
                  <a:srgbClr val="0000FF"/>
                </a:solidFill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capacity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能力；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容量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have a capacity to do sth. /of sth.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的能力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in the capacity of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以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的资格，有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的资格</a:t>
            </a:r>
            <a:endParaRPr lang="zh-CN" altLang="zh-CN" sz="2600" kern="100" smtClean="0">
              <a:latin typeface="宋体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77788" y="673646"/>
            <a:ext cx="11233248" cy="4816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(1)China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grain production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capacity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has improved.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中国的粮食生产能力提高了。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(2)The pipeline has a capacity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some 1.2m barrels a day.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该管线的输送量为每天约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120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万桶。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(3)She has an unbounded capacity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imitate) and adopt the new.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她有模仿和接受新事物的无限能力。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(4)She alone was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negotiation.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只有她有资格开始谈判。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870276" y="1998365"/>
            <a:ext cx="4619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of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46340" y="3193926"/>
            <a:ext cx="15440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to imitate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50797" y="4304134"/>
            <a:ext cx="41136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in the capacity of beginning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矩形 14"/>
          <p:cNvSpPr/>
          <p:nvPr/>
        </p:nvSpPr>
        <p:spPr>
          <a:xfrm>
            <a:off x="821199" y="1168577"/>
            <a:ext cx="11369213" cy="3600000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168577"/>
            <a:ext cx="541796" cy="360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8360" y="1168577"/>
            <a:ext cx="133200" cy="360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9741" y="1042576"/>
            <a:ext cx="11141033" cy="3715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you want to hold a koala</a:t>
            </a:r>
            <a:r>
              <a:rPr lang="zh-CN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have to go to certain licensed zoos </a:t>
            </a:r>
            <a:r>
              <a:rPr lang="en-US" altLang="zh-CN" sz="2800" b="1" u="wavy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en-US" altLang="zh-CN" sz="2800" b="1" kern="100">
                <a:solidFill>
                  <a:srgbClr val="0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animal experts make sure that the koalas selected for each session are in a good state for human contact and that they are handled for only a limited time and on a limited frequency of occasions.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如果你想抱一个考拉，你必须去某些许可的动物园，动物专家确保选择作为交流的考拉处于良好状态，而且只有在有限的时间和限频率的场合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(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才可以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)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/>
              <a:cs typeface="Courier New" panose="02070609020205090404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0414892" y="199930"/>
            <a:ext cx="1773932" cy="59323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0486900" y="25147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kern="100">
                <a:solidFill>
                  <a:schemeClr val="accent5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经典句式</a:t>
            </a:r>
          </a:p>
        </p:txBody>
      </p:sp>
      <p:sp>
        <p:nvSpPr>
          <p:cNvPr id="16" name="矩形 15"/>
          <p:cNvSpPr/>
          <p:nvPr/>
        </p:nvSpPr>
        <p:spPr>
          <a:xfrm>
            <a:off x="889741" y="4876553"/>
            <a:ext cx="11141033" cy="1216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引导限制性定语从句，是关系副词，在从句中作地点状语，其前面有表示地点的先行词，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引导的从句修饰先行词。</a:t>
            </a:r>
            <a:endParaRPr lang="zh-CN" altLang="zh-CN" sz="2600" kern="100">
              <a:latin typeface="宋体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41784" y="88057"/>
            <a:ext cx="11305256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(1)However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Molai went looking on his own and discovered a nearby island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began to plant trees.(2020·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新高考全国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Ⅰ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然而，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Molai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开始自己去寻找，发现了附近的一个岛，并开始在那里种树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[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易混辨析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]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引导的定语从句和地点状语从句的区别：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引导定语从句时，是关系副词，在从句中作地点状语，其前面有表示地点的先行词，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引导的从句修饰先行词。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引导状语从句时，是从属连词，其引导的从句修饰主句的谓语动词，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前面没有表示地点的先行词。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在有些情况下，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引导的定语从句可转换为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引导的地点状语从句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there is a will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there is a way.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有志者事竟成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97751" y="843812"/>
            <a:ext cx="11193323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[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一句多译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]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在以前曾是沙漠的地方盖起了一幢高楼。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tall building was put up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状语从句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tall building was put up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定语从句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14695" y="2157239"/>
            <a:ext cx="457606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where there used to be a desert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58872" y="2699395"/>
            <a:ext cx="628806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at the place where there used to be a desert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5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77788" y="1024161"/>
            <a:ext cx="11089232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 smtClean="0">
                <a:solidFill>
                  <a:srgbClr val="7030A0"/>
                </a:solidFill>
                <a:latin typeface="宋体"/>
                <a:ea typeface="华文细黑"/>
                <a:cs typeface="Times New Roman" panose="02020603050405020304"/>
              </a:rPr>
              <a:t>Ⅰ</a:t>
            </a:r>
            <a:r>
              <a:rPr lang="en-US" altLang="zh-CN" sz="2800" b="1" kern="100" smtClean="0">
                <a:solidFill>
                  <a:srgbClr val="7030A0"/>
                </a:solidFill>
                <a:latin typeface="Times New Roman" panose="02020603050405020304"/>
                <a:ea typeface="华文细黑"/>
              </a:rPr>
              <a:t>.</a:t>
            </a:r>
            <a:r>
              <a:rPr lang="zh-CN" altLang="zh-CN" sz="2800" b="1" kern="100" smtClean="0">
                <a:solidFill>
                  <a:srgbClr val="7030A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单句语法填空</a:t>
            </a:r>
            <a:endParaRPr lang="zh-CN" altLang="en-US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795023" y="116632"/>
            <a:ext cx="5891677" cy="646331"/>
            <a:chOff x="2795023" y="116632"/>
            <a:chExt cx="5891677" cy="646331"/>
          </a:xfrm>
        </p:grpSpPr>
        <p:sp>
          <p:nvSpPr>
            <p:cNvPr id="17" name="点击文字添加标题"/>
            <p:cNvSpPr txBox="1"/>
            <p:nvPr/>
          </p:nvSpPr>
          <p:spPr>
            <a:xfrm>
              <a:off x="2795023" y="116632"/>
              <a:ext cx="36896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7200" b="1">
                  <a:gradFill>
                    <a:gsLst>
                      <a:gs pos="56000">
                        <a:srgbClr val="FEFC96"/>
                      </a:gs>
                      <a:gs pos="71000">
                        <a:srgbClr val="FAAF5B"/>
                      </a:gs>
                      <a:gs pos="100000">
                        <a:srgbClr val="88765E"/>
                      </a:gs>
                      <a:gs pos="20000">
                        <a:srgbClr val="758A80"/>
                      </a:gs>
                      <a:gs pos="0">
                        <a:srgbClr val="75FEFF"/>
                      </a:gs>
                      <a:gs pos="35000">
                        <a:srgbClr val="FDFFFD"/>
                      </a:gs>
                    </a:gsLst>
                    <a:lin ang="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3600" smtClean="0">
                  <a:solidFill>
                    <a:srgbClr val="8E6D48"/>
                  </a:solidFill>
                  <a:effectLst/>
                  <a:latin typeface="Arial"/>
                  <a:ea typeface="微软雅黑"/>
                </a:rPr>
                <a:t>达 标 检 测</a:t>
              </a:r>
              <a:endParaRPr lang="en-US" altLang="zh-CN" sz="3600">
                <a:solidFill>
                  <a:srgbClr val="8E6D48"/>
                </a:solidFill>
                <a:effectLst/>
                <a:latin typeface="Arial"/>
                <a:ea typeface="微软雅黑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963375" y="316180"/>
              <a:ext cx="2723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8565"/>
              <a:r>
                <a:rPr lang="zh-CN" altLang="en-US" kern="10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ourier New" panose="02070609020205090404"/>
                </a:rPr>
                <a:t>当堂检测  基础达标演练</a:t>
              </a:r>
              <a:endParaRPr lang="en-US" altLang="zh-CN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477788" y="1727805"/>
            <a:ext cx="11089232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1.He has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great capacity of learning languages.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loves his students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 is very strict with them.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3.The bus stops regularly to set down and pick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passengers.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4.Bamboo grows best in places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warm and rains often.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5.The pine-trees have been planted in a very wide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distribute).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6.She will live here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pc="-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temporary) before moving into her new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house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7.The shop where my younger brother works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        </a:t>
            </a:r>
            <a:r>
              <a:rPr lang="en-US" altLang="zh-CN" sz="2600" b="1" kern="100" spc="-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 spc="-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license) to sell tobacco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70323" y="1854246"/>
            <a:ext cx="3513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a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13445" y="2440518"/>
            <a:ext cx="10374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While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181407" y="2992204"/>
            <a:ext cx="5565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up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915909" y="3633921"/>
            <a:ext cx="10474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where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597055" y="4209985"/>
            <a:ext cx="18726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distribution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267050" y="4776524"/>
            <a:ext cx="18726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temporarily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27491" y="5421351"/>
            <a:ext cx="16209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is licensed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43268" y="346608"/>
            <a:ext cx="11239776" cy="59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2800" b="1" kern="100" smtClean="0">
                <a:solidFill>
                  <a:srgbClr val="7030A0"/>
                </a:solidFill>
                <a:latin typeface="宋体"/>
                <a:ea typeface="华文细黑"/>
                <a:cs typeface="Times New Roman" panose="02020603050405020304"/>
              </a:rPr>
              <a:t>Ⅱ</a:t>
            </a:r>
            <a:r>
              <a:rPr lang="en-US" altLang="zh-CN" sz="2800" b="1" kern="100" smtClean="0">
                <a:solidFill>
                  <a:srgbClr val="7030A0"/>
                </a:solidFill>
                <a:latin typeface="Times New Roman" panose="02020603050405020304"/>
                <a:ea typeface="华文细黑"/>
              </a:rPr>
              <a:t>.</a:t>
            </a:r>
            <a:r>
              <a:rPr lang="zh-CN" altLang="zh-CN" sz="2800" b="1" kern="100" smtClean="0">
                <a:solidFill>
                  <a:srgbClr val="7030A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完成句子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43268" y="1055633"/>
            <a:ext cx="1145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 can see his bad ones.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尽管我承认他的长处，但我也能看到他的不足。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9.This sum of money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这笔钱应该在本地区的学校中分配。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10.I miss the place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我很想念我童年居住过的地方。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11.Traffic accidents have decreased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over recent years.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近年来交通事故发生的频率已经下降。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0786" y="1121910"/>
            <a:ext cx="438453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While I admit his good points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08040" y="2372216"/>
            <a:ext cx="595066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should be distributed in the local schools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293391" y="3504811"/>
            <a:ext cx="44137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where I lived in my childhood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659643" y="4685514"/>
            <a:ext cx="196598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in frequency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721790" y="699466"/>
            <a:ext cx="10745245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Ⅲ.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选词</a:t>
            </a:r>
            <a:r>
              <a:rPr lang="zh-CN" altLang="zh-CN" sz="2800" b="1" kern="100" smtClean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填空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21789" y="2654730"/>
            <a:ext cx="10745245" cy="1278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21790" y="1408344"/>
            <a:ext cx="1074524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下面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的短文是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P19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21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的课文改写，请从下表中选择合适的词汇并用其适当的形式完成此文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frequent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hang onto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have a wide distribution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license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mammal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pick it up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hatch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find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a small handful of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among which</a:t>
            </a:r>
            <a:endParaRPr lang="zh-CN" altLang="zh-CN" sz="2600" kern="100">
              <a:latin typeface="宋体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76991" y="1249590"/>
            <a:ext cx="107452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 err="1">
                <a:solidFill>
                  <a:srgbClr val="7030A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Ⅰ</a:t>
            </a:r>
            <a:r>
              <a:rPr lang="en-US" altLang="zh-CN" sz="2800" b="1" kern="100" err="1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.Read the passage quickly and get the general idea of the passage.</a:t>
            </a:r>
            <a:endParaRPr lang="zh-CN" altLang="zh-CN" sz="2800" kern="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点击文字添加标题"/>
          <p:cNvSpPr txBox="1"/>
          <p:nvPr/>
        </p:nvSpPr>
        <p:spPr>
          <a:xfrm>
            <a:off x="2795023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语 篇 理 解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963375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精读演练  </a:t>
            </a:r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萃取文本精华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76991" y="1988840"/>
            <a:ext cx="10745245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1.What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the main idea of the passage?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A.The kangaroos of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B.The koalas of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C.The duck-billed platypus of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D.The creatures unique to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TextBox 20"/>
          <p:cNvSpPr txBox="1"/>
          <p:nvPr/>
        </p:nvSpPr>
        <p:spPr>
          <a:xfrm>
            <a:off x="518126" y="4365184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46082" y="959817"/>
            <a:ext cx="1136495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Australia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has lots of unique animals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kangaroo is a symbol of the country as it 13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throughout the country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Koalas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 spend quite a lot of time 14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tree trunks are very cute but sensitive.So you shouldn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approach it to 15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or even touch it unless in certain 16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zoos for only a limited time and on a limited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17.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of occasions.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896025" y="1028353"/>
            <a:ext cx="20842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among 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63777" y="1662708"/>
            <a:ext cx="34387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has a wide distribution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26460" y="2214389"/>
            <a:ext cx="20489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hanging onto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120161" y="2814836"/>
            <a:ext cx="153920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pick it up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670933" y="3462908"/>
            <a:ext cx="131478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licensed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28886" y="4002976"/>
            <a:ext cx="160370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frequency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46082" y="1196752"/>
            <a:ext cx="11364954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zh-CN" altLang="en-US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　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Australia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also has a unique animal called the duck-billed platypus.Its eggs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18.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after about ten days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then the baby platypus nurses from its mother like all other 19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has a capacity 20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food in the water by using electrical sensors in its bill.There are only 21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animals in the world that can do that!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</a:p>
        </p:txBody>
      </p:sp>
      <p:sp>
        <p:nvSpPr>
          <p:cNvPr id="2" name="矩形 1"/>
          <p:cNvSpPr/>
          <p:nvPr/>
        </p:nvSpPr>
        <p:spPr>
          <a:xfrm>
            <a:off x="875928" y="1907307"/>
            <a:ext cx="9813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hatch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780631" y="2502421"/>
            <a:ext cx="15728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mammals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79461" y="2511945"/>
            <a:ext cx="112082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to find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329337" y="3088169"/>
            <a:ext cx="27526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/>
                <a:ea typeface="华文细黑"/>
                <a:cs typeface="Courier New" panose="02070609020205090404"/>
              </a:rPr>
              <a:t>a small handful of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/>
              <a:ea typeface="华文细黑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alphaModFix amt="65000"/>
            <a:lum/>
          </a:blip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0" name="标题 2"/>
          <p:cNvSpPr txBox="1"/>
          <p:nvPr/>
        </p:nvSpPr>
        <p:spPr>
          <a:xfrm>
            <a:off x="3226381" y="2586483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  <p:pic>
        <p:nvPicPr>
          <p:cNvPr id="11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166600" y="101600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503640" y="908720"/>
            <a:ext cx="11181544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2.Read the passage and match the main idea of each part.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Part 1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en-US" altLang="zh-CN" sz="2600" b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A.The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duck-billed platypus of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Part 2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B.The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kangaroos of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Part 3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C.The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koalas of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Part 4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D.The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Tasmanian devils of Australia.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1504950" y="1926357"/>
            <a:ext cx="1824583" cy="58558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504950" y="2511946"/>
            <a:ext cx="1800200" cy="48500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504950" y="3097535"/>
            <a:ext cx="1824583" cy="56653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1529333" y="1926357"/>
            <a:ext cx="1775817" cy="173771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676991" y="692696"/>
            <a:ext cx="10745245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 err="1">
                <a:solidFill>
                  <a:srgbClr val="7030A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Ⅱ</a:t>
            </a:r>
            <a:r>
              <a:rPr lang="en-US" altLang="zh-CN" sz="2800" b="1" kern="100" err="1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.Read the passage carefully and choose the best answer.</a:t>
            </a:r>
            <a:endParaRPr lang="zh-CN" altLang="zh-CN" sz="2800" kern="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76991" y="1412776"/>
            <a:ext cx="10745245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1.Which animal is a symbol of Australia?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A.The duck-billed platypus.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B.The kangaroos.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C.The koalas.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D.The Tasmanian devils.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517150" y="2610536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676991" y="961678"/>
            <a:ext cx="10745245" cy="3617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2.Which of the following statement is NOT true?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A.In many places in Australia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against the law to hold the koalas.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B.Koalas are not only quite cute but also very sensitive creatures.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C.Koalas like to interact with humans.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D.People can hold a koala for only a limited time and on a limited 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frequency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of occasions.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529564" y="2754552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676991" y="1059836"/>
            <a:ext cx="10745245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3.What can we know about the Tasmanian devils from the text?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A.They can easily be seen.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B.They can make very loud noise.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C.They can wake the dead.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D.They 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eat dead animals.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511696" y="2280782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676991" y="987828"/>
            <a:ext cx="10745245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4.All the following are true EXCEPT that </a:t>
            </a:r>
            <a:r>
              <a:rPr lang="en-US" altLang="zh-CN" sz="2600" b="1" u="sng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A.the duck-billed platypus lays eggs in a nest like a bird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B.the duck-billed platypus is a primitive mammal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 a unique biology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C.the duck-billed platypus uses its senses of sight or smell to find food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D.the duck-billed platypus finds food by using electrical sensors in its bill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529280" y="2767254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76991" y="1089576"/>
            <a:ext cx="1125006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高尔夫球运动</a:t>
            </a:r>
            <a:endParaRPr lang="zh-CN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海峡</a:t>
            </a:r>
            <a:endParaRPr lang="zh-CN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样本；样品</a:t>
            </a:r>
            <a:endParaRPr lang="zh-CN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纪念碑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或馆、堂、像等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；历史遗迹</a:t>
            </a:r>
            <a:endParaRPr lang="zh-CN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暂时的；短暂的</a:t>
            </a:r>
            <a:endParaRPr lang="zh-CN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阶段；时期</a:t>
            </a:r>
            <a:endParaRPr lang="zh-CN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树干</a:t>
            </a:r>
            <a:endParaRPr lang="zh-CN" altLang="zh-CN" sz="2600" kern="100" smtClean="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能力；容量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  <a:tabLst>
                <a:tab pos="2250440"/>
              </a:tabLs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一场；一段时间；会议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6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基 础 自 测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自主学习  落实基础知识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60677" y="1155795"/>
            <a:ext cx="7216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golf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71684" y="1804432"/>
            <a:ext cx="94288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strait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00257" y="2354714"/>
            <a:ext cx="11849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sample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84443" y="2999040"/>
            <a:ext cx="172194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monument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962159" y="3547482"/>
            <a:ext cx="170110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temporary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62412" y="4131750"/>
            <a:ext cx="100059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phase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960889" y="4780190"/>
            <a:ext cx="100059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trunk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414892" y="62129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0486900" y="67284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重点</a:t>
            </a:r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单词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81844" y="5336252"/>
            <a:ext cx="13692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capacity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10419" y="5970418"/>
            <a:ext cx="116730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session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Arial"/>
        <a:cs typeface="Arial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271</Paragraphs>
  <Slides>32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baseType="lpstr" size="48">
      <vt:lpstr>Arial</vt:lpstr>
      <vt:lpstr>Calibri Light</vt:lpstr>
      <vt:lpstr>Calibri</vt:lpstr>
      <vt:lpstr>Arial Black</vt:lpstr>
      <vt:lpstr>Times New Roman</vt:lpstr>
      <vt:lpstr>华文楷体</vt:lpstr>
      <vt:lpstr>华文细黑</vt:lpstr>
      <vt:lpstr>微软雅黑</vt:lpstr>
      <vt:lpstr>Adobe 黑体 Std R</vt:lpstr>
      <vt:lpstr>宋体</vt:lpstr>
      <vt:lpstr>Courier New</vt:lpstr>
      <vt:lpstr>Book Antiqua</vt:lpstr>
      <vt:lpstr>Symbol</vt:lpstr>
      <vt:lpstr>黑体</vt:lpstr>
      <vt:lpstr>GBK_S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2021-03-20T15:10:15.322</cp:lastPrinted>
  <dcterms:created xsi:type="dcterms:W3CDTF">2021-03-20T15:10:15Z</dcterms:created>
  <dcterms:modified xsi:type="dcterms:W3CDTF">2021-03-20T07:10:16Z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