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Default Extension="wdp" ContentType="image/vnd.ms-photo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Java 20.1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  <p:sldMasterId id="2147483656" r:id="rId2"/>
  </p:sldMasterIdLst>
  <p:notesMasterIdLst>
    <p:notesMasterId r:id="rId3"/>
  </p:notesMasterIdLst>
  <p:sldIdLst>
    <p:sldId id="493" r:id="rId4"/>
    <p:sldId id="325" r:id="rId5"/>
    <p:sldId id="497" r:id="rId6"/>
    <p:sldId id="498" r:id="rId7"/>
    <p:sldId id="500" r:id="rId8"/>
    <p:sldId id="539" r:id="rId9"/>
    <p:sldId id="540" r:id="rId10"/>
    <p:sldId id="563" r:id="rId11"/>
    <p:sldId id="530" r:id="rId12"/>
    <p:sldId id="531" r:id="rId13"/>
    <p:sldId id="565" r:id="rId14"/>
    <p:sldId id="533" r:id="rId15"/>
    <p:sldId id="534" r:id="rId16"/>
    <p:sldId id="536" r:id="rId17"/>
    <p:sldId id="568" r:id="rId18"/>
    <p:sldId id="499" r:id="rId19"/>
    <p:sldId id="483" r:id="rId20"/>
    <p:sldId id="472" r:id="rId21"/>
    <p:sldId id="473" r:id="rId22"/>
    <p:sldId id="579" r:id="rId23"/>
    <p:sldId id="580" r:id="rId24"/>
    <p:sldId id="508" r:id="rId25"/>
    <p:sldId id="546" r:id="rId26"/>
    <p:sldId id="524" r:id="rId27"/>
    <p:sldId id="516" r:id="rId28"/>
    <p:sldId id="581" r:id="rId29"/>
    <p:sldId id="527" r:id="rId30"/>
    <p:sldId id="529" r:id="rId31"/>
    <p:sldId id="554" r:id="rId32"/>
    <p:sldId id="552" r:id="rId33"/>
    <p:sldId id="578" r:id="rId34"/>
    <p:sldId id="495" r:id="rId35"/>
  </p:sldIdLst>
  <p:sldSz cx="12188825" cy="6858000"/>
  <p:notesSz cx="6858000" cy="9144000"/>
  <p:custDataLst>
    <p:tags r:id="rId36"/>
  </p:custDataLst>
  <p:defaultTextStyle>
    <a:defPPr>
      <a:defRPr lang="zh-CN"/>
    </a:defPPr>
    <a:lvl1pPr marL="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9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1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5" autoAdjust="0"/>
    <p:restoredTop sz="95622" autoAdjust="0"/>
  </p:normalViewPr>
  <p:slideViewPr>
    <p:cSldViewPr>
      <p:cViewPr varScale="1">
        <p:scale>
          <a:sx n="78" d="100"/>
          <a:sy n="78" d="100"/>
        </p:scale>
        <p:origin x="624" y="5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slide" Target="slides/slide14.xml" /><Relationship Id="rId18" Type="http://schemas.openxmlformats.org/officeDocument/2006/relationships/slide" Target="slides/slide15.xml" /><Relationship Id="rId19" Type="http://schemas.openxmlformats.org/officeDocument/2006/relationships/slide" Target="slides/slide16.xml" /><Relationship Id="rId2" Type="http://schemas.openxmlformats.org/officeDocument/2006/relationships/slideMaster" Target="slideMasters/slideMaster2.xml" /><Relationship Id="rId20" Type="http://schemas.openxmlformats.org/officeDocument/2006/relationships/slide" Target="slides/slide17.xml" /><Relationship Id="rId21" Type="http://schemas.openxmlformats.org/officeDocument/2006/relationships/slide" Target="slides/slide18.xml" /><Relationship Id="rId22" Type="http://schemas.openxmlformats.org/officeDocument/2006/relationships/slide" Target="slides/slide19.xml" /><Relationship Id="rId23" Type="http://schemas.openxmlformats.org/officeDocument/2006/relationships/slide" Target="slides/slide20.xml" /><Relationship Id="rId24" Type="http://schemas.openxmlformats.org/officeDocument/2006/relationships/slide" Target="slides/slide21.xml" /><Relationship Id="rId25" Type="http://schemas.openxmlformats.org/officeDocument/2006/relationships/slide" Target="slides/slide22.xml" /><Relationship Id="rId26" Type="http://schemas.openxmlformats.org/officeDocument/2006/relationships/slide" Target="slides/slide23.xml" /><Relationship Id="rId27" Type="http://schemas.openxmlformats.org/officeDocument/2006/relationships/slide" Target="slides/slide24.xml" /><Relationship Id="rId28" Type="http://schemas.openxmlformats.org/officeDocument/2006/relationships/slide" Target="slides/slide25.xml" /><Relationship Id="rId29" Type="http://schemas.openxmlformats.org/officeDocument/2006/relationships/slide" Target="slides/slide26.xml" /><Relationship Id="rId3" Type="http://schemas.openxmlformats.org/officeDocument/2006/relationships/notesMaster" Target="notesMasters/notesMaster1.xml" /><Relationship Id="rId30" Type="http://schemas.openxmlformats.org/officeDocument/2006/relationships/slide" Target="slides/slide27.xml" /><Relationship Id="rId31" Type="http://schemas.openxmlformats.org/officeDocument/2006/relationships/slide" Target="slides/slide28.xml" /><Relationship Id="rId32" Type="http://schemas.openxmlformats.org/officeDocument/2006/relationships/slide" Target="slides/slide29.xml" /><Relationship Id="rId33" Type="http://schemas.openxmlformats.org/officeDocument/2006/relationships/slide" Target="slides/slide30.xml" /><Relationship Id="rId34" Type="http://schemas.openxmlformats.org/officeDocument/2006/relationships/slide" Target="slides/slide31.xml" /><Relationship Id="rId35" Type="http://schemas.openxmlformats.org/officeDocument/2006/relationships/slide" Target="slides/slide32.xml" /><Relationship Id="rId36" Type="http://schemas.openxmlformats.org/officeDocument/2006/relationships/tags" Target="tags/tag3.xml" /><Relationship Id="rId37" Type="http://schemas.openxmlformats.org/officeDocument/2006/relationships/presProps" Target="presProps.xml" /><Relationship Id="rId38" Type="http://schemas.openxmlformats.org/officeDocument/2006/relationships/viewProps" Target="viewProps.xml" /><Relationship Id="rId39" Type="http://schemas.openxmlformats.org/officeDocument/2006/relationships/theme" Target="theme/theme1.xml" /><Relationship Id="rId4" Type="http://schemas.openxmlformats.org/officeDocument/2006/relationships/slide" Target="slides/slide1.xml" /><Relationship Id="rId40" Type="http://schemas.openxmlformats.org/officeDocument/2006/relationships/tableStyles" Target="tableStyles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D7A72-1FD7-428B-B027-7B8D914F0561}" type="datetimeFigureOut">
              <a:rPr lang="zh-CN" altLang="en-US" smtClean="0"/>
              <a:t>2021/3/20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E0C4A-4684-4D33-8107-6FA733C6EC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5159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6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7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8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9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0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1099333"/>
            <a:ext cx="12188825" cy="575866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 userDrawn="1"/>
        </p:nvSpPr>
        <p:spPr>
          <a:xfrm>
            <a:off x="0" y="1099333"/>
            <a:ext cx="12188825" cy="575866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1459250"/>
            <a:ext cx="12188825" cy="539875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1629217"/>
            <a:ext cx="12188825" cy="522878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1989173"/>
            <a:ext cx="12188825" cy="486882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2349130"/>
            <a:ext cx="12188825" cy="450887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2539000"/>
            <a:ext cx="12188825" cy="4319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2709087"/>
            <a:ext cx="12188825" cy="414891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2898917"/>
            <a:ext cx="12286293" cy="395908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1">
            <a:clrChange>
              <a:clrFrom>
                <a:srgbClr val="F3EFEC"/>
              </a:clrFrom>
              <a:clrTo>
                <a:srgbClr val="F3EFEC">
                  <a:alpha val="0"/>
                </a:srgbClr>
              </a:clrTo>
            </a:clrChange>
          </a:blip>
          <a:srcRect t="-1"/>
          <a:stretch>
            <a:fillRect/>
          </a:stretch>
        </p:blipFill>
        <p:spPr>
          <a:xfrm rot="10800000">
            <a:off x="3772190" y="685798"/>
            <a:ext cx="8416635" cy="6172201"/>
          </a:xfrm>
          <a:prstGeom prst="rect">
            <a:avLst/>
          </a:prstGeom>
        </p:spPr>
      </p:pic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069043"/>
            <a:ext cx="12188825" cy="378895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258833"/>
            <a:ext cx="12188825" cy="359916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429000"/>
            <a:ext cx="12188825" cy="3429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618750"/>
            <a:ext cx="12188825" cy="323925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788957"/>
            <a:ext cx="12188825" cy="306904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978667"/>
            <a:ext cx="12188825" cy="287933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148913"/>
            <a:ext cx="12188825" cy="270908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338583"/>
            <a:ext cx="12188825" cy="251941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508870"/>
            <a:ext cx="12188825" cy="234913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698500"/>
            <a:ext cx="12188825" cy="21595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3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868827"/>
            <a:ext cx="12188825" cy="198917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5058417"/>
            <a:ext cx="12188825" cy="179958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5228783"/>
            <a:ext cx="12188825" cy="162921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5588740"/>
            <a:ext cx="12188825" cy="126926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5948697"/>
            <a:ext cx="12188825" cy="90930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6138167"/>
            <a:ext cx="12188825" cy="71983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B5DDE9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 userDrawn="1"/>
        </p:nvSpPr>
        <p:spPr>
          <a:xfrm>
            <a:off x="1" y="2709087"/>
            <a:ext cx="12192000" cy="4148913"/>
          </a:xfrm>
          <a:prstGeom prst="rect">
            <a:avLst/>
          </a:prstGeom>
          <a:solidFill>
            <a:srgbClr val="B5DDE9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 userDrawn="1"/>
        </p:nvSpPr>
        <p:spPr>
          <a:xfrm>
            <a:off x="-3175" y="3068960"/>
            <a:ext cx="12192000" cy="3789040"/>
          </a:xfrm>
          <a:prstGeom prst="rect">
            <a:avLst/>
          </a:prstGeom>
          <a:solidFill>
            <a:srgbClr val="B5DDE9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3_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 userDrawn="1"/>
        </p:nvSpPr>
        <p:spPr>
          <a:xfrm>
            <a:off x="1" y="3429000"/>
            <a:ext cx="12192000" cy="3429000"/>
          </a:xfrm>
          <a:prstGeom prst="rect">
            <a:avLst/>
          </a:prstGeom>
          <a:solidFill>
            <a:srgbClr val="B5DDE9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7_自定义版式"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theme" Target="../theme/theme1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Relationship Id="rId10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18.xml" /><Relationship Id="rId12" Type="http://schemas.openxmlformats.org/officeDocument/2006/relationships/slideLayout" Target="../slideLayouts/slideLayout19.xml" /><Relationship Id="rId13" Type="http://schemas.openxmlformats.org/officeDocument/2006/relationships/slideLayout" Target="../slideLayouts/slideLayout20.xml" /><Relationship Id="rId14" Type="http://schemas.openxmlformats.org/officeDocument/2006/relationships/slideLayout" Target="../slideLayouts/slideLayout21.xml" /><Relationship Id="rId15" Type="http://schemas.openxmlformats.org/officeDocument/2006/relationships/slideLayout" Target="../slideLayouts/slideLayout22.xml" /><Relationship Id="rId16" Type="http://schemas.openxmlformats.org/officeDocument/2006/relationships/slideLayout" Target="../slideLayouts/slideLayout23.xml" /><Relationship Id="rId17" Type="http://schemas.openxmlformats.org/officeDocument/2006/relationships/slideLayout" Target="../slideLayouts/slideLayout24.xml" /><Relationship Id="rId18" Type="http://schemas.openxmlformats.org/officeDocument/2006/relationships/slideLayout" Target="../slideLayouts/slideLayout25.xml" /><Relationship Id="rId19" Type="http://schemas.openxmlformats.org/officeDocument/2006/relationships/slideLayout" Target="../slideLayouts/slideLayout26.xml" /><Relationship Id="rId2" Type="http://schemas.openxmlformats.org/officeDocument/2006/relationships/slideLayout" Target="../slideLayouts/slideLayout9.xml" /><Relationship Id="rId20" Type="http://schemas.openxmlformats.org/officeDocument/2006/relationships/slideLayout" Target="../slideLayouts/slideLayout27.xml" /><Relationship Id="rId21" Type="http://schemas.openxmlformats.org/officeDocument/2006/relationships/slideLayout" Target="../slideLayouts/slideLayout28.xml" /><Relationship Id="rId22" Type="http://schemas.openxmlformats.org/officeDocument/2006/relationships/slideLayout" Target="../slideLayouts/slideLayout29.xml" /><Relationship Id="rId23" Type="http://schemas.openxmlformats.org/officeDocument/2006/relationships/slideLayout" Target="../slideLayouts/slideLayout30.xml" /><Relationship Id="rId24" Type="http://schemas.openxmlformats.org/officeDocument/2006/relationships/slideLayout" Target="../slideLayouts/slideLayout31.xml" /><Relationship Id="rId25" Type="http://schemas.openxmlformats.org/officeDocument/2006/relationships/slideLayout" Target="../slideLayouts/slideLayout32.xml" /><Relationship Id="rId26" Type="http://schemas.openxmlformats.org/officeDocument/2006/relationships/slideLayout" Target="../slideLayouts/slideLayout33.xml" /><Relationship Id="rId27" Type="http://schemas.openxmlformats.org/officeDocument/2006/relationships/slideLayout" Target="../slideLayouts/slideLayout34.xml" /><Relationship Id="rId28" Type="http://schemas.openxmlformats.org/officeDocument/2006/relationships/slideLayout" Target="../slideLayouts/slideLayout35.xml" /><Relationship Id="rId29" Type="http://schemas.openxmlformats.org/officeDocument/2006/relationships/theme" Target="../theme/theme2.xml" /><Relationship Id="rId3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3.xml" /><Relationship Id="rId7" Type="http://schemas.openxmlformats.org/officeDocument/2006/relationships/slideLayout" Target="../slideLayouts/slideLayout14.xml" /><Relationship Id="rId8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16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88824" cy="6856214"/>
          </a:xfrm>
          <a:prstGeom prst="rect">
            <a:avLst/>
          </a:prstGeom>
          <a:solidFill>
            <a:srgbClr val="F4F0ED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6565"/>
            <a:endParaRPr lang="zh-CN" altLang="en-US" sz="1800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/>
  <p:timing/>
  <p:txStyles>
    <p:titleStyle>
      <a:lvl1pPr algn="l" defTabSz="91376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3765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3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5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3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93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13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3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  <p:sldLayoutId id="2147483672" r:id="rId16"/>
    <p:sldLayoutId id="2147483673" r:id="rId17"/>
    <p:sldLayoutId id="2147483674" r:id="rId18"/>
    <p:sldLayoutId id="2147483675" r:id="rId19"/>
    <p:sldLayoutId id="2147483676" r:id="rId20"/>
    <p:sldLayoutId id="2147483677" r:id="rId21"/>
    <p:sldLayoutId id="2147483678" r:id="rId22"/>
    <p:sldLayoutId id="2147483679" r:id="rId23"/>
    <p:sldLayoutId id="2147483680" r:id="rId24"/>
    <p:sldLayoutId id="2147483681" r:id="rId25"/>
    <p:sldLayoutId id="2147483682" r:id="rId26"/>
    <p:sldLayoutId id="2147483683" r:id="rId27"/>
    <p:sldLayoutId id="2147483684" r:id="rId28"/>
  </p:sldLayoutIdLst>
  <p:transition/>
  <p:timing/>
  <p:txStyles>
    <p:titleStyle>
      <a:lvl1pPr algn="ctr" defTabSz="121793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965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565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165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65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365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330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16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76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36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56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530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tags" Target="../tags/tag1.xml" /><Relationship Id="rId3" Type="http://schemas.openxmlformats.org/officeDocument/2006/relationships/tags" Target="../tags/tag2.xml" /><Relationship Id="rId4" Type="http://schemas.openxmlformats.org/officeDocument/2006/relationships/image" Target="../media/image3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Relationship Id="rId3" Type="http://schemas.microsoft.com/office/2007/relationships/hdphoto" Target="../media/image5.wdp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Relationship Id="rId3" Type="http://schemas.microsoft.com/office/2007/relationships/hdphoto" Target="../media/image5.wdp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Relationship Id="rId3" Type="http://schemas.microsoft.com/office/2007/relationships/hdphoto" Target="../media/image5.wdp" /><Relationship Id="rId4" Type="http://schemas.openxmlformats.org/officeDocument/2006/relationships/slide" Target="slide2.xml" TargetMode="Interna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Relationship Id="rId3" Type="http://schemas.microsoft.com/office/2007/relationships/hdphoto" Target="../media/image5.wdp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slide" Target="slide9.xml" TargetMode="Internal" /><Relationship Id="rId3" Type="http://schemas.openxmlformats.org/officeDocument/2006/relationships/slide" Target="slide3.xml" TargetMode="Internal" /><Relationship Id="rId4" Type="http://schemas.openxmlformats.org/officeDocument/2006/relationships/slide" Target="slide16.xml" TargetMode="Internal" /><Relationship Id="rId5" Type="http://schemas.openxmlformats.org/officeDocument/2006/relationships/slide" Target="slide27.xml" TargetMode="Interna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Relationship Id="rId3" Type="http://schemas.microsoft.com/office/2007/relationships/hdphoto" Target="../media/image5.wdp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" Target="slide2.xml" TargetMode="Internal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microsoft.com/office/2007/relationships/hdphoto" Target="../media/image5.wdp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Relationship Id="rId3" Type="http://schemas.microsoft.com/office/2007/relationships/hdphoto" Target="../media/image5.wdp" /></Relationships>
</file>

<file path=ppt/slides/_rels/slide3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" Target="slide2.xml" TargetMode="Internal" /></Relationships>
</file>

<file path=ppt/slides/_rels/slide3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image" Target="../media/image8.png" /><Relationship Id="rId3" Type="http://schemas.openxmlformats.org/officeDocument/2006/relationships/image" Target="../media/image3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" Target="slide2.xml" TargetMode="Interna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Relationship Id="rId3" Type="http://schemas.microsoft.com/office/2007/relationships/hdphoto" Target="../media/image5.wdp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4">
            <a:alphaModFix amt="65000"/>
            <a:lum/>
          </a:blip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圆角淘宝网chenying0907出品 14"/>
          <p:cNvSpPr/>
          <p:nvPr/>
        </p:nvSpPr>
        <p:spPr>
          <a:xfrm>
            <a:off x="-18439" y="2072053"/>
            <a:ext cx="9451327" cy="2252145"/>
          </a:xfrm>
          <a:custGeom>
            <a:gdLst>
              <a:gd name="connsiteX0" fmla="*/ 0 w 11089232"/>
              <a:gd name="connsiteY0" fmla="*/ 448643 h 2691807"/>
              <a:gd name="connsiteX1" fmla="*/ 448643 w 11089232"/>
              <a:gd name="connsiteY1" fmla="*/ 0 h 2691807"/>
              <a:gd name="connsiteX2" fmla="*/ 10640589 w 11089232"/>
              <a:gd name="connsiteY2" fmla="*/ 0 h 2691807"/>
              <a:gd name="connsiteX3" fmla="*/ 11089232 w 11089232"/>
              <a:gd name="connsiteY3" fmla="*/ 448643 h 2691807"/>
              <a:gd name="connsiteX4" fmla="*/ 11089232 w 11089232"/>
              <a:gd name="connsiteY4" fmla="*/ 2243164 h 2691807"/>
              <a:gd name="connsiteX5" fmla="*/ 10640589 w 11089232"/>
              <a:gd name="connsiteY5" fmla="*/ 2691807 h 2691807"/>
              <a:gd name="connsiteX6" fmla="*/ 448643 w 11089232"/>
              <a:gd name="connsiteY6" fmla="*/ 2691807 h 2691807"/>
              <a:gd name="connsiteX7" fmla="*/ 0 w 11089232"/>
              <a:gd name="connsiteY7" fmla="*/ 2243164 h 2691807"/>
              <a:gd name="connsiteX8" fmla="*/ 0 w 11089232"/>
              <a:gd name="connsiteY8" fmla="*/ 448643 h 2691807"/>
              <a:gd name="connsiteX0-1" fmla="*/ 0 w 11089232"/>
              <a:gd name="connsiteY0-2" fmla="*/ 448643 h 2691807"/>
              <a:gd name="connsiteX1-3" fmla="*/ 1663832 w 11089232"/>
              <a:gd name="connsiteY1-4" fmla="*/ 0 h 2691807"/>
              <a:gd name="connsiteX2-5" fmla="*/ 10640589 w 11089232"/>
              <a:gd name="connsiteY2-6" fmla="*/ 0 h 2691807"/>
              <a:gd name="connsiteX3-7" fmla="*/ 11089232 w 11089232"/>
              <a:gd name="connsiteY3-8" fmla="*/ 448643 h 2691807"/>
              <a:gd name="connsiteX4-9" fmla="*/ 11089232 w 11089232"/>
              <a:gd name="connsiteY4-10" fmla="*/ 2243164 h 2691807"/>
              <a:gd name="connsiteX5-11" fmla="*/ 10640589 w 11089232"/>
              <a:gd name="connsiteY5-12" fmla="*/ 2691807 h 2691807"/>
              <a:gd name="connsiteX6-13" fmla="*/ 448643 w 11089232"/>
              <a:gd name="connsiteY6-14" fmla="*/ 2691807 h 2691807"/>
              <a:gd name="connsiteX7-15" fmla="*/ 0 w 11089232"/>
              <a:gd name="connsiteY7-16" fmla="*/ 2243164 h 2691807"/>
              <a:gd name="connsiteX8-17" fmla="*/ 0 w 11089232"/>
              <a:gd name="connsiteY8-18" fmla="*/ 448643 h 2691807"/>
              <a:gd name="connsiteX0-19" fmla="*/ 0 w 11089232"/>
              <a:gd name="connsiteY0-20" fmla="*/ 448643 h 2703839"/>
              <a:gd name="connsiteX1-21" fmla="*/ 1663832 w 11089232"/>
              <a:gd name="connsiteY1-22" fmla="*/ 0 h 2703839"/>
              <a:gd name="connsiteX2-23" fmla="*/ 10640589 w 11089232"/>
              <a:gd name="connsiteY2-24" fmla="*/ 0 h 2703839"/>
              <a:gd name="connsiteX3-25" fmla="*/ 11089232 w 11089232"/>
              <a:gd name="connsiteY3-26" fmla="*/ 448643 h 2703839"/>
              <a:gd name="connsiteX4-27" fmla="*/ 11089232 w 11089232"/>
              <a:gd name="connsiteY4-28" fmla="*/ 2243164 h 2703839"/>
              <a:gd name="connsiteX5-29" fmla="*/ 10640589 w 11089232"/>
              <a:gd name="connsiteY5-30" fmla="*/ 2691807 h 2703839"/>
              <a:gd name="connsiteX6-31" fmla="*/ 1687895 w 11089232"/>
              <a:gd name="connsiteY6-32" fmla="*/ 2703839 h 2703839"/>
              <a:gd name="connsiteX7-33" fmla="*/ 0 w 11089232"/>
              <a:gd name="connsiteY7-34" fmla="*/ 2243164 h 2703839"/>
              <a:gd name="connsiteX8-35" fmla="*/ 0 w 11089232"/>
              <a:gd name="connsiteY8-36" fmla="*/ 448643 h 2703839"/>
              <a:gd name="connsiteX0-37" fmla="*/ 0 w 11089232"/>
              <a:gd name="connsiteY0-38" fmla="*/ 2243164 h 2703839"/>
              <a:gd name="connsiteX1-39" fmla="*/ 1663832 w 11089232"/>
              <a:gd name="connsiteY1-40" fmla="*/ 0 h 2703839"/>
              <a:gd name="connsiteX2-41" fmla="*/ 10640589 w 11089232"/>
              <a:gd name="connsiteY2-42" fmla="*/ 0 h 2703839"/>
              <a:gd name="connsiteX3-43" fmla="*/ 11089232 w 11089232"/>
              <a:gd name="connsiteY3-44" fmla="*/ 448643 h 2703839"/>
              <a:gd name="connsiteX4-45" fmla="*/ 11089232 w 11089232"/>
              <a:gd name="connsiteY4-46" fmla="*/ 2243164 h 2703839"/>
              <a:gd name="connsiteX5-47" fmla="*/ 10640589 w 11089232"/>
              <a:gd name="connsiteY5-48" fmla="*/ 2691807 h 2703839"/>
              <a:gd name="connsiteX6-49" fmla="*/ 1687895 w 11089232"/>
              <a:gd name="connsiteY6-50" fmla="*/ 2703839 h 2703839"/>
              <a:gd name="connsiteX7-51" fmla="*/ 0 w 11089232"/>
              <a:gd name="connsiteY7-52" fmla="*/ 2243164 h 2703839"/>
              <a:gd name="connsiteX0-53" fmla="*/ 81842 w 9522747"/>
              <a:gd name="connsiteY0-54" fmla="*/ 2146911 h 2703839"/>
              <a:gd name="connsiteX1-55" fmla="*/ 97347 w 9522747"/>
              <a:gd name="connsiteY1-56" fmla="*/ 0 h 2703839"/>
              <a:gd name="connsiteX2-57" fmla="*/ 9074104 w 9522747"/>
              <a:gd name="connsiteY2-58" fmla="*/ 0 h 2703839"/>
              <a:gd name="connsiteX3-59" fmla="*/ 9522747 w 9522747"/>
              <a:gd name="connsiteY3-60" fmla="*/ 448643 h 2703839"/>
              <a:gd name="connsiteX4-61" fmla="*/ 9522747 w 9522747"/>
              <a:gd name="connsiteY4-62" fmla="*/ 2243164 h 2703839"/>
              <a:gd name="connsiteX5-63" fmla="*/ 9074104 w 9522747"/>
              <a:gd name="connsiteY5-64" fmla="*/ 2691807 h 2703839"/>
              <a:gd name="connsiteX6-65" fmla="*/ 121410 w 9522747"/>
              <a:gd name="connsiteY6-66" fmla="*/ 2703839 h 2703839"/>
              <a:gd name="connsiteX7-67" fmla="*/ 81842 w 9522747"/>
              <a:gd name="connsiteY7-68" fmla="*/ 2146911 h 2703839"/>
              <a:gd name="connsiteX0-69" fmla="*/ 81842 w 9522747"/>
              <a:gd name="connsiteY0-70" fmla="*/ 2146911 h 2703839"/>
              <a:gd name="connsiteX1-71" fmla="*/ 97347 w 9522747"/>
              <a:gd name="connsiteY1-72" fmla="*/ 0 h 2703839"/>
              <a:gd name="connsiteX2-73" fmla="*/ 9074104 w 9522747"/>
              <a:gd name="connsiteY2-74" fmla="*/ 0 h 2703839"/>
              <a:gd name="connsiteX3-75" fmla="*/ 9522747 w 9522747"/>
              <a:gd name="connsiteY3-76" fmla="*/ 448643 h 2703839"/>
              <a:gd name="connsiteX4-77" fmla="*/ 9522747 w 9522747"/>
              <a:gd name="connsiteY4-78" fmla="*/ 2243164 h 2703839"/>
              <a:gd name="connsiteX5-79" fmla="*/ 9074104 w 9522747"/>
              <a:gd name="connsiteY5-80" fmla="*/ 2691807 h 2703839"/>
              <a:gd name="connsiteX6-81" fmla="*/ 121410 w 9522747"/>
              <a:gd name="connsiteY6-82" fmla="*/ 2703839 h 2703839"/>
              <a:gd name="connsiteX7-83" fmla="*/ 81842 w 9522747"/>
              <a:gd name="connsiteY7-84" fmla="*/ 2146911 h 2703839"/>
              <a:gd name="connsiteX0-85" fmla="*/ 81842 w 9522747"/>
              <a:gd name="connsiteY0-86" fmla="*/ 2146911 h 2703839"/>
              <a:gd name="connsiteX1-87" fmla="*/ 97347 w 9522747"/>
              <a:gd name="connsiteY1-88" fmla="*/ 0 h 2703839"/>
              <a:gd name="connsiteX2-89" fmla="*/ 9074104 w 9522747"/>
              <a:gd name="connsiteY2-90" fmla="*/ 0 h 2703839"/>
              <a:gd name="connsiteX3-91" fmla="*/ 9522747 w 9522747"/>
              <a:gd name="connsiteY3-92" fmla="*/ 448643 h 2703839"/>
              <a:gd name="connsiteX4-93" fmla="*/ 9522747 w 9522747"/>
              <a:gd name="connsiteY4-94" fmla="*/ 2243164 h 2703839"/>
              <a:gd name="connsiteX5-95" fmla="*/ 9074104 w 9522747"/>
              <a:gd name="connsiteY5-96" fmla="*/ 2691807 h 2703839"/>
              <a:gd name="connsiteX6-97" fmla="*/ 121410 w 9522747"/>
              <a:gd name="connsiteY6-98" fmla="*/ 2703839 h 2703839"/>
              <a:gd name="connsiteX7-99" fmla="*/ 81842 w 9522747"/>
              <a:gd name="connsiteY7-100" fmla="*/ 2146911 h 2703839"/>
              <a:gd name="connsiteX0-101" fmla="*/ 0 w 9440905"/>
              <a:gd name="connsiteY0-102" fmla="*/ 2146911 h 2704560"/>
              <a:gd name="connsiteX1-103" fmla="*/ 15505 w 9440905"/>
              <a:gd name="connsiteY1-104" fmla="*/ 0 h 2704560"/>
              <a:gd name="connsiteX2-105" fmla="*/ 8992262 w 9440905"/>
              <a:gd name="connsiteY2-106" fmla="*/ 0 h 2704560"/>
              <a:gd name="connsiteX3-107" fmla="*/ 9440905 w 9440905"/>
              <a:gd name="connsiteY3-108" fmla="*/ 448643 h 2704560"/>
              <a:gd name="connsiteX4-109" fmla="*/ 9440905 w 9440905"/>
              <a:gd name="connsiteY4-110" fmla="*/ 2243164 h 2704560"/>
              <a:gd name="connsiteX5-111" fmla="*/ 8992262 w 9440905"/>
              <a:gd name="connsiteY5-112" fmla="*/ 2691807 h 2704560"/>
              <a:gd name="connsiteX6-113" fmla="*/ 39568 w 9440905"/>
              <a:gd name="connsiteY6-114" fmla="*/ 2703839 h 2704560"/>
              <a:gd name="connsiteX7-115" fmla="*/ 0 w 9440905"/>
              <a:gd name="connsiteY7-116" fmla="*/ 2146911 h 2704560"/>
              <a:gd name="connsiteX0-117" fmla="*/ 10422 w 9451327"/>
              <a:gd name="connsiteY0-118" fmla="*/ 2146911 h 2704560"/>
              <a:gd name="connsiteX1-119" fmla="*/ 25927 w 9451327"/>
              <a:gd name="connsiteY1-120" fmla="*/ 0 h 2704560"/>
              <a:gd name="connsiteX2-121" fmla="*/ 9002684 w 9451327"/>
              <a:gd name="connsiteY2-122" fmla="*/ 0 h 2704560"/>
              <a:gd name="connsiteX3-123" fmla="*/ 9451327 w 9451327"/>
              <a:gd name="connsiteY3-124" fmla="*/ 448643 h 2704560"/>
              <a:gd name="connsiteX4-125" fmla="*/ 9451327 w 9451327"/>
              <a:gd name="connsiteY4-126" fmla="*/ 2243164 h 2704560"/>
              <a:gd name="connsiteX5-127" fmla="*/ 9002684 w 9451327"/>
              <a:gd name="connsiteY5-128" fmla="*/ 2691807 h 2704560"/>
              <a:gd name="connsiteX6-129" fmla="*/ 1864 w 9451327"/>
              <a:gd name="connsiteY6-130" fmla="*/ 2703839 h 2704560"/>
              <a:gd name="connsiteX7-131" fmla="*/ 10422 w 9451327"/>
              <a:gd name="connsiteY7-132" fmla="*/ 2146911 h 2704560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9451327" h="2704560">
                <a:moveTo>
                  <a:pt x="10422" y="2146911"/>
                </a:moveTo>
                <a:lnTo>
                  <a:pt x="25927" y="0"/>
                </a:lnTo>
                <a:lnTo>
                  <a:pt x="9002684" y="0"/>
                </a:lnTo>
                <a:cubicBezTo>
                  <a:pt x="9250463" y="0"/>
                  <a:pt x="9451327" y="200864"/>
                  <a:pt x="9451327" y="448643"/>
                </a:cubicBezTo>
                <a:lnTo>
                  <a:pt x="9451327" y="2243164"/>
                </a:lnTo>
                <a:cubicBezTo>
                  <a:pt x="9451327" y="2490943"/>
                  <a:pt x="9250463" y="2691807"/>
                  <a:pt x="9002684" y="2691807"/>
                </a:cubicBezTo>
                <a:lnTo>
                  <a:pt x="1864" y="2703839"/>
                </a:lnTo>
                <a:cubicBezTo>
                  <a:pt x="-5284" y="2727902"/>
                  <a:pt x="10422" y="2142027"/>
                  <a:pt x="10422" y="2146911"/>
                </a:cubicBezTo>
                <a:close/>
              </a:path>
            </a:pathLst>
          </a:custGeom>
          <a:solidFill>
            <a:schemeClr val="bg1">
              <a:alpha val="64000"/>
            </a:schemeClr>
          </a:solidFill>
          <a:ln>
            <a:solidFill>
              <a:srgbClr val="DED3CF"/>
            </a:solidFill>
          </a:ln>
          <a:effectLst>
            <a:outerShdw blurRad="495300" dist="127000" dir="5400000" algn="ctr" rotWithShape="0">
              <a:srgbClr val="000000">
                <a:alpha val="2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000"/>
          </a:p>
        </p:txBody>
      </p:sp>
      <p:sp>
        <p:nvSpPr>
          <p:cNvPr id="14" name="淘宝网chenying0907出品 129"/>
          <p:cNvSpPr/>
          <p:nvPr/>
        </p:nvSpPr>
        <p:spPr>
          <a:xfrm flipH="1">
            <a:off x="981421" y="3284984"/>
            <a:ext cx="7552622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4800" b="1" smtClean="0">
                <a:solidFill>
                  <a:prstClr val="black">
                    <a:lumMod val="75000"/>
                    <a:lumOff val="25000"/>
                  </a:prstClr>
                </a:solidFill>
                <a:cs typeface="Times New Roman" panose="02020603050405020304" pitchFamily="18" charset="0"/>
              </a:rPr>
              <a:t>Iconic Attractions</a:t>
            </a:r>
            <a:endParaRPr lang="en-US" altLang="zh-CN" sz="4800" b="1">
              <a:solidFill>
                <a:prstClr val="black">
                  <a:lumMod val="75000"/>
                  <a:lumOff val="25000"/>
                </a:prstClr>
              </a:solidFill>
              <a:cs typeface="Times New Roman" panose="02020603050405020304" pitchFamily="18" charset="0"/>
            </a:endParaRPr>
          </a:p>
        </p:txBody>
      </p:sp>
      <p:sp>
        <p:nvSpPr>
          <p:cNvPr id="15" name="淘宝网chenying0907出品 132"/>
          <p:cNvSpPr/>
          <p:nvPr>
            <p:custDataLst>
              <p:tags r:id="rId2"/>
            </p:custDataLst>
          </p:nvPr>
        </p:nvSpPr>
        <p:spPr>
          <a:xfrm flipV="1">
            <a:off x="3574132" y="2427969"/>
            <a:ext cx="2306027" cy="146603"/>
          </a:xfrm>
          <a:custGeom>
            <a:gdLst>
              <a:gd name="connsiteX0" fmla="*/ 0 w 3120453"/>
              <a:gd name="connsiteY0" fmla="*/ 0 h 143576"/>
              <a:gd name="connsiteX1" fmla="*/ 3120453 w 3120453"/>
              <a:gd name="connsiteY1" fmla="*/ 0 h 143576"/>
              <a:gd name="connsiteX2" fmla="*/ 3076102 w 3120453"/>
              <a:gd name="connsiteY2" fmla="*/ 65782 h 143576"/>
              <a:gd name="connsiteX3" fmla="*/ 2888290 w 3120453"/>
              <a:gd name="connsiteY3" fmla="*/ 143576 h 143576"/>
              <a:gd name="connsiteX4" fmla="*/ 232163 w 3120453"/>
              <a:gd name="connsiteY4" fmla="*/ 143576 h 143576"/>
              <a:gd name="connsiteX5" fmla="*/ 44352 w 3120453"/>
              <a:gd name="connsiteY5" fmla="*/ 65782 h 143576"/>
              <a:gd name="connsiteX0-1" fmla="*/ 0 w 3120453"/>
              <a:gd name="connsiteY0-2" fmla="*/ 0 h 143576"/>
              <a:gd name="connsiteX1-3" fmla="*/ 3120453 w 3120453"/>
              <a:gd name="connsiteY1-4" fmla="*/ 0 h 143576"/>
              <a:gd name="connsiteX2-5" fmla="*/ 3076102 w 3120453"/>
              <a:gd name="connsiteY2-6" fmla="*/ 65782 h 143576"/>
              <a:gd name="connsiteX3-7" fmla="*/ 2888290 w 3120453"/>
              <a:gd name="connsiteY3-8" fmla="*/ 143576 h 143576"/>
              <a:gd name="connsiteX4-9" fmla="*/ 232163 w 3120453"/>
              <a:gd name="connsiteY4-10" fmla="*/ 143576 h 143576"/>
              <a:gd name="connsiteX5-11" fmla="*/ 44352 w 3120453"/>
              <a:gd name="connsiteY5-12" fmla="*/ 65782 h 143576"/>
              <a:gd name="connsiteX6" fmla="*/ 91440 w 3120453"/>
              <a:gd name="connsiteY6" fmla="*/ 91440 h 143576"/>
              <a:gd name="connsiteX0-13" fmla="*/ 0 w 3120453"/>
              <a:gd name="connsiteY0-14" fmla="*/ 0 h 143576"/>
              <a:gd name="connsiteX1-15" fmla="*/ 3120453 w 3120453"/>
              <a:gd name="connsiteY1-16" fmla="*/ 0 h 143576"/>
              <a:gd name="connsiteX2-17" fmla="*/ 3076102 w 3120453"/>
              <a:gd name="connsiteY2-18" fmla="*/ 65782 h 143576"/>
              <a:gd name="connsiteX3-19" fmla="*/ 2888290 w 3120453"/>
              <a:gd name="connsiteY3-20" fmla="*/ 143576 h 143576"/>
              <a:gd name="connsiteX4-21" fmla="*/ 232163 w 3120453"/>
              <a:gd name="connsiteY4-22" fmla="*/ 143576 h 143576"/>
              <a:gd name="connsiteX5-23" fmla="*/ 44352 w 3120453"/>
              <a:gd name="connsiteY5-24" fmla="*/ 65782 h 143576"/>
              <a:gd name="connsiteX6-25" fmla="*/ 91440 w 3120453"/>
              <a:gd name="connsiteY6-26" fmla="*/ 91440 h 143576"/>
              <a:gd name="connsiteX7" fmla="*/ 0 w 3120453"/>
              <a:gd name="connsiteY7" fmla="*/ 0 h 143576"/>
              <a:gd name="connsiteX0-27" fmla="*/ 3078384 w 3078384"/>
              <a:gd name="connsiteY0-28" fmla="*/ 0 h 143576"/>
              <a:gd name="connsiteX1-29" fmla="*/ 3034033 w 3078384"/>
              <a:gd name="connsiteY1-30" fmla="*/ 65782 h 143576"/>
              <a:gd name="connsiteX2-31" fmla="*/ 2846221 w 3078384"/>
              <a:gd name="connsiteY2-32" fmla="*/ 143576 h 143576"/>
              <a:gd name="connsiteX3-33" fmla="*/ 190094 w 3078384"/>
              <a:gd name="connsiteY3-34" fmla="*/ 143576 h 143576"/>
              <a:gd name="connsiteX4-35" fmla="*/ 2283 w 3078384"/>
              <a:gd name="connsiteY4-36" fmla="*/ 65782 h 143576"/>
              <a:gd name="connsiteX5-37" fmla="*/ 49371 w 3078384"/>
              <a:gd name="connsiteY5-38" fmla="*/ 91440 h 143576"/>
              <a:gd name="connsiteX6-39" fmla="*/ 49371 w 3078384"/>
              <a:gd name="connsiteY6-40" fmla="*/ 91440 h 143576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25" y="connsiteY6-26"/>
              </a:cxn>
            </a:cxnLst>
            <a:rect l="l" t="t" r="r" b="b"/>
            <a:pathLst>
              <a:path w="3078384" h="143576">
                <a:moveTo>
                  <a:pt x="3078384" y="0"/>
                </a:moveTo>
                <a:lnTo>
                  <a:pt x="3034033" y="65782"/>
                </a:lnTo>
                <a:cubicBezTo>
                  <a:pt x="2985968" y="113847"/>
                  <a:pt x="2919566" y="143576"/>
                  <a:pt x="2846221" y="143576"/>
                </a:cubicBezTo>
                <a:lnTo>
                  <a:pt x="190094" y="143576"/>
                </a:lnTo>
                <a:cubicBezTo>
                  <a:pt x="116749" y="143576"/>
                  <a:pt x="50348" y="113847"/>
                  <a:pt x="2283" y="65782"/>
                </a:cubicBezTo>
                <a:cubicBezTo>
                  <a:pt x="-12501" y="43855"/>
                  <a:pt x="49371" y="91440"/>
                  <a:pt x="49371" y="91440"/>
                </a:cubicBezTo>
                <a:lnTo>
                  <a:pt x="49371" y="91440"/>
                </a:lnTo>
              </a:path>
            </a:pathLst>
          </a:cu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Calibri"/>
              <a:ea typeface="华文楷体" panose="02010600040101010101" charset="-122"/>
            </a:endParaRPr>
          </a:p>
        </p:txBody>
      </p:sp>
      <p:sp>
        <p:nvSpPr>
          <p:cNvPr id="16" name="淘宝网chenying0907出品 133"/>
          <p:cNvSpPr/>
          <p:nvPr>
            <p:custDataLst>
              <p:tags r:id="rId3"/>
            </p:custDataLst>
          </p:nvPr>
        </p:nvSpPr>
        <p:spPr>
          <a:xfrm>
            <a:off x="3574132" y="2853112"/>
            <a:ext cx="2306027" cy="146603"/>
          </a:xfrm>
          <a:custGeom>
            <a:gdLst>
              <a:gd name="connsiteX0" fmla="*/ 0 w 3120453"/>
              <a:gd name="connsiteY0" fmla="*/ 0 h 143576"/>
              <a:gd name="connsiteX1" fmla="*/ 3120453 w 3120453"/>
              <a:gd name="connsiteY1" fmla="*/ 0 h 143576"/>
              <a:gd name="connsiteX2" fmla="*/ 3076102 w 3120453"/>
              <a:gd name="connsiteY2" fmla="*/ 65782 h 143576"/>
              <a:gd name="connsiteX3" fmla="*/ 2888290 w 3120453"/>
              <a:gd name="connsiteY3" fmla="*/ 143576 h 143576"/>
              <a:gd name="connsiteX4" fmla="*/ 232163 w 3120453"/>
              <a:gd name="connsiteY4" fmla="*/ 143576 h 143576"/>
              <a:gd name="connsiteX5" fmla="*/ 44352 w 3120453"/>
              <a:gd name="connsiteY5" fmla="*/ 65782 h 143576"/>
              <a:gd name="connsiteX0-1" fmla="*/ 0 w 3120453"/>
              <a:gd name="connsiteY0-2" fmla="*/ 0 h 143576"/>
              <a:gd name="connsiteX1-3" fmla="*/ 3120453 w 3120453"/>
              <a:gd name="connsiteY1-4" fmla="*/ 0 h 143576"/>
              <a:gd name="connsiteX2-5" fmla="*/ 3076102 w 3120453"/>
              <a:gd name="connsiteY2-6" fmla="*/ 65782 h 143576"/>
              <a:gd name="connsiteX3-7" fmla="*/ 2888290 w 3120453"/>
              <a:gd name="connsiteY3-8" fmla="*/ 143576 h 143576"/>
              <a:gd name="connsiteX4-9" fmla="*/ 232163 w 3120453"/>
              <a:gd name="connsiteY4-10" fmla="*/ 143576 h 143576"/>
              <a:gd name="connsiteX5-11" fmla="*/ 44352 w 3120453"/>
              <a:gd name="connsiteY5-12" fmla="*/ 65782 h 143576"/>
              <a:gd name="connsiteX6" fmla="*/ 91440 w 3120453"/>
              <a:gd name="connsiteY6" fmla="*/ 91440 h 143576"/>
              <a:gd name="connsiteX0-13" fmla="*/ 0 w 3120453"/>
              <a:gd name="connsiteY0-14" fmla="*/ 0 h 143576"/>
              <a:gd name="connsiteX1-15" fmla="*/ 3120453 w 3120453"/>
              <a:gd name="connsiteY1-16" fmla="*/ 0 h 143576"/>
              <a:gd name="connsiteX2-17" fmla="*/ 3076102 w 3120453"/>
              <a:gd name="connsiteY2-18" fmla="*/ 65782 h 143576"/>
              <a:gd name="connsiteX3-19" fmla="*/ 2888290 w 3120453"/>
              <a:gd name="connsiteY3-20" fmla="*/ 143576 h 143576"/>
              <a:gd name="connsiteX4-21" fmla="*/ 232163 w 3120453"/>
              <a:gd name="connsiteY4-22" fmla="*/ 143576 h 143576"/>
              <a:gd name="connsiteX5-23" fmla="*/ 44352 w 3120453"/>
              <a:gd name="connsiteY5-24" fmla="*/ 65782 h 143576"/>
              <a:gd name="connsiteX6-25" fmla="*/ 91440 w 3120453"/>
              <a:gd name="connsiteY6-26" fmla="*/ 91440 h 143576"/>
              <a:gd name="connsiteX7" fmla="*/ 0 w 3120453"/>
              <a:gd name="connsiteY7" fmla="*/ 0 h 143576"/>
              <a:gd name="connsiteX0-27" fmla="*/ 3078384 w 3078384"/>
              <a:gd name="connsiteY0-28" fmla="*/ 0 h 143576"/>
              <a:gd name="connsiteX1-29" fmla="*/ 3034033 w 3078384"/>
              <a:gd name="connsiteY1-30" fmla="*/ 65782 h 143576"/>
              <a:gd name="connsiteX2-31" fmla="*/ 2846221 w 3078384"/>
              <a:gd name="connsiteY2-32" fmla="*/ 143576 h 143576"/>
              <a:gd name="connsiteX3-33" fmla="*/ 190094 w 3078384"/>
              <a:gd name="connsiteY3-34" fmla="*/ 143576 h 143576"/>
              <a:gd name="connsiteX4-35" fmla="*/ 2283 w 3078384"/>
              <a:gd name="connsiteY4-36" fmla="*/ 65782 h 143576"/>
              <a:gd name="connsiteX5-37" fmla="*/ 49371 w 3078384"/>
              <a:gd name="connsiteY5-38" fmla="*/ 91440 h 143576"/>
              <a:gd name="connsiteX6-39" fmla="*/ 49371 w 3078384"/>
              <a:gd name="connsiteY6-40" fmla="*/ 91440 h 143576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25" y="connsiteY6-26"/>
              </a:cxn>
            </a:cxnLst>
            <a:rect l="l" t="t" r="r" b="b"/>
            <a:pathLst>
              <a:path w="3078384" h="143576">
                <a:moveTo>
                  <a:pt x="3078384" y="0"/>
                </a:moveTo>
                <a:lnTo>
                  <a:pt x="3034033" y="65782"/>
                </a:lnTo>
                <a:cubicBezTo>
                  <a:pt x="2985968" y="113847"/>
                  <a:pt x="2919566" y="143576"/>
                  <a:pt x="2846221" y="143576"/>
                </a:cubicBezTo>
                <a:lnTo>
                  <a:pt x="190094" y="143576"/>
                </a:lnTo>
                <a:cubicBezTo>
                  <a:pt x="116749" y="143576"/>
                  <a:pt x="50348" y="113847"/>
                  <a:pt x="2283" y="65782"/>
                </a:cubicBezTo>
                <a:cubicBezTo>
                  <a:pt x="-12501" y="43855"/>
                  <a:pt x="49371" y="91440"/>
                  <a:pt x="49371" y="91440"/>
                </a:cubicBezTo>
                <a:lnTo>
                  <a:pt x="49371" y="91440"/>
                </a:lnTo>
              </a:path>
            </a:pathLst>
          </a:cu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Calibri"/>
              <a:ea typeface="华文楷体" panose="02010600040101010101" charset="-122"/>
            </a:endParaRPr>
          </a:p>
        </p:txBody>
      </p:sp>
      <p:sp>
        <p:nvSpPr>
          <p:cNvPr id="17" name="淘宝网chenying0907出品 129"/>
          <p:cNvSpPr/>
          <p:nvPr/>
        </p:nvSpPr>
        <p:spPr>
          <a:xfrm flipH="1">
            <a:off x="4192465" y="2473732"/>
            <a:ext cx="1533669" cy="55399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defTabSz="913765"/>
            <a:r>
              <a:rPr lang="en-US" altLang="zh-CN" sz="3000">
                <a:solidFill>
                  <a:schemeClr val="accent3">
                    <a:lumMod val="75000"/>
                  </a:schemeClr>
                </a:solidFill>
                <a:latin typeface="Arial" panose="020b0604020202090204" pitchFamily="34" charset="0"/>
                <a:cs typeface="Times New Roman" panose="02020603050405020304" pitchFamily="18" charset="0"/>
              </a:rPr>
              <a:t>Unit </a:t>
            </a:r>
            <a:r>
              <a:rPr lang="en-US" altLang="zh-CN" sz="3000" smtClean="0">
                <a:solidFill>
                  <a:schemeClr val="accent3">
                    <a:lumMod val="75000"/>
                  </a:schemeClr>
                </a:solidFill>
                <a:latin typeface="Arial" panose="020b0604020202090204" pitchFamily="34" charset="0"/>
                <a:cs typeface="Times New Roman" panose="02020603050405020304" pitchFamily="18" charset="0"/>
              </a:rPr>
              <a:t>2</a:t>
            </a:r>
            <a:r>
              <a:rPr lang="zh-CN" altLang="en-US" sz="3000" b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3000" b="1">
              <a:solidFill>
                <a:schemeClr val="accent3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623265" y="476672"/>
            <a:ext cx="10852697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10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巢穴；鸟窝；秘密窝点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11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哺乳动物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12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	</a:t>
            </a:r>
            <a:r>
              <a:rPr lang="en-US" altLang="zh-CN" sz="2600" b="1" i="1" kern="100" smtClean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孵出；破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壳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i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		</a:t>
            </a:r>
            <a:r>
              <a:rPr lang="en-US" altLang="zh-CN" sz="2600" b="1" i="1" kern="100" err="1" smtClean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600" b="1" i="1" kern="100" err="1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</a:t>
            </a: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使孵出；策划；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尤指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密谋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13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栅栏；围栏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14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监狱；监禁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15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adj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大；宏大的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16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分布；分配；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分发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2600" b="1" kern="100" smtClean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	</a:t>
            </a:r>
            <a:r>
              <a:rPr lang="en-US" altLang="zh-CN" sz="2600" b="1" i="1" kern="100" smtClean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分配；散发；分布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15974" y="613251"/>
            <a:ext cx="75854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nest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079563" y="1198840"/>
            <a:ext cx="144302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mammal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072175" y="1799287"/>
            <a:ext cx="98135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hatch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100842" y="2979990"/>
            <a:ext cx="92365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fence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079593" y="3522146"/>
            <a:ext cx="109356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prison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096509" y="4117260"/>
            <a:ext cx="103746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grand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091952" y="4765332"/>
            <a:ext cx="187262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distribution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414073" y="5354166"/>
            <a:ext cx="157447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distribute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623265" y="455468"/>
            <a:ext cx="10852697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17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发生率；重复率；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声波或电磁波振动的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频率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smtClean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  →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adj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频繁的；时常发生的；惯常的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18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	</a:t>
            </a:r>
            <a:r>
              <a:rPr lang="en-US" altLang="zh-CN" sz="2600" b="1" i="1" kern="100" err="1" smtClean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600" b="1" i="1" kern="100" err="1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</a:t>
            </a: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批准；许可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licence)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许可证；执照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smtClean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  →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adj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得到正式许可的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19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生理；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生物学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</a:t>
            </a:r>
            <a:r>
              <a:rPr lang="en-US" altLang="zh-CN" sz="2600" b="1" kern="100" smtClean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生物学家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20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</a:rPr>
              <a:t>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</a:rPr>
              <a:t> 	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</a:rPr>
              <a:t>adj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暴力的；猛烈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</a:t>
            </a:r>
            <a:r>
              <a:rPr lang="en-US" altLang="zh-CN" sz="2600" b="1" kern="100" smtClean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</a:rPr>
              <a:t>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</a:rPr>
              <a:t> 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暴力；暴行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84332" y="531718"/>
            <a:ext cx="160370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frequency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290859" y="1136357"/>
            <a:ext cx="140012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frequent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97285" y="1791866"/>
            <a:ext cx="112883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license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332769" y="2955607"/>
            <a:ext cx="131478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licensed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76642" y="3510533"/>
            <a:ext cx="122341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biology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319912" y="4101455"/>
            <a:ext cx="139012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biologist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87666" y="4750570"/>
            <a:ext cx="114807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violent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29995" y="5344641"/>
            <a:ext cx="133241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violence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623265" y="1011928"/>
            <a:ext cx="10852697" cy="615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掌握规律　巧记</a:t>
            </a:r>
            <a:r>
              <a:rPr lang="zh-CN" altLang="zh-CN" sz="2600" b="1" kern="100" smtClean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单词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23265" y="1732008"/>
            <a:ext cx="10852697" cy="2417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biology</a:t>
            </a:r>
            <a:r>
              <a:rPr lang="en-US" altLang="zh-CN" sz="2600" b="1" kern="10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2600" b="1" i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生理；生物学</a:t>
            </a:r>
            <a:r>
              <a:rPr lang="en-US" altLang="zh-CN" sz="2600" b="1" kern="10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-ist</a:t>
            </a:r>
            <a:r>
              <a:rPr lang="en-US" altLang="zh-CN" sz="2600" b="1" kern="10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表名词，表示信仰者，专家或从事的人</a:t>
            </a:r>
            <a:r>
              <a:rPr lang="en-US" altLang="zh-CN" sz="2600" b="1" kern="10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biologist </a:t>
            </a:r>
            <a:r>
              <a:rPr lang="en-US" altLang="zh-CN" sz="2600" b="1" i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生物学家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例如：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science </a:t>
            </a:r>
            <a:r>
              <a:rPr lang="en-US" altLang="zh-CN" sz="2600" b="1" i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科学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scientist </a:t>
            </a:r>
            <a:r>
              <a:rPr lang="en-US" altLang="zh-CN" sz="2600" b="1" i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科学家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social </a:t>
            </a:r>
            <a:r>
              <a:rPr lang="en-US" altLang="zh-CN" sz="2600" b="1" i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adj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社会的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socialist </a:t>
            </a:r>
            <a:r>
              <a:rPr lang="en-US" altLang="zh-CN" sz="2600" b="1" i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社会主义者</a:t>
            </a:r>
            <a:endParaRPr lang="zh-CN" altLang="zh-CN" sz="2600" kern="100">
              <a:latin typeface="宋体"/>
              <a:cs typeface="Courier New" panose="02070609020205090404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328912" y="954806"/>
            <a:ext cx="11531001" cy="5757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到达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；找到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的去路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3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	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一群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羊或鸟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3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	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也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；和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一样；不但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而且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3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4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	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少数人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或物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；一把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的量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3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5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	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捡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起；获得；收拾；乘车，搭载；不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费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	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				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力地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学会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3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6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这个阶段之后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3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7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违法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8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与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的互动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3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9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           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限频率的场合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3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10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对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施暴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-53185"/>
            <a:ext cx="12188825" cy="961905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621804" y="971203"/>
            <a:ext cx="347563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find one</a:t>
            </a:r>
            <a:r>
              <a:rPr lang="en-US" altLang="zh-CN" sz="2600" b="1" kern="100">
                <a:solidFill>
                  <a:srgbClr val="C00000"/>
                </a:solidFill>
                <a:latin typeface="+mj-ea"/>
                <a:ea typeface="+mj-ea"/>
                <a:cs typeface="Courier New" panose="02070609020205090404" pitchFamily="49" charset="0"/>
              </a:rPr>
              <a:t>’</a:t>
            </a: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 way into/to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21804" y="1545362"/>
            <a:ext cx="150714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 flock of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21804" y="2060848"/>
            <a:ext cx="151836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as well as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21804" y="2564904"/>
            <a:ext cx="19094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 handful of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21804" y="3030860"/>
            <a:ext cx="125226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pick up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30344" y="4057602"/>
            <a:ext cx="236353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after this phase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26270" y="4573691"/>
            <a:ext cx="273183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be against the law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40854" y="5149755"/>
            <a:ext cx="245291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interaction with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12279" y="5601558"/>
            <a:ext cx="515115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on a limited frequency of occasions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790203" y="6159842"/>
            <a:ext cx="279595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be violent towards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0414892" y="188640"/>
            <a:ext cx="1773932" cy="59323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0486900" y="240184"/>
            <a:ext cx="1620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CN" altLang="zh-CN" sz="2800" b="1" kern="10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核心短语</a:t>
            </a:r>
            <a:endParaRPr lang="zh-CN" alt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503640" y="1124744"/>
            <a:ext cx="11181544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1.where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引导定语从句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If you want to hold a koala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you have to go to certain licensed zoos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												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and that they are handled for only a limited time and on a limited frequency of occasions.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如果你想抱一个考拉，你必须去某些许可的动物园，动物专家确保选择作为交流的考拉处于良好状态，而且只有在有限的时间和限频率的场合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才可以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-53185"/>
            <a:ext cx="12188825" cy="961905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0414892" y="188640"/>
            <a:ext cx="1773932" cy="59323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0486900" y="240184"/>
            <a:ext cx="1620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CN" altLang="zh-CN" sz="2800" b="1" kern="10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经典句式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561584" y="1672233"/>
            <a:ext cx="11010769" cy="18928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kern="100" smtClean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						       where </a:t>
            </a: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animal experts make sure that the koalas selected for each session are in a good state for human contact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886629" y="1540917"/>
            <a:ext cx="10325969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2.while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引导让步状语从句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			         </a:t>
            </a:r>
            <a:r>
              <a:rPr lang="zh-CN" altLang="zh-CN" sz="2600" b="1" kern="100" spc="-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it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 really a primitive 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mammal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with a unique biology.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虽然它可能像鸟一样在巢里产卵，但它确实是一种原始的哺乳动物，具有独特的生物学特性。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-53185"/>
            <a:ext cx="12188825" cy="961905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990080" y="2197427"/>
            <a:ext cx="604043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While it may lay eggs in a nest like a bird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3" name="返回">
            <a:hlinkClick r:id="rId4" action="ppaction://hlinksldjump"/>
          </p:cNvPr>
          <p:cNvSpPr/>
          <p:nvPr/>
        </p:nvSpPr>
        <p:spPr bwMode="auto">
          <a:xfrm>
            <a:off x="11211213" y="6398788"/>
            <a:ext cx="979200" cy="46080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/>
                <a:ea typeface="微软雅黑"/>
                <a:cs typeface="Times New Roman" panose="02020603050405020304"/>
              </a:rPr>
              <a:t>返 回</a:t>
            </a: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矩形 12"/>
          <p:cNvSpPr/>
          <p:nvPr/>
        </p:nvSpPr>
        <p:spPr>
          <a:xfrm>
            <a:off x="821199" y="1315367"/>
            <a:ext cx="11369213" cy="1260000"/>
          </a:xfrm>
          <a:prstGeom prst="rect">
            <a:avLst/>
          </a:prstGeom>
          <a:solidFill>
            <a:schemeClr val="bg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" y="1304976"/>
            <a:ext cx="541796" cy="1260000"/>
          </a:xfrm>
          <a:prstGeom prst="rect">
            <a:avLst/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08360" y="1304976"/>
            <a:ext cx="133200" cy="1260000"/>
          </a:xfrm>
          <a:prstGeom prst="rect">
            <a:avLst/>
          </a:prstGeom>
          <a:solidFill>
            <a:srgbClr val="F5C13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889741" y="1199079"/>
            <a:ext cx="11141033" cy="130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It has to be the kangaroo</a:t>
            </a:r>
            <a:r>
              <a:rPr lang="zh-CN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as it has a wide </a:t>
            </a:r>
            <a:r>
              <a:rPr lang="en-US" altLang="zh-CN" sz="2800" b="1" u="wavy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distribution</a:t>
            </a:r>
            <a:r>
              <a:rPr lang="en-US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throughout the country</a:t>
            </a:r>
            <a:r>
              <a:rPr lang="en-US" altLang="zh-CN" sz="2800" b="1" kern="100" smtClean="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4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它</a:t>
            </a:r>
            <a:r>
              <a:rPr lang="zh-CN" altLang="zh-CN" sz="24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必须是袋鼠，因为它在全国各地都有广泛的分布。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4" name="TextBox 5"/>
          <p:cNvSpPr txBox="1"/>
          <p:nvPr/>
        </p:nvSpPr>
        <p:spPr>
          <a:xfrm>
            <a:off x="56637" y="1673366"/>
            <a:ext cx="709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565"/>
            <a:r>
              <a:rPr lang="en-US" altLang="zh-CN" sz="2800" b="1" smtClean="0">
                <a:solidFill>
                  <a:prstClr val="white"/>
                </a:solidFill>
                <a:latin typeface="Arial"/>
                <a:ea typeface="黑体" panose="02010609060101010101" pitchFamily="49" charset="-122"/>
              </a:rPr>
              <a:t>1</a:t>
            </a:r>
            <a:endParaRPr lang="zh-CN" altLang="en-US" sz="2800" b="1">
              <a:solidFill>
                <a:prstClr val="white"/>
              </a:solidFill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889741" y="2708920"/>
            <a:ext cx="10029207" cy="3024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600" b="1" kern="100">
                <a:solidFill>
                  <a:srgbClr val="0000FF"/>
                </a:solidFill>
                <a:ea typeface="GBK_S" panose="03000509000000000000" pitchFamily="65" charset="-122"/>
                <a:cs typeface="Times New Roman" panose="02020603050405020304" pitchFamily="18" charset="0"/>
              </a:rPr>
              <a:t>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distribution </a:t>
            </a:r>
            <a:r>
              <a:rPr lang="en-US" altLang="zh-CN" sz="2600" b="1" i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n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分布；分配；</a:t>
            </a:r>
            <a:r>
              <a:rPr lang="zh-CN" altLang="zh-CN" sz="2600" b="1" kern="100" smtClean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分发</a:t>
            </a:r>
            <a:endParaRPr lang="en-US" altLang="zh-CN" sz="2600" b="1" kern="100" smtClean="0">
              <a:solidFill>
                <a:srgbClr val="0000FF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distribute </a:t>
            </a:r>
            <a:r>
              <a:rPr lang="en-US" altLang="zh-CN" sz="2600" b="1" i="1" kern="100" err="1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600" b="1" i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</a:t>
            </a: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分发；分配；分布；分类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distribute sth. to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把某物分发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/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配给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distribute according to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根据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分类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distribute among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中分发</a:t>
            </a:r>
            <a:endParaRPr lang="zh-CN" altLang="en-US" sz="2600">
              <a:solidFill>
                <a:srgbClr val="0000FF"/>
              </a:solidFill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-53185"/>
            <a:ext cx="12188825" cy="961905"/>
          </a:xfrm>
          <a:prstGeom prst="rect">
            <a:avLst/>
          </a:prstGeom>
        </p:spPr>
      </p:pic>
      <p:sp>
        <p:nvSpPr>
          <p:cNvPr id="18" name="点击文字添加标题"/>
          <p:cNvSpPr txBox="1"/>
          <p:nvPr/>
        </p:nvSpPr>
        <p:spPr>
          <a:xfrm>
            <a:off x="2290967" y="116632"/>
            <a:ext cx="3689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7200" b="1">
                <a:gradFill>
                  <a:gsLst>
                    <a:gs pos="56000">
                      <a:srgbClr val="FEFC96"/>
                    </a:gs>
                    <a:gs pos="71000">
                      <a:srgbClr val="FAAF5B"/>
                    </a:gs>
                    <a:gs pos="100000">
                      <a:srgbClr val="88765E"/>
                    </a:gs>
                    <a:gs pos="20000">
                      <a:srgbClr val="758A80"/>
                    </a:gs>
                    <a:gs pos="0">
                      <a:srgbClr val="75FEFF"/>
                    </a:gs>
                    <a:gs pos="35000">
                      <a:srgbClr val="FDFFFD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>
                <a:solidFill>
                  <a:srgbClr val="8E6D48"/>
                </a:solidFill>
                <a:effectLst/>
                <a:latin typeface="Arial"/>
                <a:ea typeface="微软雅黑"/>
              </a:rPr>
              <a:t>互 动 探 究</a:t>
            </a:r>
            <a:endParaRPr lang="en-US" altLang="zh-CN" sz="3600">
              <a:solidFill>
                <a:srgbClr val="8E6D48"/>
              </a:solidFill>
              <a:effectLst/>
              <a:latin typeface="Arial"/>
              <a:ea typeface="微软雅黑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459319" y="332656"/>
            <a:ext cx="2723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565"/>
            <a:r>
              <a:rPr lang="zh-CN" altLang="en-US" kern="10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 panose="02070609020205090404"/>
              </a:rPr>
              <a:t>探究重点  互动撞击思维</a:t>
            </a:r>
            <a:endParaRPr lang="en-US" altLang="zh-CN" kern="100">
              <a:solidFill>
                <a:prstClr val="black">
                  <a:lumMod val="50000"/>
                  <a:lumOff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ourier New" panose="02070609020205090404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0414892" y="621297"/>
            <a:ext cx="1773932" cy="5932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10486900" y="672841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CN" altLang="zh-CN" sz="2800" b="1" kern="100">
                <a:solidFill>
                  <a:schemeClr val="accent5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重点词汇</a:t>
            </a:r>
            <a:endParaRPr lang="zh-CN" altLang="en-US" sz="2800">
              <a:solidFill>
                <a:schemeClr val="accent5"/>
              </a:solidFill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462103" y="1031825"/>
            <a:ext cx="1126461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(1)The map shows the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distribution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of this species across the world.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这张地图显示了这个物种在全世界的分布情况。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(2)Please distribute books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students.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请把书发给学生。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(3)The books in the library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distribute) according to subjects.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图书馆的书按科目分类。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241254" y="2302623"/>
            <a:ext cx="114807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/>
                <a:ea typeface="华文细黑"/>
                <a:cs typeface="Courier New" panose="02070609020205090404"/>
              </a:rPr>
              <a:t>among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/>
              <a:ea typeface="华文细黑"/>
              <a:cs typeface="Courier New" panose="020706090202050904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385270" y="3532933"/>
            <a:ext cx="229941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/>
                <a:ea typeface="华文细黑"/>
                <a:cs typeface="Courier New" panose="02070609020205090404"/>
              </a:rPr>
              <a:t>are distributed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/>
              <a:ea typeface="华文细黑"/>
              <a:cs typeface="Courier New" panose="02070609020205090404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821199" y="409989"/>
            <a:ext cx="11369213" cy="3600000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" y="409989"/>
            <a:ext cx="541796" cy="3600000"/>
          </a:xfrm>
          <a:prstGeom prst="rect">
            <a:avLst/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08360" y="409989"/>
            <a:ext cx="133200" cy="3600000"/>
          </a:xfrm>
          <a:prstGeom prst="rect">
            <a:avLst/>
          </a:prstGeom>
          <a:solidFill>
            <a:srgbClr val="F5C13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89741" y="332656"/>
            <a:ext cx="11141033" cy="3715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If you want to hold a koala</a:t>
            </a:r>
            <a:r>
              <a:rPr lang="zh-CN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you have to go to certain </a:t>
            </a:r>
            <a:r>
              <a:rPr lang="en-US" altLang="zh-CN" sz="2800" b="1" u="wavy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licensed</a:t>
            </a:r>
            <a:r>
              <a:rPr lang="en-US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zoos where animal experts make sure that the koalas selected for each session are in a good state for human contact and that they are handled for only a limited time and on a limited </a:t>
            </a:r>
            <a:r>
              <a:rPr lang="en-US" altLang="zh-CN" sz="2800" b="1" u="wavy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frequency</a:t>
            </a:r>
            <a:r>
              <a:rPr lang="en-US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of occasions.</a:t>
            </a:r>
            <a:r>
              <a:rPr lang="zh-CN" altLang="zh-CN" sz="24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如果你想抱一</a:t>
            </a:r>
            <a:r>
              <a:rPr lang="zh-CN" altLang="zh-CN" sz="24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个考拉，你必须去某些许可的动物园，动物专家确保选择作为交流的考拉处于良好状态，而且只有在有限的时间和限频率的场合</a:t>
            </a:r>
            <a:r>
              <a:rPr lang="en-US" altLang="zh-CN" sz="24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zh-CN" altLang="zh-CN" sz="24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才可以</a:t>
            </a:r>
            <a:r>
              <a:rPr lang="en-US" altLang="zh-CN" sz="24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r>
              <a:rPr lang="zh-CN" altLang="zh-CN" sz="24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0" name="TextBox 5"/>
          <p:cNvSpPr txBox="1"/>
          <p:nvPr/>
        </p:nvSpPr>
        <p:spPr>
          <a:xfrm>
            <a:off x="56637" y="1948379"/>
            <a:ext cx="709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565"/>
            <a:r>
              <a:rPr lang="en-US" altLang="zh-CN" sz="2800" b="1" smtClean="0">
                <a:solidFill>
                  <a:prstClr val="white"/>
                </a:solidFill>
                <a:latin typeface="Arial"/>
                <a:ea typeface="黑体" panose="02010609060101010101" pitchFamily="49" charset="-122"/>
              </a:rPr>
              <a:t>2</a:t>
            </a:r>
            <a:endParaRPr lang="zh-CN" altLang="en-US" sz="2800" b="1">
              <a:solidFill>
                <a:prstClr val="white"/>
              </a:solidFill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89741" y="4113950"/>
            <a:ext cx="10821295" cy="2420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600" b="1" kern="100">
                <a:solidFill>
                  <a:srgbClr val="0000FF"/>
                </a:solidFill>
                <a:ea typeface="GBK_S" panose="03000509000000000000" pitchFamily="65" charset="-122"/>
                <a:cs typeface="Times New Roman" panose="02020603050405020304" pitchFamily="18" charset="0"/>
              </a:rPr>
              <a:t>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licensed </a:t>
            </a:r>
            <a:r>
              <a:rPr lang="en-US" altLang="zh-CN" sz="2600" b="1" i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adj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得到正式许可</a:t>
            </a:r>
            <a:r>
              <a:rPr lang="zh-CN" altLang="zh-CN" sz="2600" b="1" kern="100" smtClean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</a:t>
            </a:r>
            <a:endParaRPr lang="en-US" altLang="zh-CN" sz="2600" b="1" kern="100" smtClean="0">
              <a:solidFill>
                <a:srgbClr val="0000FF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license </a:t>
            </a:r>
            <a:r>
              <a:rPr lang="en-US" altLang="zh-CN" sz="2600" b="1" i="1" kern="100" err="1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600" b="1" i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</a:t>
            </a: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批准；许可</a:t>
            </a:r>
            <a:r>
              <a:rPr lang="en-US" altLang="zh-CN" sz="2600" b="1" i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kern="10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licence</a:t>
            </a:r>
            <a:r>
              <a:rPr lang="en-US" altLang="zh-CN" sz="2600" b="1" kern="10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许可证；执照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license </a:t>
            </a:r>
            <a:r>
              <a:rPr lang="en-US" altLang="zh-CN" sz="2600" b="1" kern="10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sb. /sth. </a:t>
            </a:r>
            <a:r>
              <a:rPr lang="en-US" altLang="zh-CN" sz="2600" b="1" kern="10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for sth. 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批准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拥有</a:t>
            </a:r>
            <a:r>
              <a:rPr lang="en-US" altLang="zh-CN" sz="2600" b="1" kern="10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出售，发放</a:t>
            </a:r>
            <a:r>
              <a:rPr lang="en-US" altLang="zh-CN" sz="2600" b="1" kern="10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某物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under license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许可；特许</a:t>
            </a:r>
            <a:endParaRPr lang="en-US" altLang="zh-CN" sz="2600" b="1" kern="100" smtClean="0">
              <a:solidFill>
                <a:srgbClr val="0000FF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477788" y="887809"/>
            <a:ext cx="110892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(1)He told me he didn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 have a driver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s/driving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license</a:t>
            </a:r>
            <a:r>
              <a:rPr lang="en-US" altLang="zh-CN" sz="2600" b="1" kern="100" smtClean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他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告诉我他没有驾照。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(2)I must ask you to stop singing as the inn is not licensed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music.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我必须要求你们停止唱歌，因为这个小客栈没被批准搞音乐活动。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(3)The restaurant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license) for the sale of beer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but not spirits.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这个饭店获准出售啤酒，但不准出售烈酒。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686700" y="2214389"/>
            <a:ext cx="60946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/>
                <a:ea typeface="华文细黑"/>
                <a:cs typeface="Courier New" panose="02070609020205090404"/>
              </a:rPr>
              <a:t>for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/>
              <a:ea typeface="华文细黑"/>
              <a:cs typeface="Courier New" panose="020706090202050904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139211" y="3388398"/>
            <a:ext cx="162095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/>
                <a:ea typeface="华文细黑"/>
                <a:cs typeface="Courier New" panose="02070609020205090404"/>
              </a:rPr>
              <a:t>is licensed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/>
              <a:ea typeface="华文细黑"/>
              <a:cs typeface="Courier New" panose="02070609020205090404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/>
          <p:cNvSpPr/>
          <p:nvPr/>
        </p:nvSpPr>
        <p:spPr>
          <a:xfrm>
            <a:off x="2499549" y="1556792"/>
            <a:ext cx="7189725" cy="6610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b="1" kern="1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Period Four</a:t>
            </a:r>
            <a:r>
              <a:rPr lang="zh-CN" altLang="zh-CN" sz="2800" b="1" kern="1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　</a:t>
            </a:r>
            <a:r>
              <a:rPr lang="en-US" altLang="zh-CN" sz="2800" b="1" kern="1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Using Language &amp; Other Parts</a:t>
            </a:r>
            <a:endParaRPr lang="zh-CN" altLang="zh-CN" sz="2800" b="1" kern="10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华文细黑" panose="02010600040101010101" pitchFamily="2" charset="-122"/>
            </a:endParaRPr>
          </a:p>
        </p:txBody>
      </p:sp>
      <p:sp>
        <p:nvSpPr>
          <p:cNvPr id="21" name="文本框 20">
            <a:hlinkClick r:id="rId2" action="ppaction://hlinksldjump"/>
          </p:cNvPr>
          <p:cNvSpPr txBox="1"/>
          <p:nvPr/>
        </p:nvSpPr>
        <p:spPr>
          <a:xfrm>
            <a:off x="3934172" y="4005064"/>
            <a:ext cx="495489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400"/>
            <a:r>
              <a:rPr lang="zh-CN" altLang="en-US" sz="3200" b="1" smtClean="0">
                <a:solidFill>
                  <a:srgbClr val="8E6D48"/>
                </a:solidFill>
                <a:latin typeface="Arial"/>
                <a:ea typeface="微软雅黑"/>
              </a:rPr>
              <a:t>基础自测    </a:t>
            </a:r>
            <a:r>
              <a:rPr lang="zh-CN" altLang="en-US" smtClean="0">
                <a:solidFill>
                  <a:srgbClr val="8E6D48"/>
                </a:solidFill>
                <a:latin typeface="Arial"/>
                <a:ea typeface="微软雅黑"/>
              </a:rPr>
              <a:t>自主学习  落实基础知识</a:t>
            </a:r>
            <a:endParaRPr lang="en-US" altLang="zh-CN">
              <a:solidFill>
                <a:srgbClr val="8E6D48"/>
              </a:solidFill>
              <a:latin typeface="Arial"/>
              <a:ea typeface="微软雅黑"/>
            </a:endParaRPr>
          </a:p>
        </p:txBody>
      </p:sp>
      <p:sp>
        <p:nvSpPr>
          <p:cNvPr id="20" name="文本框 19">
            <a:hlinkClick r:id="rId3" action="ppaction://hlinksldjump"/>
          </p:cNvPr>
          <p:cNvSpPr txBox="1"/>
          <p:nvPr/>
        </p:nvSpPr>
        <p:spPr>
          <a:xfrm>
            <a:off x="3934172" y="3140968"/>
            <a:ext cx="495489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400"/>
            <a:r>
              <a:rPr lang="zh-CN" altLang="en-US" sz="3200" b="1" smtClean="0">
                <a:solidFill>
                  <a:srgbClr val="8E6D48"/>
                </a:solidFill>
                <a:latin typeface="Arial"/>
                <a:ea typeface="微软雅黑"/>
              </a:rPr>
              <a:t>语篇理解    </a:t>
            </a:r>
            <a:r>
              <a:rPr lang="zh-CN" altLang="en-US" smtClean="0">
                <a:solidFill>
                  <a:srgbClr val="8E6D48"/>
                </a:solidFill>
                <a:latin typeface="Arial"/>
                <a:ea typeface="微软雅黑"/>
              </a:rPr>
              <a:t>精读演练  萃取文本精华</a:t>
            </a:r>
            <a:endParaRPr lang="en-US" altLang="zh-CN">
              <a:solidFill>
                <a:srgbClr val="8E6D48"/>
              </a:solidFill>
              <a:latin typeface="+mj-ea"/>
              <a:ea typeface="+mj-ea"/>
            </a:endParaRPr>
          </a:p>
        </p:txBody>
      </p:sp>
      <p:sp>
        <p:nvSpPr>
          <p:cNvPr id="7" name="文本框 6">
            <a:hlinkClick r:id="rId4" action="ppaction://hlinksldjump"/>
          </p:cNvPr>
          <p:cNvSpPr txBox="1"/>
          <p:nvPr/>
        </p:nvSpPr>
        <p:spPr>
          <a:xfrm>
            <a:off x="3934172" y="4869160"/>
            <a:ext cx="495489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defTabSz="914400"/>
            <a:r>
              <a:rPr lang="zh-CN" altLang="en-US" sz="3200" b="1" smtClean="0">
                <a:solidFill>
                  <a:srgbClr val="8E6D48"/>
                </a:solidFill>
                <a:latin typeface="Arial"/>
                <a:ea typeface="微软雅黑"/>
              </a:rPr>
              <a:t>互动探究    </a:t>
            </a:r>
            <a:r>
              <a:rPr lang="zh-CN" altLang="en-US">
                <a:solidFill>
                  <a:srgbClr val="8E6D48"/>
                </a:solidFill>
                <a:latin typeface="Arial"/>
                <a:ea typeface="微软雅黑"/>
              </a:rPr>
              <a:t>探究重点  互动撞击思维</a:t>
            </a:r>
            <a:endParaRPr lang="en-US" altLang="zh-CN">
              <a:solidFill>
                <a:srgbClr val="8E6D48"/>
              </a:solidFill>
              <a:latin typeface="Arial"/>
              <a:ea typeface="微软雅黑"/>
            </a:endParaRPr>
          </a:p>
        </p:txBody>
      </p:sp>
      <p:sp>
        <p:nvSpPr>
          <p:cNvPr id="24" name="文本框 23">
            <a:hlinkClick r:id="rId5" action="ppaction://hlinksldjump"/>
          </p:cNvPr>
          <p:cNvSpPr txBox="1"/>
          <p:nvPr/>
        </p:nvSpPr>
        <p:spPr>
          <a:xfrm>
            <a:off x="3934172" y="5724545"/>
            <a:ext cx="495489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400"/>
            <a:r>
              <a:rPr lang="zh-CN" altLang="en-US" sz="3200" b="1" smtClean="0">
                <a:solidFill>
                  <a:srgbClr val="8E6D48"/>
                </a:solidFill>
                <a:latin typeface="Arial"/>
                <a:ea typeface="微软雅黑"/>
              </a:rPr>
              <a:t>达标检测    </a:t>
            </a:r>
            <a:r>
              <a:rPr lang="zh-CN" altLang="en-US" smtClean="0">
                <a:solidFill>
                  <a:srgbClr val="8E6D48"/>
                </a:solidFill>
                <a:latin typeface="Arial"/>
                <a:ea typeface="微软雅黑"/>
              </a:rPr>
              <a:t>当堂检测  基础达标演练</a:t>
            </a:r>
            <a:endParaRPr lang="en-US" altLang="zh-CN">
              <a:solidFill>
                <a:srgbClr val="8E6D48"/>
              </a:solidFill>
              <a:latin typeface="Arial"/>
              <a:ea typeface="微软雅黑"/>
            </a:endParaRPr>
          </a:p>
        </p:txBody>
      </p:sp>
      <p:grpSp>
        <p:nvGrpSpPr>
          <p:cNvPr id="25" name="组合 24"/>
          <p:cNvGrpSpPr/>
          <p:nvPr/>
        </p:nvGrpSpPr>
        <p:grpSpPr>
          <a:xfrm rot="10800000">
            <a:off x="212824" y="254442"/>
            <a:ext cx="1849140" cy="582270"/>
            <a:chOff x="1198662" y="3429794"/>
            <a:chExt cx="3600400" cy="792088"/>
          </a:xfrm>
        </p:grpSpPr>
        <p:grpSp>
          <p:nvGrpSpPr>
            <p:cNvPr id="26" name="组合 25"/>
            <p:cNvGrpSpPr/>
            <p:nvPr/>
          </p:nvGrpSpPr>
          <p:grpSpPr>
            <a:xfrm>
              <a:off x="1198662" y="3429794"/>
              <a:ext cx="3600400" cy="288000"/>
              <a:chOff x="1198662" y="3429794"/>
              <a:chExt cx="3600400" cy="288000"/>
            </a:xfrm>
          </p:grpSpPr>
          <p:cxnSp>
            <p:nvCxnSpPr>
              <p:cNvPr id="31" name="直接连接符 30"/>
              <p:cNvCxnSpPr/>
              <p:nvPr/>
            </p:nvCxnSpPr>
            <p:spPr>
              <a:xfrm>
                <a:off x="1198662" y="3429794"/>
                <a:ext cx="3600400" cy="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/>
              <p:nvPr/>
            </p:nvCxnSpPr>
            <p:spPr>
              <a:xfrm flipH="1">
                <a:off x="1198662" y="3429794"/>
                <a:ext cx="0" cy="28800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/>
              <p:nvPr/>
            </p:nvCxnSpPr>
            <p:spPr>
              <a:xfrm flipH="1">
                <a:off x="4799062" y="3429794"/>
                <a:ext cx="0" cy="28800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26"/>
            <p:cNvGrpSpPr/>
            <p:nvPr/>
          </p:nvGrpSpPr>
          <p:grpSpPr>
            <a:xfrm>
              <a:off x="1198662" y="3933882"/>
              <a:ext cx="3600400" cy="288000"/>
              <a:chOff x="1198662" y="3933882"/>
              <a:chExt cx="3600400" cy="288000"/>
            </a:xfrm>
          </p:grpSpPr>
          <p:cxnSp>
            <p:nvCxnSpPr>
              <p:cNvPr id="28" name="直接连接符 27"/>
              <p:cNvCxnSpPr/>
              <p:nvPr/>
            </p:nvCxnSpPr>
            <p:spPr>
              <a:xfrm>
                <a:off x="1198662" y="4221882"/>
                <a:ext cx="3600400" cy="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 28"/>
              <p:cNvCxnSpPr/>
              <p:nvPr/>
            </p:nvCxnSpPr>
            <p:spPr>
              <a:xfrm flipH="1">
                <a:off x="1200984" y="3933882"/>
                <a:ext cx="0" cy="28800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 flipH="1">
                <a:off x="4799062" y="3933882"/>
                <a:ext cx="0" cy="28800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4" name="矩形 33"/>
          <p:cNvSpPr/>
          <p:nvPr/>
        </p:nvSpPr>
        <p:spPr>
          <a:xfrm rot="5400000">
            <a:off x="944158" y="-236295"/>
            <a:ext cx="365212" cy="158598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281945" y="286775"/>
            <a:ext cx="2363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smtClean="0">
                <a:solidFill>
                  <a:schemeClr val="accent4">
                    <a:lumMod val="50000"/>
                  </a:schemeClr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rPr>
              <a:t>内容索引</a:t>
            </a:r>
            <a:endParaRPr lang="zh-CN" altLang="en-US" sz="2800" b="1">
              <a:solidFill>
                <a:schemeClr val="accent4">
                  <a:lumMod val="50000"/>
                </a:schemeClr>
              </a:solidFill>
              <a:latin typeface="Adobe 黑体 Std R" panose="020b0400000000000000" pitchFamily="34" charset="-122"/>
              <a:ea typeface="Adobe 黑体 Std R" panose="020b0400000000000000" pitchFamily="34" charset="-122"/>
            </a:endParaRPr>
          </a:p>
        </p:txBody>
      </p:sp>
      <p:cxnSp>
        <p:nvCxnSpPr>
          <p:cNvPr id="36" name="直接连接符 35"/>
          <p:cNvCxnSpPr/>
          <p:nvPr/>
        </p:nvCxnSpPr>
        <p:spPr>
          <a:xfrm flipV="1">
            <a:off x="2052304" y="519444"/>
            <a:ext cx="9362233" cy="2031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477788" y="1227952"/>
            <a:ext cx="11089232" cy="2417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[</a:t>
            </a: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名师点津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]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(1)license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的基本意思是批准某人以某种资格从事某种行动或经营某种业务，并授予正式的法律许可。引申则可表示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授权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(2)license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只用作及物动词，接名词或代词作宾语，还可接以动词不定式充当补足语的复合宾语。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license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可用于被动结构。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549796" y="476672"/>
            <a:ext cx="11089232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solidFill>
                  <a:srgbClr val="0000FF"/>
                </a:solidFill>
                <a:ea typeface="GBK_S" panose="03000509000000000000" pitchFamily="65" charset="-122"/>
                <a:cs typeface="Times New Roman" panose="02020603050405020304" pitchFamily="18" charset="0"/>
              </a:rPr>
              <a:t>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frequency </a:t>
            </a:r>
            <a:r>
              <a:rPr lang="en-US" altLang="zh-CN" sz="2600" b="1" i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n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发生率；重复率；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(</a:t>
            </a: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声波或电磁波振动的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)</a:t>
            </a:r>
            <a:r>
              <a:rPr lang="zh-CN" altLang="zh-CN" sz="2600" b="1" kern="100" smtClean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频率</a:t>
            </a:r>
            <a:endParaRPr lang="en-US" altLang="zh-CN" sz="2600" b="1" kern="100" smtClean="0">
              <a:solidFill>
                <a:srgbClr val="0000FF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increasing frequency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越来越频繁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at/with...frequency 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以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频率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(4)He wrote to Mike with tolerable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frequency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他和迈克通信相当频繁。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(5)Accidents on that highway are happening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increasing frequency.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那条公路上车祸发生得越来越频繁。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(6)This radio station broadcasts on four different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frequency).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这家无线电台用四种不同的频率播放节目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907374" y="3580503"/>
            <a:ext cx="81464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/>
                <a:ea typeface="华文细黑"/>
                <a:cs typeface="Courier New" panose="02070609020205090404"/>
              </a:rPr>
              <a:t>with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/>
              <a:ea typeface="华文细黑"/>
              <a:cs typeface="Courier New" panose="020706090202050904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606580" y="4711869"/>
            <a:ext cx="180729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/>
                <a:ea typeface="华文细黑"/>
                <a:cs typeface="Courier New" panose="02070609020205090404"/>
              </a:rPr>
              <a:t>frequencies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/>
              <a:ea typeface="华文细黑"/>
              <a:cs typeface="Courier New" panose="02070609020205090404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821199" y="818686"/>
            <a:ext cx="11369213" cy="1260000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" y="818686"/>
            <a:ext cx="541796" cy="1260000"/>
          </a:xfrm>
          <a:prstGeom prst="rect">
            <a:avLst/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08360" y="818686"/>
            <a:ext cx="133200" cy="1260000"/>
          </a:xfrm>
          <a:prstGeom prst="rect">
            <a:avLst/>
          </a:prstGeom>
          <a:solidFill>
            <a:srgbClr val="F5C13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89741" y="713904"/>
            <a:ext cx="11141033" cy="130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It has a </a:t>
            </a:r>
            <a:r>
              <a:rPr lang="en-US" altLang="zh-CN" sz="2800" b="1" u="wavy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capacity</a:t>
            </a:r>
            <a:r>
              <a:rPr lang="en-US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to find food in the water by using electrical sensors in its bill.</a:t>
            </a:r>
            <a:r>
              <a:rPr lang="zh-CN" altLang="zh-CN" sz="24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它的喙上有一个电子传感器，可以在水中找到食物。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0" name="TextBox 5"/>
          <p:cNvSpPr txBox="1"/>
          <p:nvPr/>
        </p:nvSpPr>
        <p:spPr>
          <a:xfrm>
            <a:off x="56637" y="1187076"/>
            <a:ext cx="709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565"/>
            <a:r>
              <a:rPr lang="en-US" altLang="zh-CN" sz="2800" b="1" smtClean="0">
                <a:solidFill>
                  <a:prstClr val="white"/>
                </a:solidFill>
                <a:latin typeface="Arial"/>
                <a:ea typeface="黑体" panose="02010609060101010101" pitchFamily="49" charset="-122"/>
              </a:rPr>
              <a:t>3</a:t>
            </a:r>
            <a:endParaRPr lang="zh-CN" altLang="en-US" sz="2800" b="1">
              <a:solidFill>
                <a:prstClr val="white"/>
              </a:solidFill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45888" y="2260164"/>
            <a:ext cx="11109164" cy="1816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600" b="1" kern="100">
                <a:solidFill>
                  <a:srgbClr val="0000FF"/>
                </a:solidFill>
                <a:ea typeface="GBK_S" panose="03000509000000000000" pitchFamily="65" charset="-122"/>
                <a:cs typeface="Times New Roman" panose="02020603050405020304" pitchFamily="18" charset="0"/>
              </a:rPr>
              <a:t>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capacity </a:t>
            </a:r>
            <a:r>
              <a:rPr lang="en-US" altLang="zh-CN" sz="2600" b="1" i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n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能力；</a:t>
            </a:r>
            <a:r>
              <a:rPr lang="zh-CN" altLang="zh-CN" sz="2600" b="1" kern="100" smtClean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容量</a:t>
            </a:r>
            <a:endParaRPr lang="en-US" altLang="zh-CN" sz="2600" b="1" kern="100" smtClean="0">
              <a:solidFill>
                <a:srgbClr val="0000FF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have a capacity to do sth. /of sth. 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有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的能力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in the capacity of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以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的资格，有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的资格</a:t>
            </a:r>
            <a:endParaRPr lang="zh-CN" altLang="zh-CN" sz="2600" kern="100" smtClean="0">
              <a:latin typeface="宋体"/>
              <a:cs typeface="Courier New" panose="02070609020205090404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2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477788" y="673646"/>
            <a:ext cx="11233248" cy="4816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(1)China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 grain production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capacity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has improved.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中国的粮食生产能力提高了。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(2)The pipeline has a capacity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some 1.2m barrels a day.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该管线的输送量为每天约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120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万桶。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(3)She has an unbounded capacity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imitate) and adopt the new.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她有模仿和接受新事物的无限能力。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(4)She alone was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	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negotiation.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只有她有资格开始谈判。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870276" y="1998365"/>
            <a:ext cx="46198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/>
                <a:ea typeface="华文细黑"/>
                <a:cs typeface="Courier New" panose="02070609020205090404"/>
              </a:rPr>
              <a:t>of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/>
              <a:ea typeface="华文细黑"/>
              <a:cs typeface="Courier New" panose="020706090202050904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446340" y="3193926"/>
            <a:ext cx="154401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/>
                <a:ea typeface="华文细黑"/>
                <a:cs typeface="Courier New" panose="02070609020205090404"/>
              </a:rPr>
              <a:t>to imitate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/>
              <a:ea typeface="华文细黑"/>
              <a:cs typeface="Courier New" panose="020706090202050904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50797" y="4304134"/>
            <a:ext cx="411362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/>
                <a:ea typeface="华文细黑"/>
                <a:cs typeface="Courier New" panose="02070609020205090404"/>
              </a:rPr>
              <a:t>in the capacity of beginning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/>
              <a:ea typeface="华文细黑"/>
              <a:cs typeface="Courier New" panose="02070609020205090404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" name="矩形 14"/>
          <p:cNvSpPr/>
          <p:nvPr/>
        </p:nvSpPr>
        <p:spPr>
          <a:xfrm>
            <a:off x="821199" y="1168577"/>
            <a:ext cx="11369213" cy="3600000"/>
          </a:xfrm>
          <a:prstGeom prst="rect">
            <a:avLst/>
          </a:prstGeom>
          <a:solidFill>
            <a:schemeClr val="bg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" y="1168577"/>
            <a:ext cx="541796" cy="3600000"/>
          </a:xfrm>
          <a:prstGeom prst="rect">
            <a:avLst/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08360" y="1168577"/>
            <a:ext cx="133200" cy="3600000"/>
          </a:xfrm>
          <a:prstGeom prst="rect">
            <a:avLst/>
          </a:prstGeom>
          <a:solidFill>
            <a:srgbClr val="F5C13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89741" y="1042576"/>
            <a:ext cx="11141033" cy="3715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If you want to hold a koala</a:t>
            </a:r>
            <a:r>
              <a:rPr lang="zh-CN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you have to go to certain licensed zoos </a:t>
            </a:r>
            <a:r>
              <a:rPr lang="en-US" altLang="zh-CN" sz="2800" b="1" u="wavy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where</a:t>
            </a:r>
            <a:r>
              <a:rPr lang="en-US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animal experts make sure that the koalas selected for each session are in a good state for human contact and that they are handled for only a limited time and on a limited frequency of occasions.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4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如果你想抱一个考拉，你必须去某些许可的动物园，动物专家确保选择作为交流的考拉处于良好状态，而且只有在有限的时间和限频率的场合</a:t>
            </a:r>
            <a:r>
              <a:rPr lang="en-US" altLang="zh-CN" sz="24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(</a:t>
            </a:r>
            <a:r>
              <a:rPr lang="zh-CN" altLang="zh-CN" sz="24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才可以</a:t>
            </a:r>
            <a:r>
              <a:rPr lang="en-US" altLang="zh-CN" sz="24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)</a:t>
            </a:r>
            <a:r>
              <a:rPr lang="zh-CN" altLang="zh-CN" sz="24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1050" kern="100">
              <a:latin typeface="宋体"/>
              <a:cs typeface="Courier New" panose="02070609020205090404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-53185"/>
            <a:ext cx="12188825" cy="961905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10414892" y="199930"/>
            <a:ext cx="1773932" cy="5932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0486900" y="251474"/>
            <a:ext cx="1620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kern="100">
                <a:solidFill>
                  <a:schemeClr val="accent5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经典句式</a:t>
            </a:r>
          </a:p>
        </p:txBody>
      </p:sp>
      <p:sp>
        <p:nvSpPr>
          <p:cNvPr id="16" name="矩形 15"/>
          <p:cNvSpPr/>
          <p:nvPr/>
        </p:nvSpPr>
        <p:spPr>
          <a:xfrm>
            <a:off x="889741" y="4876553"/>
            <a:ext cx="11141033" cy="1216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where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引导限制性定语从句，是关系副词，在从句中作地点状语，其前面有表示地点的先行词，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where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引导的从句修饰先行词。</a:t>
            </a:r>
            <a:endParaRPr lang="zh-CN" altLang="zh-CN" sz="2600" kern="100">
              <a:latin typeface="宋体"/>
              <a:cs typeface="Courier New" panose="02070609020205090404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2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441784" y="88057"/>
            <a:ext cx="11305256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(1)However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Molai went looking on his own and discovered a nearby island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where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he began to plant trees.(2020·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新高考全国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Ⅰ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然而，</a:t>
            </a: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Molai 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开始自己去寻找，发现了附近的一个岛，并开始在那里种树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[</a:t>
            </a: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易混辨析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]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where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引导的定语从句和地点状语从句的区别：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※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where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引导定语从句时，是关系副词，在从句中作地点状语，其前面有表示地点的先行词，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where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引导的从句修饰先行词。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※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where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引导状语从句时，是从属连词，其引导的从句修饰主句的谓语动词，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where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前面没有表示地点的先行词。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※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在有些情况下，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where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引导的定语从句可转换为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where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引导的地点状语从句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(2)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Where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there is a will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there is a way.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有志者事竟成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2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497751" y="843812"/>
            <a:ext cx="11193323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[</a:t>
            </a: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一句多译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]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(3)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在以前曾是沙漠的地方盖起了一幢高楼。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①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 tall building was put up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	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状语从句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②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 tall building was put up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			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定语从句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614695" y="2157239"/>
            <a:ext cx="457606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/>
                <a:ea typeface="华文细黑"/>
                <a:cs typeface="Courier New" panose="02070609020205090404"/>
              </a:rPr>
              <a:t>where there used to be a desert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/>
              <a:ea typeface="华文细黑"/>
              <a:cs typeface="Courier New" panose="020706090202050904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558872" y="2699395"/>
            <a:ext cx="628806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/>
                <a:ea typeface="华文细黑"/>
                <a:cs typeface="Courier New" panose="02070609020205090404"/>
              </a:rPr>
              <a:t>at the place where there used to be a desert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/>
              <a:ea typeface="华文细黑"/>
              <a:cs typeface="Courier New" panose="02070609020205090404"/>
            </a:endParaRPr>
          </a:p>
        </p:txBody>
      </p:sp>
      <p:sp>
        <p:nvSpPr>
          <p:cNvPr id="5" name="返回">
            <a:hlinkClick r:id="rId2" action="ppaction://hlinksldjump"/>
          </p:cNvPr>
          <p:cNvSpPr/>
          <p:nvPr/>
        </p:nvSpPr>
        <p:spPr bwMode="auto">
          <a:xfrm>
            <a:off x="11211213" y="6398788"/>
            <a:ext cx="979200" cy="46080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/>
                <a:ea typeface="微软雅黑"/>
                <a:cs typeface="Times New Roman" panose="02020603050405020304"/>
              </a:rPr>
              <a:t>返 回</a:t>
            </a: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  <a14:imgEffect>
                      <a14:saturation sat="6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-53185"/>
            <a:ext cx="12188825" cy="961905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477788" y="1024161"/>
            <a:ext cx="11089232" cy="65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800" b="1" kern="100" smtClean="0">
                <a:solidFill>
                  <a:srgbClr val="7030A0"/>
                </a:solidFill>
                <a:latin typeface="宋体"/>
                <a:ea typeface="华文细黑"/>
                <a:cs typeface="Times New Roman" panose="02020603050405020304"/>
              </a:rPr>
              <a:t>Ⅰ</a:t>
            </a:r>
            <a:r>
              <a:rPr lang="en-US" altLang="zh-CN" sz="2800" b="1" kern="100" smtClean="0">
                <a:solidFill>
                  <a:srgbClr val="7030A0"/>
                </a:solidFill>
                <a:latin typeface="Times New Roman" panose="02020603050405020304"/>
                <a:ea typeface="华文细黑"/>
              </a:rPr>
              <a:t>.</a:t>
            </a:r>
            <a:r>
              <a:rPr lang="zh-CN" altLang="zh-CN" sz="2800" b="1" kern="100" smtClean="0">
                <a:solidFill>
                  <a:srgbClr val="7030A0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单句语法填空</a:t>
            </a:r>
            <a:endParaRPr lang="zh-CN" altLang="en-US" sz="2800" b="1" kern="100">
              <a:solidFill>
                <a:srgbClr val="7030A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2795023" y="116632"/>
            <a:ext cx="5891677" cy="646331"/>
            <a:chOff x="2795023" y="116632"/>
            <a:chExt cx="5891677" cy="646331"/>
          </a:xfrm>
        </p:grpSpPr>
        <p:sp>
          <p:nvSpPr>
            <p:cNvPr id="17" name="点击文字添加标题"/>
            <p:cNvSpPr txBox="1"/>
            <p:nvPr/>
          </p:nvSpPr>
          <p:spPr>
            <a:xfrm>
              <a:off x="2795023" y="116632"/>
              <a:ext cx="36896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7200" b="1">
                  <a:gradFill>
                    <a:gsLst>
                      <a:gs pos="56000">
                        <a:srgbClr val="FEFC96"/>
                      </a:gs>
                      <a:gs pos="71000">
                        <a:srgbClr val="FAAF5B"/>
                      </a:gs>
                      <a:gs pos="100000">
                        <a:srgbClr val="88765E"/>
                      </a:gs>
                      <a:gs pos="20000">
                        <a:srgbClr val="758A80"/>
                      </a:gs>
                      <a:gs pos="0">
                        <a:srgbClr val="75FEFF"/>
                      </a:gs>
                      <a:gs pos="35000">
                        <a:srgbClr val="FDFFFD"/>
                      </a:gs>
                    </a:gsLst>
                    <a:lin ang="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3600" smtClean="0">
                  <a:solidFill>
                    <a:srgbClr val="8E6D48"/>
                  </a:solidFill>
                  <a:effectLst/>
                  <a:latin typeface="Arial"/>
                  <a:ea typeface="微软雅黑"/>
                </a:rPr>
                <a:t>达 标 检 测</a:t>
              </a:r>
              <a:endParaRPr lang="en-US" altLang="zh-CN" sz="3600">
                <a:solidFill>
                  <a:srgbClr val="8E6D48"/>
                </a:solidFill>
                <a:effectLst/>
                <a:latin typeface="Arial"/>
                <a:ea typeface="微软雅黑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5963375" y="316180"/>
              <a:ext cx="27233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8565"/>
              <a:r>
                <a:rPr lang="zh-CN" altLang="en-US" kern="100" smtClean="0">
                  <a:solidFill>
                    <a:prstClr val="black">
                      <a:lumMod val="50000"/>
                      <a:lumOff val="50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Courier New" panose="02070609020205090404"/>
                </a:rPr>
                <a:t>当堂检测  基础达标演练</a:t>
              </a:r>
              <a:endParaRPr lang="en-US" altLang="zh-CN" kern="10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 panose="02070609020205090404"/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477788" y="1727805"/>
            <a:ext cx="11089232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1.He has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great capacity of learning languages.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he loves his students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he is very strict with them.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3.The bus stops regularly to set down and pick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passengers.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4.Bamboo grows best in places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it is warm and rains often.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5.The pine-trees have been planted in a very wide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distribute).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6.She will live here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</a:t>
            </a:r>
            <a:r>
              <a:rPr lang="en-US" altLang="zh-CN" sz="2600" b="1" kern="100" spc="-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en-US" altLang="zh-CN" sz="2600" b="1" kern="100" spc="-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temporary) before moving into her new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house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7.The shop where my younger brother works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        </a:t>
            </a:r>
            <a:r>
              <a:rPr lang="en-US" altLang="zh-CN" sz="2600" b="1" kern="100" spc="-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en-US" altLang="zh-CN" sz="2600" b="1" kern="100" spc="-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license) to sell tobacco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870323" y="1854246"/>
            <a:ext cx="35137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/>
                <a:ea typeface="华文细黑"/>
                <a:cs typeface="Courier New" panose="02070609020205090404"/>
              </a:rPr>
              <a:t>a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/>
              <a:ea typeface="华文细黑"/>
              <a:cs typeface="Courier New" panose="02070609020205090404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13445" y="2440518"/>
            <a:ext cx="103746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/>
                <a:ea typeface="华文细黑"/>
                <a:cs typeface="Courier New" panose="02070609020205090404"/>
              </a:rPr>
              <a:t>While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/>
              <a:ea typeface="华文细黑"/>
              <a:cs typeface="Courier New" panose="02070609020205090404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181407" y="2992204"/>
            <a:ext cx="55656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/>
                <a:ea typeface="华文细黑"/>
                <a:cs typeface="Courier New" panose="02070609020205090404"/>
              </a:rPr>
              <a:t>up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/>
              <a:ea typeface="华文细黑"/>
              <a:cs typeface="Courier New" panose="02070609020205090404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915909" y="3633921"/>
            <a:ext cx="104746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/>
                <a:ea typeface="华文细黑"/>
                <a:cs typeface="Courier New" panose="02070609020205090404"/>
              </a:rPr>
              <a:t>where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/>
              <a:ea typeface="华文细黑"/>
              <a:cs typeface="Courier New" panose="02070609020205090404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597055" y="4209985"/>
            <a:ext cx="187262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/>
                <a:ea typeface="华文细黑"/>
                <a:cs typeface="Courier New" panose="02070609020205090404"/>
              </a:rPr>
              <a:t>distribution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/>
              <a:ea typeface="华文细黑"/>
              <a:cs typeface="Courier New" panose="02070609020205090404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267050" y="4776524"/>
            <a:ext cx="187262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/>
                <a:ea typeface="华文细黑"/>
                <a:cs typeface="Courier New" panose="02070609020205090404"/>
              </a:rPr>
              <a:t>temporarily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/>
              <a:ea typeface="华文细黑"/>
              <a:cs typeface="Courier New" panose="020706090202050904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927491" y="5421351"/>
            <a:ext cx="162095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/>
                <a:ea typeface="华文细黑"/>
                <a:cs typeface="Courier New" panose="02070609020205090404"/>
              </a:rPr>
              <a:t>is licensed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/>
              <a:ea typeface="华文细黑"/>
              <a:cs typeface="Courier New" panose="02070609020205090404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543268" y="346608"/>
            <a:ext cx="11239776" cy="59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2800" b="1" kern="100" smtClean="0">
                <a:solidFill>
                  <a:srgbClr val="7030A0"/>
                </a:solidFill>
                <a:latin typeface="宋体"/>
                <a:ea typeface="华文细黑"/>
                <a:cs typeface="Times New Roman" panose="02020603050405020304"/>
              </a:rPr>
              <a:t>Ⅱ</a:t>
            </a:r>
            <a:r>
              <a:rPr lang="en-US" altLang="zh-CN" sz="2800" b="1" kern="100" smtClean="0">
                <a:solidFill>
                  <a:srgbClr val="7030A0"/>
                </a:solidFill>
                <a:latin typeface="Times New Roman" panose="02020603050405020304"/>
                <a:ea typeface="华文细黑"/>
              </a:rPr>
              <a:t>.</a:t>
            </a:r>
            <a:r>
              <a:rPr lang="zh-CN" altLang="zh-CN" sz="2800" b="1" kern="100" smtClean="0">
                <a:solidFill>
                  <a:srgbClr val="7030A0"/>
                </a:solidFill>
                <a:latin typeface="Times New Roman" panose="02020603050405020304"/>
                <a:ea typeface="华文细黑"/>
                <a:cs typeface="Times New Roman" panose="02020603050405020304"/>
              </a:rPr>
              <a:t>完成句子</a:t>
            </a:r>
            <a:endParaRPr lang="zh-CN" altLang="zh-CN" sz="2800" b="1" kern="100">
              <a:solidFill>
                <a:srgbClr val="7030A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43268" y="1055633"/>
            <a:ext cx="11455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8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                            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 can see his bad ones.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尽管我承认他的长处，但我也能看到他的不足。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9.This sum of money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		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这笔钱应该在本地区的学校中分配。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10.I miss the place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	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我很想念我童年居住过的地方。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11.Traffic accidents have decreased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over recent years.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近年来交通事故发生的频率已经下降。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90786" y="1121910"/>
            <a:ext cx="438453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/>
                <a:ea typeface="华文细黑"/>
                <a:cs typeface="Courier New" panose="02070609020205090404"/>
              </a:rPr>
              <a:t>While I admit his good points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/>
              <a:ea typeface="华文细黑"/>
              <a:cs typeface="Courier New" panose="02070609020205090404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608040" y="2372216"/>
            <a:ext cx="595066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/>
                <a:ea typeface="华文细黑"/>
                <a:cs typeface="Courier New" panose="02070609020205090404"/>
              </a:rPr>
              <a:t>should be distributed in the local schools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/>
              <a:ea typeface="华文细黑"/>
              <a:cs typeface="Courier New" panose="02070609020205090404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293391" y="3504811"/>
            <a:ext cx="441377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/>
                <a:ea typeface="华文细黑"/>
                <a:cs typeface="Courier New" panose="02070609020205090404"/>
              </a:rPr>
              <a:t>where I lived in my childhood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/>
              <a:ea typeface="华文细黑"/>
              <a:cs typeface="Courier New" panose="020706090202050904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659643" y="4685514"/>
            <a:ext cx="196598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/>
                <a:ea typeface="华文细黑"/>
                <a:cs typeface="Courier New" panose="02070609020205090404"/>
              </a:rPr>
              <a:t>in frequency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/>
              <a:ea typeface="华文细黑"/>
              <a:cs typeface="Courier New" panose="02070609020205090404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721790" y="699466"/>
            <a:ext cx="10745245" cy="65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kern="100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Ⅲ.</a:t>
            </a:r>
            <a:r>
              <a:rPr lang="zh-CN" altLang="zh-CN" sz="2800" b="1" kern="100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选词</a:t>
            </a:r>
            <a:r>
              <a:rPr lang="zh-CN" altLang="zh-CN" sz="2800" b="1" kern="100" smtClean="0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填空</a:t>
            </a:r>
            <a:endParaRPr lang="zh-CN" altLang="zh-CN" sz="2800" b="1" kern="100">
              <a:solidFill>
                <a:srgbClr val="7030A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21789" y="2654730"/>
            <a:ext cx="10745245" cy="1278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721790" y="1408344"/>
            <a:ext cx="10745245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en-US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　　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下面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的短文是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P19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21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的课文改写，请从下表中选择合适的词汇并用其适当的形式完成此文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frequent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；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hang onto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；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have a wide distribution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；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license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；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mammal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；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pick it up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；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hatch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；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find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；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a small handful of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；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among which</a:t>
            </a:r>
            <a:endParaRPr lang="zh-CN" altLang="zh-CN" sz="2600" kern="100">
              <a:latin typeface="宋体"/>
              <a:cs typeface="Courier New" panose="02070609020205090404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-53185"/>
            <a:ext cx="12188825" cy="96190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676991" y="1249590"/>
            <a:ext cx="1074524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800" b="1" kern="100" err="1">
                <a:solidFill>
                  <a:srgbClr val="7030A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Ⅰ</a:t>
            </a:r>
            <a:r>
              <a:rPr lang="en-US" altLang="zh-CN" sz="2800" b="1" kern="100" err="1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.Read the passage quickly and get the general idea of the passage.</a:t>
            </a:r>
            <a:endParaRPr lang="zh-CN" altLang="zh-CN" sz="2800" kern="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点击文字添加标题"/>
          <p:cNvSpPr txBox="1"/>
          <p:nvPr/>
        </p:nvSpPr>
        <p:spPr>
          <a:xfrm>
            <a:off x="2795023" y="116632"/>
            <a:ext cx="3689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7200" b="1">
                <a:gradFill>
                  <a:gsLst>
                    <a:gs pos="56000">
                      <a:srgbClr val="FEFC96"/>
                    </a:gs>
                    <a:gs pos="71000">
                      <a:srgbClr val="FAAF5B"/>
                    </a:gs>
                    <a:gs pos="100000">
                      <a:srgbClr val="88765E"/>
                    </a:gs>
                    <a:gs pos="20000">
                      <a:srgbClr val="758A80"/>
                    </a:gs>
                    <a:gs pos="0">
                      <a:srgbClr val="75FEFF"/>
                    </a:gs>
                    <a:gs pos="35000">
                      <a:srgbClr val="FDFFFD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>
                <a:solidFill>
                  <a:srgbClr val="8E6D48"/>
                </a:solidFill>
                <a:effectLst/>
                <a:latin typeface="Arial"/>
                <a:ea typeface="微软雅黑"/>
              </a:rPr>
              <a:t>语 篇 理 解</a:t>
            </a:r>
            <a:endParaRPr lang="en-US" altLang="zh-CN" sz="3600">
              <a:solidFill>
                <a:srgbClr val="8E6D48"/>
              </a:solidFill>
              <a:effectLst/>
              <a:latin typeface="Arial"/>
              <a:ea typeface="微软雅黑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963375" y="332656"/>
            <a:ext cx="2723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565"/>
            <a:r>
              <a:rPr lang="zh-CN" altLang="en-US" kern="100" smtClean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 panose="02070609020205090404"/>
              </a:rPr>
              <a:t>精读演练  </a:t>
            </a:r>
            <a:r>
              <a:rPr lang="zh-CN" altLang="en-US" kern="10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 panose="02070609020205090404"/>
              </a:rPr>
              <a:t>萃取文本精华</a:t>
            </a:r>
            <a:endParaRPr lang="en-US" altLang="zh-CN" kern="100">
              <a:solidFill>
                <a:prstClr val="black">
                  <a:lumMod val="50000"/>
                  <a:lumOff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ourier New" panose="020706090202050904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76991" y="1988840"/>
            <a:ext cx="10745245" cy="3017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1.What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 the main idea of the passage?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A.The kangaroos of Australia.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B.The koalas of Australia.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C.The duck-billed platypus of Australia.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D.The creatures unique to Australia.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5" name="TextBox 20"/>
          <p:cNvSpPr txBox="1"/>
          <p:nvPr/>
        </p:nvSpPr>
        <p:spPr>
          <a:xfrm>
            <a:off x="518126" y="4365184"/>
            <a:ext cx="720000" cy="72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smtClean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√</a:t>
            </a:r>
            <a:endParaRPr lang="zh-CN" altLang="en-US" sz="4500" b="1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346082" y="959817"/>
            <a:ext cx="1136495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　　Australia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has lots of unique animals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12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kangaroo is a symbol of the country as it 13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throughout the country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Koalas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which spend quite a lot of time 14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tree trunks are very cute but sensitive.So you shouldn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 approach it to 15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or even touch it unless in certain 16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zoos for only a limited time and on a limited 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17.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of occasions.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896025" y="1028353"/>
            <a:ext cx="208422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/>
                <a:ea typeface="华文细黑"/>
                <a:cs typeface="Courier New" panose="02070609020205090404"/>
              </a:rPr>
              <a:t>among which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/>
              <a:ea typeface="华文细黑"/>
              <a:cs typeface="Courier New" panose="020706090202050904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663777" y="1662708"/>
            <a:ext cx="343876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/>
                <a:ea typeface="华文细黑"/>
                <a:cs typeface="Courier New" panose="02070609020205090404"/>
              </a:rPr>
              <a:t>has a wide distribution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/>
              <a:ea typeface="华文细黑"/>
              <a:cs typeface="Courier New" panose="020706090202050904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526460" y="2214389"/>
            <a:ext cx="204895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/>
                <a:ea typeface="华文细黑"/>
                <a:cs typeface="Courier New" panose="02070609020205090404"/>
              </a:rPr>
              <a:t>hanging onto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/>
              <a:ea typeface="华文细黑"/>
              <a:cs typeface="Courier New" panose="0207060902020509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120161" y="2814836"/>
            <a:ext cx="153920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/>
                <a:ea typeface="华文细黑"/>
                <a:cs typeface="Courier New" panose="02070609020205090404"/>
              </a:rPr>
              <a:t>pick it up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/>
              <a:ea typeface="华文细黑"/>
              <a:cs typeface="Courier New" panose="020706090202050904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670933" y="3462908"/>
            <a:ext cx="131478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/>
                <a:ea typeface="华文细黑"/>
                <a:cs typeface="Courier New" panose="02070609020205090404"/>
              </a:rPr>
              <a:t>licensed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/>
              <a:ea typeface="华文细黑"/>
              <a:cs typeface="Courier New" panose="02070609020205090404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28886" y="4002976"/>
            <a:ext cx="160370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/>
                <a:ea typeface="华文细黑"/>
                <a:cs typeface="Courier New" panose="02070609020205090404"/>
              </a:rPr>
              <a:t>frequency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/>
              <a:ea typeface="华文细黑"/>
              <a:cs typeface="Courier New" panose="02070609020205090404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9" grpId="0"/>
      <p:bldP spid="11" grpId="0"/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346082" y="1196752"/>
            <a:ext cx="11364954" cy="3017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en-US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　　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Australia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also has a unique animal called the duck-billed platypus.Its eggs 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18.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after about ten days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and then the baby platypus nurses from its mother like all other 19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It has a capacity 20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food in the water by using electrical sensors in its bill.There are only 21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animals in the world that can do that!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5" name="返回">
            <a:hlinkClick r:id="rId2" action="ppaction://hlinksldjump"/>
          </p:cNvPr>
          <p:cNvSpPr/>
          <p:nvPr/>
        </p:nvSpPr>
        <p:spPr bwMode="auto">
          <a:xfrm>
            <a:off x="11211213" y="6398788"/>
            <a:ext cx="979200" cy="46080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/>
                <a:ea typeface="微软雅黑"/>
                <a:cs typeface="Times New Roman" panose="02020603050405020304"/>
              </a:rPr>
              <a:t>返 回</a:t>
            </a:r>
          </a:p>
        </p:txBody>
      </p:sp>
      <p:sp>
        <p:nvSpPr>
          <p:cNvPr id="2" name="矩形 1"/>
          <p:cNvSpPr/>
          <p:nvPr/>
        </p:nvSpPr>
        <p:spPr>
          <a:xfrm>
            <a:off x="875928" y="1907307"/>
            <a:ext cx="98135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/>
                <a:ea typeface="华文细黑"/>
                <a:cs typeface="Courier New" panose="02070609020205090404"/>
              </a:rPr>
              <a:t>hatch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/>
              <a:ea typeface="华文细黑"/>
              <a:cs typeface="Courier New" panose="020706090202050904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780631" y="2502421"/>
            <a:ext cx="157286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/>
                <a:ea typeface="华文细黑"/>
                <a:cs typeface="Courier New" panose="02070609020205090404"/>
              </a:rPr>
              <a:t>mammals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/>
              <a:ea typeface="华文细黑"/>
              <a:cs typeface="Courier New" panose="020706090202050904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079461" y="2511945"/>
            <a:ext cx="112082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/>
                <a:ea typeface="华文细黑"/>
                <a:cs typeface="Courier New" panose="02070609020205090404"/>
              </a:rPr>
              <a:t>to find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/>
              <a:ea typeface="华文细黑"/>
              <a:cs typeface="Courier New" panose="020706090202050904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329337" y="3088169"/>
            <a:ext cx="275267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/>
                <a:ea typeface="华文细黑"/>
                <a:cs typeface="Courier New" panose="02070609020205090404"/>
              </a:rPr>
              <a:t>a small handful of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/>
              <a:ea typeface="华文细黑"/>
              <a:cs typeface="Courier New" panose="02070609020205090404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3">
            <a:alphaModFix amt="65000"/>
            <a:lum/>
          </a:blip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圆角淘宝网chenying0907出品 14"/>
          <p:cNvSpPr/>
          <p:nvPr/>
        </p:nvSpPr>
        <p:spPr>
          <a:xfrm>
            <a:off x="-18439" y="2072053"/>
            <a:ext cx="9451327" cy="2252145"/>
          </a:xfrm>
          <a:custGeom>
            <a:gdLst>
              <a:gd name="connsiteX0" fmla="*/ 0 w 11089232"/>
              <a:gd name="connsiteY0" fmla="*/ 448643 h 2691807"/>
              <a:gd name="connsiteX1" fmla="*/ 448643 w 11089232"/>
              <a:gd name="connsiteY1" fmla="*/ 0 h 2691807"/>
              <a:gd name="connsiteX2" fmla="*/ 10640589 w 11089232"/>
              <a:gd name="connsiteY2" fmla="*/ 0 h 2691807"/>
              <a:gd name="connsiteX3" fmla="*/ 11089232 w 11089232"/>
              <a:gd name="connsiteY3" fmla="*/ 448643 h 2691807"/>
              <a:gd name="connsiteX4" fmla="*/ 11089232 w 11089232"/>
              <a:gd name="connsiteY4" fmla="*/ 2243164 h 2691807"/>
              <a:gd name="connsiteX5" fmla="*/ 10640589 w 11089232"/>
              <a:gd name="connsiteY5" fmla="*/ 2691807 h 2691807"/>
              <a:gd name="connsiteX6" fmla="*/ 448643 w 11089232"/>
              <a:gd name="connsiteY6" fmla="*/ 2691807 h 2691807"/>
              <a:gd name="connsiteX7" fmla="*/ 0 w 11089232"/>
              <a:gd name="connsiteY7" fmla="*/ 2243164 h 2691807"/>
              <a:gd name="connsiteX8" fmla="*/ 0 w 11089232"/>
              <a:gd name="connsiteY8" fmla="*/ 448643 h 2691807"/>
              <a:gd name="connsiteX0-1" fmla="*/ 0 w 11089232"/>
              <a:gd name="connsiteY0-2" fmla="*/ 448643 h 2691807"/>
              <a:gd name="connsiteX1-3" fmla="*/ 1663832 w 11089232"/>
              <a:gd name="connsiteY1-4" fmla="*/ 0 h 2691807"/>
              <a:gd name="connsiteX2-5" fmla="*/ 10640589 w 11089232"/>
              <a:gd name="connsiteY2-6" fmla="*/ 0 h 2691807"/>
              <a:gd name="connsiteX3-7" fmla="*/ 11089232 w 11089232"/>
              <a:gd name="connsiteY3-8" fmla="*/ 448643 h 2691807"/>
              <a:gd name="connsiteX4-9" fmla="*/ 11089232 w 11089232"/>
              <a:gd name="connsiteY4-10" fmla="*/ 2243164 h 2691807"/>
              <a:gd name="connsiteX5-11" fmla="*/ 10640589 w 11089232"/>
              <a:gd name="connsiteY5-12" fmla="*/ 2691807 h 2691807"/>
              <a:gd name="connsiteX6-13" fmla="*/ 448643 w 11089232"/>
              <a:gd name="connsiteY6-14" fmla="*/ 2691807 h 2691807"/>
              <a:gd name="connsiteX7-15" fmla="*/ 0 w 11089232"/>
              <a:gd name="connsiteY7-16" fmla="*/ 2243164 h 2691807"/>
              <a:gd name="connsiteX8-17" fmla="*/ 0 w 11089232"/>
              <a:gd name="connsiteY8-18" fmla="*/ 448643 h 2691807"/>
              <a:gd name="connsiteX0-19" fmla="*/ 0 w 11089232"/>
              <a:gd name="connsiteY0-20" fmla="*/ 448643 h 2703839"/>
              <a:gd name="connsiteX1-21" fmla="*/ 1663832 w 11089232"/>
              <a:gd name="connsiteY1-22" fmla="*/ 0 h 2703839"/>
              <a:gd name="connsiteX2-23" fmla="*/ 10640589 w 11089232"/>
              <a:gd name="connsiteY2-24" fmla="*/ 0 h 2703839"/>
              <a:gd name="connsiteX3-25" fmla="*/ 11089232 w 11089232"/>
              <a:gd name="connsiteY3-26" fmla="*/ 448643 h 2703839"/>
              <a:gd name="connsiteX4-27" fmla="*/ 11089232 w 11089232"/>
              <a:gd name="connsiteY4-28" fmla="*/ 2243164 h 2703839"/>
              <a:gd name="connsiteX5-29" fmla="*/ 10640589 w 11089232"/>
              <a:gd name="connsiteY5-30" fmla="*/ 2691807 h 2703839"/>
              <a:gd name="connsiteX6-31" fmla="*/ 1687895 w 11089232"/>
              <a:gd name="connsiteY6-32" fmla="*/ 2703839 h 2703839"/>
              <a:gd name="connsiteX7-33" fmla="*/ 0 w 11089232"/>
              <a:gd name="connsiteY7-34" fmla="*/ 2243164 h 2703839"/>
              <a:gd name="connsiteX8-35" fmla="*/ 0 w 11089232"/>
              <a:gd name="connsiteY8-36" fmla="*/ 448643 h 2703839"/>
              <a:gd name="connsiteX0-37" fmla="*/ 0 w 11089232"/>
              <a:gd name="connsiteY0-38" fmla="*/ 2243164 h 2703839"/>
              <a:gd name="connsiteX1-39" fmla="*/ 1663832 w 11089232"/>
              <a:gd name="connsiteY1-40" fmla="*/ 0 h 2703839"/>
              <a:gd name="connsiteX2-41" fmla="*/ 10640589 w 11089232"/>
              <a:gd name="connsiteY2-42" fmla="*/ 0 h 2703839"/>
              <a:gd name="connsiteX3-43" fmla="*/ 11089232 w 11089232"/>
              <a:gd name="connsiteY3-44" fmla="*/ 448643 h 2703839"/>
              <a:gd name="connsiteX4-45" fmla="*/ 11089232 w 11089232"/>
              <a:gd name="connsiteY4-46" fmla="*/ 2243164 h 2703839"/>
              <a:gd name="connsiteX5-47" fmla="*/ 10640589 w 11089232"/>
              <a:gd name="connsiteY5-48" fmla="*/ 2691807 h 2703839"/>
              <a:gd name="connsiteX6-49" fmla="*/ 1687895 w 11089232"/>
              <a:gd name="connsiteY6-50" fmla="*/ 2703839 h 2703839"/>
              <a:gd name="connsiteX7-51" fmla="*/ 0 w 11089232"/>
              <a:gd name="connsiteY7-52" fmla="*/ 2243164 h 2703839"/>
              <a:gd name="connsiteX0-53" fmla="*/ 81842 w 9522747"/>
              <a:gd name="connsiteY0-54" fmla="*/ 2146911 h 2703839"/>
              <a:gd name="connsiteX1-55" fmla="*/ 97347 w 9522747"/>
              <a:gd name="connsiteY1-56" fmla="*/ 0 h 2703839"/>
              <a:gd name="connsiteX2-57" fmla="*/ 9074104 w 9522747"/>
              <a:gd name="connsiteY2-58" fmla="*/ 0 h 2703839"/>
              <a:gd name="connsiteX3-59" fmla="*/ 9522747 w 9522747"/>
              <a:gd name="connsiteY3-60" fmla="*/ 448643 h 2703839"/>
              <a:gd name="connsiteX4-61" fmla="*/ 9522747 w 9522747"/>
              <a:gd name="connsiteY4-62" fmla="*/ 2243164 h 2703839"/>
              <a:gd name="connsiteX5-63" fmla="*/ 9074104 w 9522747"/>
              <a:gd name="connsiteY5-64" fmla="*/ 2691807 h 2703839"/>
              <a:gd name="connsiteX6-65" fmla="*/ 121410 w 9522747"/>
              <a:gd name="connsiteY6-66" fmla="*/ 2703839 h 2703839"/>
              <a:gd name="connsiteX7-67" fmla="*/ 81842 w 9522747"/>
              <a:gd name="connsiteY7-68" fmla="*/ 2146911 h 2703839"/>
              <a:gd name="connsiteX0-69" fmla="*/ 81842 w 9522747"/>
              <a:gd name="connsiteY0-70" fmla="*/ 2146911 h 2703839"/>
              <a:gd name="connsiteX1-71" fmla="*/ 97347 w 9522747"/>
              <a:gd name="connsiteY1-72" fmla="*/ 0 h 2703839"/>
              <a:gd name="connsiteX2-73" fmla="*/ 9074104 w 9522747"/>
              <a:gd name="connsiteY2-74" fmla="*/ 0 h 2703839"/>
              <a:gd name="connsiteX3-75" fmla="*/ 9522747 w 9522747"/>
              <a:gd name="connsiteY3-76" fmla="*/ 448643 h 2703839"/>
              <a:gd name="connsiteX4-77" fmla="*/ 9522747 w 9522747"/>
              <a:gd name="connsiteY4-78" fmla="*/ 2243164 h 2703839"/>
              <a:gd name="connsiteX5-79" fmla="*/ 9074104 w 9522747"/>
              <a:gd name="connsiteY5-80" fmla="*/ 2691807 h 2703839"/>
              <a:gd name="connsiteX6-81" fmla="*/ 121410 w 9522747"/>
              <a:gd name="connsiteY6-82" fmla="*/ 2703839 h 2703839"/>
              <a:gd name="connsiteX7-83" fmla="*/ 81842 w 9522747"/>
              <a:gd name="connsiteY7-84" fmla="*/ 2146911 h 2703839"/>
              <a:gd name="connsiteX0-85" fmla="*/ 81842 w 9522747"/>
              <a:gd name="connsiteY0-86" fmla="*/ 2146911 h 2703839"/>
              <a:gd name="connsiteX1-87" fmla="*/ 97347 w 9522747"/>
              <a:gd name="connsiteY1-88" fmla="*/ 0 h 2703839"/>
              <a:gd name="connsiteX2-89" fmla="*/ 9074104 w 9522747"/>
              <a:gd name="connsiteY2-90" fmla="*/ 0 h 2703839"/>
              <a:gd name="connsiteX3-91" fmla="*/ 9522747 w 9522747"/>
              <a:gd name="connsiteY3-92" fmla="*/ 448643 h 2703839"/>
              <a:gd name="connsiteX4-93" fmla="*/ 9522747 w 9522747"/>
              <a:gd name="connsiteY4-94" fmla="*/ 2243164 h 2703839"/>
              <a:gd name="connsiteX5-95" fmla="*/ 9074104 w 9522747"/>
              <a:gd name="connsiteY5-96" fmla="*/ 2691807 h 2703839"/>
              <a:gd name="connsiteX6-97" fmla="*/ 121410 w 9522747"/>
              <a:gd name="connsiteY6-98" fmla="*/ 2703839 h 2703839"/>
              <a:gd name="connsiteX7-99" fmla="*/ 81842 w 9522747"/>
              <a:gd name="connsiteY7-100" fmla="*/ 2146911 h 2703839"/>
              <a:gd name="connsiteX0-101" fmla="*/ 0 w 9440905"/>
              <a:gd name="connsiteY0-102" fmla="*/ 2146911 h 2704560"/>
              <a:gd name="connsiteX1-103" fmla="*/ 15505 w 9440905"/>
              <a:gd name="connsiteY1-104" fmla="*/ 0 h 2704560"/>
              <a:gd name="connsiteX2-105" fmla="*/ 8992262 w 9440905"/>
              <a:gd name="connsiteY2-106" fmla="*/ 0 h 2704560"/>
              <a:gd name="connsiteX3-107" fmla="*/ 9440905 w 9440905"/>
              <a:gd name="connsiteY3-108" fmla="*/ 448643 h 2704560"/>
              <a:gd name="connsiteX4-109" fmla="*/ 9440905 w 9440905"/>
              <a:gd name="connsiteY4-110" fmla="*/ 2243164 h 2704560"/>
              <a:gd name="connsiteX5-111" fmla="*/ 8992262 w 9440905"/>
              <a:gd name="connsiteY5-112" fmla="*/ 2691807 h 2704560"/>
              <a:gd name="connsiteX6-113" fmla="*/ 39568 w 9440905"/>
              <a:gd name="connsiteY6-114" fmla="*/ 2703839 h 2704560"/>
              <a:gd name="connsiteX7-115" fmla="*/ 0 w 9440905"/>
              <a:gd name="connsiteY7-116" fmla="*/ 2146911 h 2704560"/>
              <a:gd name="connsiteX0-117" fmla="*/ 10422 w 9451327"/>
              <a:gd name="connsiteY0-118" fmla="*/ 2146911 h 2704560"/>
              <a:gd name="connsiteX1-119" fmla="*/ 25927 w 9451327"/>
              <a:gd name="connsiteY1-120" fmla="*/ 0 h 2704560"/>
              <a:gd name="connsiteX2-121" fmla="*/ 9002684 w 9451327"/>
              <a:gd name="connsiteY2-122" fmla="*/ 0 h 2704560"/>
              <a:gd name="connsiteX3-123" fmla="*/ 9451327 w 9451327"/>
              <a:gd name="connsiteY3-124" fmla="*/ 448643 h 2704560"/>
              <a:gd name="connsiteX4-125" fmla="*/ 9451327 w 9451327"/>
              <a:gd name="connsiteY4-126" fmla="*/ 2243164 h 2704560"/>
              <a:gd name="connsiteX5-127" fmla="*/ 9002684 w 9451327"/>
              <a:gd name="connsiteY5-128" fmla="*/ 2691807 h 2704560"/>
              <a:gd name="connsiteX6-129" fmla="*/ 1864 w 9451327"/>
              <a:gd name="connsiteY6-130" fmla="*/ 2703839 h 2704560"/>
              <a:gd name="connsiteX7-131" fmla="*/ 10422 w 9451327"/>
              <a:gd name="connsiteY7-132" fmla="*/ 2146911 h 2704560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9451327" h="2704560">
                <a:moveTo>
                  <a:pt x="10422" y="2146911"/>
                </a:moveTo>
                <a:lnTo>
                  <a:pt x="25927" y="0"/>
                </a:lnTo>
                <a:lnTo>
                  <a:pt x="9002684" y="0"/>
                </a:lnTo>
                <a:cubicBezTo>
                  <a:pt x="9250463" y="0"/>
                  <a:pt x="9451327" y="200864"/>
                  <a:pt x="9451327" y="448643"/>
                </a:cubicBezTo>
                <a:lnTo>
                  <a:pt x="9451327" y="2243164"/>
                </a:lnTo>
                <a:cubicBezTo>
                  <a:pt x="9451327" y="2490943"/>
                  <a:pt x="9250463" y="2691807"/>
                  <a:pt x="9002684" y="2691807"/>
                </a:cubicBezTo>
                <a:lnTo>
                  <a:pt x="1864" y="2703839"/>
                </a:lnTo>
                <a:cubicBezTo>
                  <a:pt x="-5284" y="2727902"/>
                  <a:pt x="10422" y="2142027"/>
                  <a:pt x="10422" y="2146911"/>
                </a:cubicBezTo>
                <a:close/>
              </a:path>
            </a:pathLst>
          </a:custGeom>
          <a:solidFill>
            <a:schemeClr val="bg1">
              <a:alpha val="64000"/>
            </a:schemeClr>
          </a:solidFill>
          <a:ln>
            <a:solidFill>
              <a:srgbClr val="DED3CF"/>
            </a:solidFill>
          </a:ln>
          <a:effectLst>
            <a:outerShdw blurRad="495300" dist="127000" dir="5400000" algn="ctr" rotWithShape="0">
              <a:srgbClr val="000000">
                <a:alpha val="2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000"/>
          </a:p>
        </p:txBody>
      </p:sp>
      <p:sp>
        <p:nvSpPr>
          <p:cNvPr id="10" name="标题 2"/>
          <p:cNvSpPr txBox="1"/>
          <p:nvPr/>
        </p:nvSpPr>
        <p:spPr>
          <a:xfrm>
            <a:off x="3226381" y="2586483"/>
            <a:ext cx="2627272" cy="12237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zh-CN" altLang="en-US" sz="3800" b="1" kern="100" smtClean="0">
                <a:solidFill>
                  <a:schemeClr val="bg1">
                    <a:lumMod val="50000"/>
                  </a:schemeClr>
                </a:solidFill>
                <a:latin typeface="Times New Roman" panose="02020603050405020304"/>
                <a:ea typeface="微软雅黑" panose="020b0503020204020204" pitchFamily="34" charset="-122"/>
              </a:rPr>
              <a:t>本课结束</a:t>
            </a:r>
            <a:endParaRPr lang="zh-CN" altLang="en-US" sz="3600" kern="100">
              <a:solidFill>
                <a:schemeClr val="bg1">
                  <a:lumMod val="50000"/>
                </a:schemeClr>
              </a:solidFill>
              <a:latin typeface="华文楷体" panose="02010600040101010101" charset="-122"/>
              <a:ea typeface="华文楷体" panose="02010600040101010101" charset="-122"/>
              <a:cs typeface="Times New Roman" panose="02020603050405020304"/>
            </a:endParaRPr>
          </a:p>
        </p:txBody>
      </p:sp>
      <p:pic>
        <p:nvPicPr>
          <p:cNvPr id="11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2166600" y="10160000"/>
            <a:ext cx="330200" cy="241300"/>
          </a:xfrm>
          <a:prstGeom prst="cube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503640" y="908720"/>
            <a:ext cx="11181544" cy="3017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2.Read the passage and match the main idea of each part.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Part 1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		</a:t>
            </a:r>
            <a:r>
              <a:rPr lang="en-US" altLang="zh-CN" sz="2600" b="1" kern="100" err="1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A.The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duck-billed platypus of Australia.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Part 2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B.The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kangaroos of Australia.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Part 3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C.The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koalas of Australia.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Part 4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D.The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Tasmanian devils of Australia.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1504950" y="1926357"/>
            <a:ext cx="1824583" cy="58558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1504950" y="2511946"/>
            <a:ext cx="1800200" cy="48500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1504950" y="3097535"/>
            <a:ext cx="1824583" cy="56653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V="1">
            <a:off x="1529333" y="1926357"/>
            <a:ext cx="1775817" cy="173771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矩形 10"/>
          <p:cNvSpPr/>
          <p:nvPr/>
        </p:nvSpPr>
        <p:spPr>
          <a:xfrm>
            <a:off x="676991" y="692696"/>
            <a:ext cx="10745245" cy="65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800" b="1" kern="100" err="1">
                <a:solidFill>
                  <a:srgbClr val="7030A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Ⅱ</a:t>
            </a:r>
            <a:r>
              <a:rPr lang="en-US" altLang="zh-CN" sz="2800" b="1" kern="100" err="1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.Read the passage carefully and choose the best answer.</a:t>
            </a:r>
            <a:endParaRPr lang="zh-CN" altLang="zh-CN" sz="2800" kern="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76991" y="1412776"/>
            <a:ext cx="10745245" cy="3017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1.Which animal is a symbol of Australia?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A.The duck-billed platypus.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B.The kangaroos.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C.The koalas.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D.The Tasmanian devils.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2" name="TextBox 20"/>
          <p:cNvSpPr txBox="1"/>
          <p:nvPr/>
        </p:nvSpPr>
        <p:spPr>
          <a:xfrm>
            <a:off x="517150" y="2610536"/>
            <a:ext cx="720000" cy="72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smtClean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√</a:t>
            </a:r>
            <a:endParaRPr lang="zh-CN" altLang="en-US" sz="4500" b="1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矩形 10"/>
          <p:cNvSpPr/>
          <p:nvPr/>
        </p:nvSpPr>
        <p:spPr>
          <a:xfrm>
            <a:off x="676991" y="961678"/>
            <a:ext cx="10745245" cy="3617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2.Which of the following statement is NOT true?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A.In many places in Australia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it is against the law to hold the koalas.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B.Koalas are not only quite cute but also very sensitive creatures.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C.Koalas like to interact with humans.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D.People can hold a koala for only a limited time and on a limited 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frequency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of occasions.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2" name="TextBox 20"/>
          <p:cNvSpPr txBox="1"/>
          <p:nvPr/>
        </p:nvSpPr>
        <p:spPr>
          <a:xfrm>
            <a:off x="529564" y="2754552"/>
            <a:ext cx="720000" cy="72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smtClean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√</a:t>
            </a:r>
            <a:endParaRPr lang="zh-CN" altLang="en-US" sz="4500" b="1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矩形 10"/>
          <p:cNvSpPr/>
          <p:nvPr/>
        </p:nvSpPr>
        <p:spPr>
          <a:xfrm>
            <a:off x="676991" y="1059836"/>
            <a:ext cx="10745245" cy="3017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3.What can we know about the Tasmanian devils from the text?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A.They can easily be seen.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B.They can make very loud noise.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C.They can wake the dead.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D.They don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 eat dead animals.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2" name="TextBox 20"/>
          <p:cNvSpPr txBox="1"/>
          <p:nvPr/>
        </p:nvSpPr>
        <p:spPr>
          <a:xfrm>
            <a:off x="511696" y="2280782"/>
            <a:ext cx="720000" cy="72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smtClean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√</a:t>
            </a:r>
            <a:endParaRPr lang="zh-CN" altLang="en-US" sz="4500" b="1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矩形 10"/>
          <p:cNvSpPr/>
          <p:nvPr/>
        </p:nvSpPr>
        <p:spPr>
          <a:xfrm>
            <a:off x="676991" y="987828"/>
            <a:ext cx="10745245" cy="3017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4.All the following are true EXCEPT that </a:t>
            </a:r>
            <a:r>
              <a:rPr lang="en-US" altLang="zh-CN" sz="2600" b="1" u="sng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A.the duck-billed platypus lays eggs in a nest like a bird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B.the duck-billed platypus is a primitive mammal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with a unique biology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C.the duck-billed platypus uses its senses of sight or smell to find food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D.the duck-billed platypus finds food by using electrical sensors in its bill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2" name="TextBox 20"/>
          <p:cNvSpPr txBox="1"/>
          <p:nvPr/>
        </p:nvSpPr>
        <p:spPr>
          <a:xfrm>
            <a:off x="529280" y="2767254"/>
            <a:ext cx="720000" cy="72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smtClean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√</a:t>
            </a:r>
            <a:endParaRPr lang="zh-CN" altLang="en-US" sz="4500" b="1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" name="返回">
            <a:hlinkClick r:id="rId2" action="ppaction://hlinksldjump"/>
          </p:cNvPr>
          <p:cNvSpPr/>
          <p:nvPr/>
        </p:nvSpPr>
        <p:spPr bwMode="auto">
          <a:xfrm>
            <a:off x="11211213" y="6398788"/>
            <a:ext cx="979200" cy="46080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/>
                <a:ea typeface="微软雅黑"/>
                <a:cs typeface="Times New Roman" panose="02020603050405020304"/>
              </a:rPr>
              <a:t>返 回</a:t>
            </a: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676991" y="1089576"/>
            <a:ext cx="11250069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高尔夫球运动</a:t>
            </a:r>
            <a:endParaRPr lang="zh-CN" altLang="zh-CN" sz="2600" kern="100" smtClean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海峡</a:t>
            </a:r>
            <a:endParaRPr lang="zh-CN" altLang="zh-CN" sz="2600" kern="100" smtClean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样本；样品</a:t>
            </a:r>
            <a:endParaRPr lang="zh-CN" altLang="zh-CN" sz="2600" kern="100" smtClean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4.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纪念碑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或馆、堂、像等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；历史遗迹</a:t>
            </a:r>
            <a:endParaRPr lang="zh-CN" altLang="zh-CN" sz="2600" kern="100" smtClean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5.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adj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暂时的；短暂的</a:t>
            </a:r>
            <a:endParaRPr lang="zh-CN" altLang="zh-CN" sz="2600" kern="100" smtClean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6.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阶段；时期</a:t>
            </a:r>
            <a:endParaRPr lang="zh-CN" altLang="zh-CN" sz="2600" kern="100" smtClean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7.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树干</a:t>
            </a:r>
            <a:endParaRPr lang="zh-CN" altLang="zh-CN" sz="2600" kern="100" smtClean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8.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能力；容量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9.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一场；一段时间；会议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-53185"/>
            <a:ext cx="12188825" cy="961905"/>
          </a:xfrm>
          <a:prstGeom prst="rect">
            <a:avLst/>
          </a:prstGeom>
        </p:spPr>
      </p:pic>
      <p:sp>
        <p:nvSpPr>
          <p:cNvPr id="16" name="点击文字添加标题"/>
          <p:cNvSpPr txBox="1"/>
          <p:nvPr/>
        </p:nvSpPr>
        <p:spPr>
          <a:xfrm>
            <a:off x="2290967" y="116632"/>
            <a:ext cx="3689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7200" b="1">
                <a:gradFill>
                  <a:gsLst>
                    <a:gs pos="56000">
                      <a:srgbClr val="FEFC96"/>
                    </a:gs>
                    <a:gs pos="71000">
                      <a:srgbClr val="FAAF5B"/>
                    </a:gs>
                    <a:gs pos="100000">
                      <a:srgbClr val="88765E"/>
                    </a:gs>
                    <a:gs pos="20000">
                      <a:srgbClr val="758A80"/>
                    </a:gs>
                    <a:gs pos="0">
                      <a:srgbClr val="75FEFF"/>
                    </a:gs>
                    <a:gs pos="35000">
                      <a:srgbClr val="FDFFFD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>
                <a:solidFill>
                  <a:srgbClr val="8E6D48"/>
                </a:solidFill>
                <a:effectLst/>
                <a:latin typeface="Arial"/>
                <a:ea typeface="微软雅黑"/>
              </a:rPr>
              <a:t>基 础 自 测</a:t>
            </a:r>
            <a:endParaRPr lang="en-US" altLang="zh-CN" sz="3600">
              <a:solidFill>
                <a:srgbClr val="8E6D48"/>
              </a:solidFill>
              <a:effectLst/>
              <a:latin typeface="Arial"/>
              <a:ea typeface="微软雅黑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459319" y="332656"/>
            <a:ext cx="2723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565"/>
            <a:r>
              <a:rPr lang="zh-CN" altLang="en-US" kern="10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 panose="02070609020205090404"/>
              </a:rPr>
              <a:t>自主学习  落实基础知识</a:t>
            </a:r>
            <a:endParaRPr lang="en-US" altLang="zh-CN" kern="100">
              <a:solidFill>
                <a:prstClr val="black">
                  <a:lumMod val="50000"/>
                  <a:lumOff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ourier New" panose="020706090202050904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60677" y="1155795"/>
            <a:ext cx="72167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golf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71684" y="1804432"/>
            <a:ext cx="94288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strait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000257" y="2354714"/>
            <a:ext cx="118494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sample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984443" y="2999040"/>
            <a:ext cx="172194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monument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962159" y="3547482"/>
            <a:ext cx="170110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temporary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962412" y="4131750"/>
            <a:ext cx="100059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phase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960889" y="4780190"/>
            <a:ext cx="100059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trunk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0414892" y="621297"/>
            <a:ext cx="1773932" cy="59323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10486900" y="672841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CN" altLang="zh-CN" sz="2800" b="1" kern="10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重点</a:t>
            </a:r>
            <a:r>
              <a:rPr lang="zh-CN" altLang="en-US" sz="2800" b="1" kern="10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单词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981844" y="5336252"/>
            <a:ext cx="136928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capacity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010419" y="5970418"/>
            <a:ext cx="116730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session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MH" val="20150910162900"/>
  <p:tag name="MH_LIBRARY" val="GRAPHIC"/>
  <p:tag name="MH_ORDER" val="Freeform 14"/>
</p:tagLst>
</file>

<file path=ppt/tags/tag2.xml><?xml version="1.0" encoding="utf-8"?>
<p:tagLst xmlns:p="http://schemas.openxmlformats.org/presentationml/2006/main">
  <p:tag name="MH" val="20150910162900"/>
  <p:tag name="MH_LIBRARY" val="GRAPHIC"/>
  <p:tag name="MH_ORDER" val="Freeform 14"/>
</p:tagLst>
</file>

<file path=ppt/tags/tag3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r="http://schemas.openxmlformats.org/officeDocument/2006/relationships" xmlns:a="http://schemas.openxmlformats.org/drawingml/2006/main" name="第一PPT，www.1ppt.com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7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Arial"/>
        <a:cs typeface="Arial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学科网</Company>
  <Paragraphs>271</Paragraphs>
  <Slides>32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baseType="lpstr" size="48">
      <vt:lpstr>Arial</vt:lpstr>
      <vt:lpstr>Calibri Light</vt:lpstr>
      <vt:lpstr>Calibri</vt:lpstr>
      <vt:lpstr>Arial Black</vt:lpstr>
      <vt:lpstr>Times New Roman</vt:lpstr>
      <vt:lpstr>华文楷体</vt:lpstr>
      <vt:lpstr>华文细黑</vt:lpstr>
      <vt:lpstr>微软雅黑</vt:lpstr>
      <vt:lpstr>Adobe 黑体 Std R</vt:lpstr>
      <vt:lpstr>宋体</vt:lpstr>
      <vt:lpstr>Courier New</vt:lpstr>
      <vt:lpstr>Book Antiqua</vt:lpstr>
      <vt:lpstr>Symbol</vt:lpstr>
      <vt:lpstr>黑体</vt:lpstr>
      <vt:lpstr>GBK_S</vt:lpstr>
      <vt:lpstr>第一PPT，www.1ppt.com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Java</Application>
  <AppVersion>20.1100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rbm.xkw.com</dc:creator>
  <cp:revision>1</cp:revision>
  <cp:lastPrinted>2021-03-20T15:10:15.322</cp:lastPrinted>
  <dcterms:created xsi:type="dcterms:W3CDTF">2021-03-20T15:10:15Z</dcterms:created>
  <dcterms:modified xsi:type="dcterms:W3CDTF">2021-03-20T07:10:16Z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