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9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42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4" name="WordArt 4"/>
          <p:cNvSpPr>
            <a:spLocks noTextEdit="1"/>
          </p:cNvSpPr>
          <p:nvPr/>
        </p:nvSpPr>
        <p:spPr>
          <a:xfrm>
            <a:off x="323850" y="2205038"/>
            <a:ext cx="8604250" cy="32845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0394"/>
              </a:avLst>
            </a:prstTxWarp>
            <a:normAutofit/>
          </a:bodyPr>
          <a:p>
            <a:pPr algn="ctr" eaLnBrk="0" hangingPunct="0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Unit 2 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0" hangingPunct="0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How often do you exercise?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2290" name="Group 2"/>
          <p:cNvGrpSpPr>
            <a:grpSpLocks noChangeAspect="1"/>
          </p:cNvGrpSpPr>
          <p:nvPr/>
        </p:nvGrpSpPr>
        <p:grpSpPr>
          <a:xfrm>
            <a:off x="900113" y="2463800"/>
            <a:ext cx="6958012" cy="2549525"/>
            <a:chOff x="0" y="0"/>
            <a:chExt cx="4383" cy="1606"/>
          </a:xfrm>
        </p:grpSpPr>
        <p:pic>
          <p:nvPicPr>
            <p:cNvPr id="12291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99"/>
              <a:ext cx="539" cy="71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2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8" y="0"/>
              <a:ext cx="2313" cy="16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3" name="Picture 5" descr="060613aifootball01pr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" y="1188"/>
              <a:ext cx="363" cy="2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4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2" y="699"/>
              <a:ext cx="891" cy="8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5" name="圆角矩形标注 10"/>
          <p:cNvSpPr/>
          <p:nvPr/>
        </p:nvSpPr>
        <p:spPr>
          <a:xfrm>
            <a:off x="4997450" y="1196975"/>
            <a:ext cx="3751263" cy="1079500"/>
          </a:xfrm>
          <a:prstGeom prst="wedgeRoundRectCallout">
            <a:avLst>
              <a:gd name="adj1" fmla="val -50042"/>
              <a:gd name="adj2" fmla="val 121472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What do you do on weekends?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2296" name="圆角矩形标注 11"/>
          <p:cNvSpPr/>
          <p:nvPr/>
        </p:nvSpPr>
        <p:spPr>
          <a:xfrm>
            <a:off x="250825" y="1412875"/>
            <a:ext cx="3719513" cy="1081088"/>
          </a:xfrm>
          <a:prstGeom prst="wedgeRoundRectCallout">
            <a:avLst>
              <a:gd name="adj1" fmla="val 22644"/>
              <a:gd name="adj2" fmla="val 119014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often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play soccer.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2297" name="圆角矩形标注 12"/>
          <p:cNvSpPr/>
          <p:nvPr/>
        </p:nvSpPr>
        <p:spPr>
          <a:xfrm>
            <a:off x="179388" y="5516563"/>
            <a:ext cx="4248150" cy="1081087"/>
          </a:xfrm>
          <a:prstGeom prst="wedgeRoundRectCallout">
            <a:avLst>
              <a:gd name="adj1" fmla="val 19657"/>
              <a:gd name="adj2" fmla="val -103894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What does Alice do on weekends?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2298" name="圆角矩形标注 13"/>
          <p:cNvSpPr/>
          <p:nvPr/>
        </p:nvSpPr>
        <p:spPr>
          <a:xfrm>
            <a:off x="4932363" y="5516563"/>
            <a:ext cx="3722687" cy="1079500"/>
          </a:xfrm>
          <a:prstGeom prst="wedgeRoundRectCallout">
            <a:avLst>
              <a:gd name="adj1" fmla="val -40958"/>
              <a:gd name="adj2" fmla="val -141912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She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often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helps with housework.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2299" name="WordArt 4"/>
          <p:cNvSpPr>
            <a:spLocks noTextEdit="1"/>
          </p:cNvSpPr>
          <p:nvPr/>
        </p:nvSpPr>
        <p:spPr>
          <a:xfrm>
            <a:off x="2447925" y="44450"/>
            <a:ext cx="3348038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19050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Presentation</a:t>
            </a:r>
            <a:endParaRPr lang="zh-CN" altLang="en-US" sz="4000" b="1">
              <a:ln w="19050" cap="flat" cmpd="sng">
                <a:solidFill>
                  <a:srgbClr val="339966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22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Rectangle 2"/>
          <p:cNvSpPr/>
          <p:nvPr/>
        </p:nvSpPr>
        <p:spPr>
          <a:xfrm>
            <a:off x="3348038" y="260350"/>
            <a:ext cx="20875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频率副词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396875" y="1103313"/>
            <a:ext cx="8496300" cy="4770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73355" indent="-173355">
              <a:lnSpc>
                <a:spcPct val="120000"/>
              </a:lnSpc>
              <a:buChar char="•"/>
            </a:pP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2" charset="0"/>
              </a:rPr>
              <a:t>always</a:t>
            </a:r>
            <a:r>
              <a:rPr lang="zh-CN" altLang="en-US" sz="3200" b="1" dirty="0">
                <a:latin typeface="Times New Roman" panose="02020603050405020304" pitchFamily="2" charset="0"/>
              </a:rPr>
              <a:t>意为 </a:t>
            </a:r>
            <a:r>
              <a:rPr lang="en-US" altLang="zh-CN" sz="3200" b="1" dirty="0">
                <a:latin typeface="Times New Roman" panose="02020603050405020304" pitchFamily="2" charset="0"/>
              </a:rPr>
              <a:t>“</a:t>
            </a:r>
            <a:r>
              <a:rPr lang="zh-CN" altLang="en-US" sz="3200" b="1" dirty="0">
                <a:latin typeface="Times New Roman" panose="02020603050405020304" pitchFamily="2" charset="0"/>
              </a:rPr>
              <a:t>总是</a:t>
            </a:r>
            <a:r>
              <a:rPr lang="en-US" altLang="zh-CN" sz="3200" b="1" dirty="0">
                <a:latin typeface="Times New Roman" panose="02020603050405020304" pitchFamily="2" charset="0"/>
              </a:rPr>
              <a:t>”, </a:t>
            </a:r>
            <a:r>
              <a:rPr lang="zh-CN" altLang="en-US" sz="3200" b="1" dirty="0">
                <a:latin typeface="Times New Roman" panose="02020603050405020304" pitchFamily="2" charset="0"/>
              </a:rPr>
              <a:t>表示动作的重复或状态的</a:t>
            </a:r>
            <a:endParaRPr lang="zh-CN" altLang="en-US" sz="3200" b="1" dirty="0">
              <a:latin typeface="Times New Roman" panose="02020603050405020304" pitchFamily="2" charset="0"/>
            </a:endParaRPr>
          </a:p>
          <a:p>
            <a:pPr marL="173355" indent="-173355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2" charset="0"/>
              </a:rPr>
              <a:t>             延续。</a:t>
            </a:r>
            <a:endParaRPr lang="zh-CN" altLang="en-US" sz="3200" b="1" dirty="0">
              <a:latin typeface="Times New Roman" panose="02020603050405020304" pitchFamily="2" charset="0"/>
            </a:endParaRPr>
          </a:p>
          <a:p>
            <a:pPr marL="173355" indent="-173355">
              <a:lnSpc>
                <a:spcPct val="120000"/>
              </a:lnSpc>
              <a:buChar char="•"/>
            </a:pP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2" charset="0"/>
              </a:rPr>
              <a:t>usually</a:t>
            </a:r>
            <a:r>
              <a:rPr lang="zh-CN" altLang="en-US" sz="3200" b="1" dirty="0">
                <a:latin typeface="Times New Roman" panose="02020603050405020304" pitchFamily="2" charset="0"/>
              </a:rPr>
              <a:t>意为 </a:t>
            </a:r>
            <a:r>
              <a:rPr lang="en-US" altLang="zh-CN" sz="3200" b="1" dirty="0">
                <a:latin typeface="Times New Roman" panose="02020603050405020304" pitchFamily="2" charset="0"/>
              </a:rPr>
              <a:t>“</a:t>
            </a:r>
            <a:r>
              <a:rPr lang="zh-CN" altLang="en-US" sz="3200" b="1" dirty="0">
                <a:latin typeface="Times New Roman" panose="02020603050405020304" pitchFamily="2" charset="0"/>
              </a:rPr>
              <a:t>通常</a:t>
            </a:r>
            <a:r>
              <a:rPr lang="en-US" altLang="zh-CN" sz="3200" b="1" dirty="0">
                <a:latin typeface="Times New Roman" panose="02020603050405020304" pitchFamily="2" charset="0"/>
              </a:rPr>
              <a:t>”, </a:t>
            </a:r>
            <a:r>
              <a:rPr lang="zh-CN" altLang="en-US" sz="3200" b="1" dirty="0">
                <a:latin typeface="Times New Roman" panose="02020603050405020304" pitchFamily="2" charset="0"/>
              </a:rPr>
              <a:t>表示很少有例外。</a:t>
            </a:r>
            <a:endParaRPr lang="zh-CN" altLang="en-US" sz="3200" b="1" dirty="0">
              <a:latin typeface="Times New Roman" panose="02020603050405020304" pitchFamily="2" charset="0"/>
            </a:endParaRPr>
          </a:p>
          <a:p>
            <a:pPr marL="173355" indent="-173355">
              <a:lnSpc>
                <a:spcPct val="120000"/>
              </a:lnSpc>
              <a:buChar char="•"/>
            </a:pP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2" charset="0"/>
              </a:rPr>
              <a:t>often</a:t>
            </a:r>
            <a:r>
              <a:rPr lang="zh-CN" altLang="en-US" sz="3200" b="1" dirty="0">
                <a:latin typeface="Times New Roman" panose="02020603050405020304" pitchFamily="2" charset="0"/>
              </a:rPr>
              <a:t>意为 </a:t>
            </a:r>
            <a:r>
              <a:rPr lang="en-US" altLang="zh-CN" sz="3200" b="1" dirty="0">
                <a:latin typeface="Times New Roman" panose="02020603050405020304" pitchFamily="2" charset="0"/>
              </a:rPr>
              <a:t>“</a:t>
            </a:r>
            <a:r>
              <a:rPr lang="zh-CN" altLang="en-US" sz="3200" b="1" dirty="0">
                <a:latin typeface="Times New Roman" panose="02020603050405020304" pitchFamily="2" charset="0"/>
              </a:rPr>
              <a:t>经常</a:t>
            </a:r>
            <a:r>
              <a:rPr lang="en-US" altLang="zh-CN" sz="3200" b="1" dirty="0">
                <a:latin typeface="Times New Roman" panose="02020603050405020304" pitchFamily="2" charset="0"/>
              </a:rPr>
              <a:t>”, </a:t>
            </a:r>
            <a:r>
              <a:rPr lang="zh-CN" altLang="en-US" sz="3200" b="1" dirty="0">
                <a:latin typeface="Times New Roman" panose="02020603050405020304" pitchFamily="2" charset="0"/>
              </a:rPr>
              <a:t>表示动作的重复</a:t>
            </a:r>
            <a:r>
              <a:rPr lang="en-US" altLang="zh-CN" sz="3200" b="1" dirty="0">
                <a:latin typeface="Times New Roman" panose="02020603050405020304" pitchFamily="2" charset="0"/>
              </a:rPr>
              <a:t>, </a:t>
            </a:r>
            <a:r>
              <a:rPr lang="zh-CN" altLang="en-US" sz="3200" b="1" dirty="0">
                <a:latin typeface="Times New Roman" panose="02020603050405020304" pitchFamily="2" charset="0"/>
              </a:rPr>
              <a:t>但不如</a:t>
            </a:r>
            <a:endParaRPr lang="zh-CN" altLang="en-US" sz="3200" b="1" dirty="0">
              <a:latin typeface="Times New Roman" panose="02020603050405020304" pitchFamily="2" charset="0"/>
            </a:endParaRPr>
          </a:p>
          <a:p>
            <a:pPr marL="173355" indent="-173355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           </a:t>
            </a:r>
            <a:r>
              <a:rPr lang="en-US" altLang="zh-CN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usually</a:t>
            </a:r>
            <a:r>
              <a:rPr lang="zh-CN" altLang="en-US" sz="3200" b="1" dirty="0">
                <a:latin typeface="Times New Roman" panose="02020603050405020304" pitchFamily="2" charset="0"/>
              </a:rPr>
              <a:t>那么频繁</a:t>
            </a:r>
            <a:r>
              <a:rPr lang="en-US" altLang="zh-CN" sz="3200" b="1" dirty="0">
                <a:latin typeface="Times New Roman" panose="02020603050405020304" pitchFamily="2" charset="0"/>
              </a:rPr>
              <a:t>, </a:t>
            </a:r>
            <a:r>
              <a:rPr lang="zh-CN" altLang="en-US" sz="3200" b="1" dirty="0">
                <a:latin typeface="Times New Roman" panose="02020603050405020304" pitchFamily="2" charset="0"/>
              </a:rPr>
              <a:t>中间有间断。</a:t>
            </a:r>
            <a:endParaRPr lang="zh-CN" altLang="en-US" sz="3200" b="1" dirty="0">
              <a:latin typeface="Times New Roman" panose="02020603050405020304" pitchFamily="2" charset="0"/>
            </a:endParaRPr>
          </a:p>
          <a:p>
            <a:pPr marL="173355" indent="-173355">
              <a:lnSpc>
                <a:spcPct val="120000"/>
              </a:lnSpc>
              <a:buChar char="•"/>
            </a:pP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2" charset="0"/>
              </a:rPr>
              <a:t>sometimes</a:t>
            </a:r>
            <a:r>
              <a:rPr lang="zh-CN" altLang="en-US" sz="3200" b="1" dirty="0">
                <a:latin typeface="Times New Roman" panose="02020603050405020304" pitchFamily="2" charset="0"/>
              </a:rPr>
              <a:t>意为 </a:t>
            </a:r>
            <a:r>
              <a:rPr lang="en-US" altLang="zh-CN" sz="3200" b="1" dirty="0">
                <a:latin typeface="Times New Roman" panose="02020603050405020304" pitchFamily="2" charset="0"/>
              </a:rPr>
              <a:t>“</a:t>
            </a:r>
            <a:r>
              <a:rPr lang="zh-CN" altLang="en-US" sz="3200" b="1" dirty="0">
                <a:latin typeface="Times New Roman" panose="02020603050405020304" pitchFamily="2" charset="0"/>
              </a:rPr>
              <a:t>有时</a:t>
            </a:r>
            <a:r>
              <a:rPr lang="en-US" altLang="zh-CN" sz="3200" b="1" dirty="0">
                <a:latin typeface="Times New Roman" panose="02020603050405020304" pitchFamily="2" charset="0"/>
              </a:rPr>
              <a:t>”, </a:t>
            </a:r>
            <a:r>
              <a:rPr lang="zh-CN" altLang="en-US" sz="3200" b="1" dirty="0">
                <a:latin typeface="Times New Roman" panose="02020603050405020304" pitchFamily="2" charset="0"/>
              </a:rPr>
              <a:t>表示动作偶尔发生。</a:t>
            </a:r>
            <a:endParaRPr lang="zh-CN" altLang="en-US" sz="3200" b="1" dirty="0">
              <a:latin typeface="Times New Roman" panose="02020603050405020304" pitchFamily="2" charset="0"/>
            </a:endParaRPr>
          </a:p>
          <a:p>
            <a:pPr marL="173355" indent="-173355">
              <a:lnSpc>
                <a:spcPct val="120000"/>
              </a:lnSpc>
              <a:buChar char="•"/>
            </a:pP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2" charset="0"/>
              </a:rPr>
              <a:t>hardly</a:t>
            </a:r>
            <a:r>
              <a:rPr lang="zh-CN" altLang="en-US" sz="3200" b="1" dirty="0">
                <a:latin typeface="Times New Roman" panose="02020603050405020304" pitchFamily="2" charset="0"/>
              </a:rPr>
              <a:t>意为</a:t>
            </a:r>
            <a:r>
              <a:rPr lang="en-US" altLang="zh-CN" sz="3200" b="1" dirty="0">
                <a:latin typeface="Times New Roman" panose="02020603050405020304" pitchFamily="2" charset="0"/>
              </a:rPr>
              <a:t> “</a:t>
            </a:r>
            <a:r>
              <a:rPr lang="zh-CN" altLang="en-US" sz="3200" b="1" dirty="0">
                <a:latin typeface="Times New Roman" panose="02020603050405020304" pitchFamily="2" charset="0"/>
              </a:rPr>
              <a:t>几乎不</a:t>
            </a:r>
            <a:r>
              <a:rPr lang="en-US" altLang="zh-CN" sz="3200" b="1" dirty="0">
                <a:latin typeface="Times New Roman" panose="02020603050405020304" pitchFamily="2" charset="0"/>
              </a:rPr>
              <a:t>”, </a:t>
            </a:r>
            <a:r>
              <a:rPr lang="zh-CN" altLang="en-US" sz="3200" b="1" dirty="0">
                <a:latin typeface="Times New Roman" panose="02020603050405020304" pitchFamily="2" charset="0"/>
              </a:rPr>
              <a:t>常和</a:t>
            </a:r>
            <a:r>
              <a:rPr lang="en-US" altLang="zh-CN" sz="3200" b="1" dirty="0">
                <a:latin typeface="Times New Roman" panose="02020603050405020304" pitchFamily="2" charset="0"/>
              </a:rPr>
              <a:t>ever</a:t>
            </a:r>
            <a:r>
              <a:rPr lang="zh-CN" altLang="en-US" sz="3200" b="1" dirty="0">
                <a:latin typeface="Times New Roman" panose="02020603050405020304" pitchFamily="2" charset="0"/>
              </a:rPr>
              <a:t>连用表示强调。</a:t>
            </a:r>
            <a:endParaRPr lang="zh-CN" altLang="en-US" sz="3200" b="1" dirty="0">
              <a:latin typeface="Times New Roman" panose="02020603050405020304" pitchFamily="2" charset="0"/>
            </a:endParaRPr>
          </a:p>
          <a:p>
            <a:pPr marL="173355" indent="-173355">
              <a:lnSpc>
                <a:spcPct val="120000"/>
              </a:lnSpc>
              <a:buChar char="•"/>
            </a:pP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2" charset="0"/>
              </a:rPr>
              <a:t>never</a:t>
            </a:r>
            <a:r>
              <a:rPr lang="zh-CN" altLang="en-US" sz="3200" b="1" dirty="0">
                <a:latin typeface="Times New Roman" panose="02020603050405020304" pitchFamily="2" charset="0"/>
              </a:rPr>
              <a:t>意为</a:t>
            </a:r>
            <a:r>
              <a:rPr lang="en-US" altLang="zh-CN" sz="3200" b="1" dirty="0">
                <a:latin typeface="Times New Roman" panose="02020603050405020304" pitchFamily="2" charset="0"/>
              </a:rPr>
              <a:t> “</a:t>
            </a:r>
            <a:r>
              <a:rPr lang="zh-CN" altLang="en-US" sz="3200" b="1" dirty="0">
                <a:latin typeface="Times New Roman" panose="02020603050405020304" pitchFamily="2" charset="0"/>
              </a:rPr>
              <a:t>从未</a:t>
            </a:r>
            <a:r>
              <a:rPr lang="en-US" altLang="zh-CN" sz="3200" b="1" dirty="0">
                <a:latin typeface="Times New Roman" panose="02020603050405020304" pitchFamily="2" charset="0"/>
              </a:rPr>
              <a:t>”</a:t>
            </a:r>
            <a:r>
              <a:rPr lang="zh-CN" altLang="en-US" sz="3200" b="1" dirty="0">
                <a:latin typeface="Times New Roman" panose="02020603050405020304" pitchFamily="2" charset="0"/>
              </a:rPr>
              <a:t>。</a:t>
            </a:r>
            <a:endParaRPr lang="zh-CN" altLang="en-US" sz="32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27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charRg st="27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44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charRg st="44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69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charRg st="69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9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charRg st="96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127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charRg st="127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155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charRg st="155" end="1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185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charRg st="185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椭圆 5"/>
          <p:cNvSpPr/>
          <p:nvPr/>
        </p:nvSpPr>
        <p:spPr>
          <a:xfrm>
            <a:off x="828675" y="261938"/>
            <a:ext cx="1727200" cy="1584325"/>
          </a:xfrm>
          <a:prstGeom prst="ellipse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100%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 Box 19"/>
          <p:cNvSpPr txBox="1"/>
          <p:nvPr/>
        </p:nvSpPr>
        <p:spPr>
          <a:xfrm>
            <a:off x="971550" y="1989138"/>
            <a:ext cx="1657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always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4340" name="Text Box 20"/>
          <p:cNvSpPr txBox="1"/>
          <p:nvPr/>
        </p:nvSpPr>
        <p:spPr>
          <a:xfrm>
            <a:off x="3852863" y="1917700"/>
            <a:ext cx="172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usually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4341" name="Text Box 21"/>
          <p:cNvSpPr txBox="1"/>
          <p:nvPr/>
        </p:nvSpPr>
        <p:spPr>
          <a:xfrm>
            <a:off x="6804025" y="1917700"/>
            <a:ext cx="15128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often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4342" name="Text Box 22"/>
          <p:cNvSpPr txBox="1"/>
          <p:nvPr/>
        </p:nvSpPr>
        <p:spPr>
          <a:xfrm>
            <a:off x="611188" y="4292600"/>
            <a:ext cx="24114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sometimes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4343" name="Text Box 24"/>
          <p:cNvSpPr txBox="1"/>
          <p:nvPr/>
        </p:nvSpPr>
        <p:spPr>
          <a:xfrm>
            <a:off x="3563938" y="4221163"/>
            <a:ext cx="2590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hardly ever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4344" name="饼形 8"/>
          <p:cNvSpPr/>
          <p:nvPr/>
        </p:nvSpPr>
        <p:spPr>
          <a:xfrm>
            <a:off x="3708400" y="260350"/>
            <a:ext cx="1728788" cy="1512888"/>
          </a:xfrm>
          <a:custGeom>
            <a:avLst/>
            <a:gdLst>
              <a:gd name="txL" fmla="*/ 295255 w 2016125"/>
              <a:gd name="txT" fmla="*/ 274098 h 1871662"/>
              <a:gd name="txR" fmla="*/ 1720870 w 2016125"/>
              <a:gd name="txB" fmla="*/ 1597564 h 1871662"/>
            </a:gdLst>
            <a:ahLst/>
            <a:cxnLst>
              <a:cxn ang="0">
                <a:pos x="1728788" y="756444"/>
              </a:cxn>
              <a:cxn ang="5898240">
                <a:pos x="864394" y="1512888"/>
              </a:cxn>
              <a:cxn ang="11796480">
                <a:pos x="0" y="756444"/>
              </a:cxn>
              <a:cxn ang="17694720">
                <a:pos x="864394" y="0"/>
              </a:cxn>
            </a:cxnLst>
            <a:rect l="txL" t="txT" r="txR" b="txB"/>
            <a:pathLst>
              <a:path w="2016125" h="1871662">
                <a:moveTo>
                  <a:pt x="2016125" y="935831"/>
                </a:moveTo>
                <a:lnTo>
                  <a:pt x="2016125" y="935831"/>
                </a:lnTo>
                <a:cubicBezTo>
                  <a:pt x="2016125" y="1452676"/>
                  <a:pt x="1564799" y="1871662"/>
                  <a:pt x="1008062" y="1871662"/>
                </a:cubicBezTo>
                <a:cubicBezTo>
                  <a:pt x="451324" y="1871662"/>
                  <a:pt x="-1" y="1452676"/>
                  <a:pt x="-1" y="935831"/>
                </a:cubicBezTo>
                <a:cubicBezTo>
                  <a:pt x="-1" y="418985"/>
                  <a:pt x="451324" y="0"/>
                  <a:pt x="1008062" y="0"/>
                </a:cubicBezTo>
                <a:cubicBezTo>
                  <a:pt x="1235623" y="-1"/>
                  <a:pt x="1456489" y="71477"/>
                  <a:pt x="1634735" y="202806"/>
                </a:cubicBezTo>
                <a:lnTo>
                  <a:pt x="1008063" y="935831"/>
                </a:lnTo>
                <a:close/>
              </a:path>
            </a:pathLst>
          </a:cu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≥ 80%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45" name="Text Box 24"/>
          <p:cNvSpPr txBox="1"/>
          <p:nvPr/>
        </p:nvSpPr>
        <p:spPr>
          <a:xfrm>
            <a:off x="6877050" y="4221163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never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4346" name="椭圆 10"/>
          <p:cNvSpPr/>
          <p:nvPr/>
        </p:nvSpPr>
        <p:spPr>
          <a:xfrm>
            <a:off x="6516688" y="2781300"/>
            <a:ext cx="1584325" cy="1368425"/>
          </a:xfrm>
          <a:prstGeom prst="ellipse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0%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47" name="饼形 11"/>
          <p:cNvSpPr/>
          <p:nvPr/>
        </p:nvSpPr>
        <p:spPr>
          <a:xfrm>
            <a:off x="6372225" y="260350"/>
            <a:ext cx="1655763" cy="1511300"/>
          </a:xfrm>
          <a:custGeom>
            <a:avLst/>
            <a:gdLst>
              <a:gd name="txL" fmla="*/ 295255 w 2016125"/>
              <a:gd name="txT" fmla="*/ 274098 h 1871662"/>
              <a:gd name="txR" fmla="*/ 1720870 w 2016125"/>
              <a:gd name="txB" fmla="*/ 1597564 h 1871662"/>
            </a:gdLst>
            <a:ahLst/>
            <a:cxnLst>
              <a:cxn ang="0">
                <a:pos x="1655763" y="755650"/>
              </a:cxn>
              <a:cxn ang="5898240">
                <a:pos x="827882" y="1511300"/>
              </a:cxn>
              <a:cxn ang="11796480">
                <a:pos x="0" y="755650"/>
              </a:cxn>
              <a:cxn ang="17694720">
                <a:pos x="827882" y="0"/>
              </a:cxn>
            </a:cxnLst>
            <a:rect l="txL" t="txT" r="txR" b="txB"/>
            <a:pathLst>
              <a:path w="2016125" h="1871662">
                <a:moveTo>
                  <a:pt x="2016125" y="935831"/>
                </a:moveTo>
                <a:lnTo>
                  <a:pt x="2016125" y="935831"/>
                </a:lnTo>
                <a:cubicBezTo>
                  <a:pt x="2016125" y="1452676"/>
                  <a:pt x="1564799" y="1871662"/>
                  <a:pt x="1008062" y="1871662"/>
                </a:cubicBezTo>
                <a:cubicBezTo>
                  <a:pt x="451324" y="1871662"/>
                  <a:pt x="-1" y="1452676"/>
                  <a:pt x="-1" y="935831"/>
                </a:cubicBezTo>
                <a:cubicBezTo>
                  <a:pt x="-1" y="418985"/>
                  <a:pt x="451324" y="0"/>
                  <a:pt x="1008062" y="0"/>
                </a:cubicBezTo>
                <a:cubicBezTo>
                  <a:pt x="1235623" y="-1"/>
                  <a:pt x="1456489" y="71477"/>
                  <a:pt x="1634735" y="202806"/>
                </a:cubicBezTo>
                <a:lnTo>
                  <a:pt x="1008063" y="935831"/>
                </a:lnTo>
                <a:close/>
              </a:path>
            </a:pathLst>
          </a:cu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≥ 60%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48" name="饼形 12"/>
          <p:cNvSpPr/>
          <p:nvPr/>
        </p:nvSpPr>
        <p:spPr>
          <a:xfrm>
            <a:off x="828675" y="2852738"/>
            <a:ext cx="1644650" cy="1498600"/>
          </a:xfrm>
          <a:custGeom>
            <a:avLst/>
            <a:gdLst>
              <a:gd name="txL" fmla="*/ 295255 w 2016125"/>
              <a:gd name="txT" fmla="*/ 274331 h 1873250"/>
              <a:gd name="txR" fmla="*/ 1720870 w 2016125"/>
              <a:gd name="txB" fmla="*/ 1598919 h 1873250"/>
            </a:gdLst>
            <a:ahLst/>
            <a:cxnLst>
              <a:cxn ang="0">
                <a:pos x="1644650" y="749300"/>
              </a:cxn>
              <a:cxn ang="5898240">
                <a:pos x="822325" y="1498600"/>
              </a:cxn>
              <a:cxn ang="11796480">
                <a:pos x="0" y="749300"/>
              </a:cxn>
              <a:cxn ang="17694720">
                <a:pos x="822325" y="0"/>
              </a:cxn>
            </a:cxnLst>
            <a:rect l="txL" t="txT" r="txR" b="txB"/>
            <a:pathLst>
              <a:path w="2016125" h="1873250">
                <a:moveTo>
                  <a:pt x="2016125" y="936625"/>
                </a:moveTo>
                <a:lnTo>
                  <a:pt x="2016125" y="936625"/>
                </a:lnTo>
                <a:cubicBezTo>
                  <a:pt x="2016125" y="1453908"/>
                  <a:pt x="1564799" y="1873250"/>
                  <a:pt x="1008062" y="1873250"/>
                </a:cubicBezTo>
                <a:cubicBezTo>
                  <a:pt x="451324" y="1873250"/>
                  <a:pt x="-1" y="1453908"/>
                  <a:pt x="-1" y="936625"/>
                </a:cubicBezTo>
                <a:cubicBezTo>
                  <a:pt x="-1" y="419341"/>
                  <a:pt x="451324" y="0"/>
                  <a:pt x="1008062" y="0"/>
                </a:cubicBezTo>
                <a:cubicBezTo>
                  <a:pt x="1235765" y="-1"/>
                  <a:pt x="1456761" y="71628"/>
                  <a:pt x="1635060" y="203219"/>
                </a:cubicBezTo>
                <a:lnTo>
                  <a:pt x="1008063" y="936625"/>
                </a:lnTo>
                <a:close/>
              </a:path>
            </a:pathLst>
          </a:cu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≥ 20%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49" name="饼形 13"/>
          <p:cNvSpPr/>
          <p:nvPr/>
        </p:nvSpPr>
        <p:spPr>
          <a:xfrm>
            <a:off x="3636963" y="2852738"/>
            <a:ext cx="1644650" cy="1498600"/>
          </a:xfrm>
          <a:custGeom>
            <a:avLst/>
            <a:gdLst>
              <a:gd name="txL" fmla="*/ 295255 w 2016125"/>
              <a:gd name="txT" fmla="*/ 274331 h 1873250"/>
              <a:gd name="txR" fmla="*/ 1720870 w 2016125"/>
              <a:gd name="txB" fmla="*/ 1598919 h 1873250"/>
            </a:gdLst>
            <a:ahLst/>
            <a:cxnLst>
              <a:cxn ang="0">
                <a:pos x="1644650" y="749300"/>
              </a:cxn>
              <a:cxn ang="5898240">
                <a:pos x="822325" y="1498600"/>
              </a:cxn>
              <a:cxn ang="11796480">
                <a:pos x="0" y="749300"/>
              </a:cxn>
              <a:cxn ang="17694720">
                <a:pos x="822325" y="0"/>
              </a:cxn>
            </a:cxnLst>
            <a:rect l="txL" t="txT" r="txR" b="txB"/>
            <a:pathLst>
              <a:path w="2016125" h="1873250">
                <a:moveTo>
                  <a:pt x="2016125" y="936625"/>
                </a:moveTo>
                <a:lnTo>
                  <a:pt x="2016125" y="936625"/>
                </a:lnTo>
                <a:cubicBezTo>
                  <a:pt x="2016125" y="1453908"/>
                  <a:pt x="1564799" y="1873250"/>
                  <a:pt x="1008062" y="1873250"/>
                </a:cubicBezTo>
                <a:cubicBezTo>
                  <a:pt x="451324" y="1873250"/>
                  <a:pt x="-1" y="1453908"/>
                  <a:pt x="-1" y="936625"/>
                </a:cubicBezTo>
                <a:cubicBezTo>
                  <a:pt x="-1" y="419341"/>
                  <a:pt x="451324" y="0"/>
                  <a:pt x="1008062" y="0"/>
                </a:cubicBezTo>
                <a:cubicBezTo>
                  <a:pt x="1235765" y="-1"/>
                  <a:pt x="1456761" y="71628"/>
                  <a:pt x="1635060" y="203219"/>
                </a:cubicBezTo>
                <a:lnTo>
                  <a:pt x="1008063" y="936625"/>
                </a:lnTo>
                <a:close/>
              </a:path>
            </a:pathLst>
          </a:cu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＜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5%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50" name="Text Box 23"/>
          <p:cNvSpPr txBox="1"/>
          <p:nvPr/>
        </p:nvSpPr>
        <p:spPr>
          <a:xfrm>
            <a:off x="611188" y="5157788"/>
            <a:ext cx="8029575" cy="1298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[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提示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]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600" b="1" dirty="0">
                <a:latin typeface="Times New Roman" panose="02020603050405020304" pitchFamily="2" charset="0"/>
              </a:rPr>
              <a:t>频率副词在句中的位置是：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实义动词之前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, be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动词或助动词之后。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  <p:bldP spid="14341" grpId="0"/>
      <p:bldP spid="14342" grpId="0"/>
      <p:bldP spid="14343" grpId="0"/>
      <p:bldP spid="14344" grpId="0"/>
      <p:bldP spid="14345" grpId="0"/>
      <p:bldP spid="14346" grpId="0"/>
      <p:bldP spid="14347" grpId="0"/>
      <p:bldP spid="14348" grpId="0"/>
      <p:bldP spid="14349" grpId="0"/>
      <p:bldP spid="143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Text Box 2"/>
          <p:cNvSpPr txBox="1"/>
          <p:nvPr/>
        </p:nvSpPr>
        <p:spPr>
          <a:xfrm>
            <a:off x="254000" y="1052513"/>
            <a:ext cx="9070975" cy="4038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e.g.It’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s</a:t>
            </a:r>
            <a:r>
              <a:rPr lang="en-US" altLang="zh-CN" sz="3600" b="1" dirty="0"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always</a:t>
            </a:r>
            <a:r>
              <a:rPr lang="en-US" altLang="zh-CN" sz="3600" b="1" dirty="0">
                <a:latin typeface="Times New Roman" panose="02020603050405020304" pitchFamily="2" charset="0"/>
              </a:rPr>
              <a:t> interesting to watch other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people show their talents.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Why do people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usually</a:t>
            </a:r>
            <a:r>
              <a:rPr lang="en-US" altLang="zh-CN" sz="3600" b="1" dirty="0"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make</a:t>
            </a:r>
            <a:r>
              <a:rPr lang="en-US" altLang="zh-CN" sz="3600" b="1" dirty="0">
                <a:latin typeface="Times New Roman" panose="02020603050405020304" pitchFamily="2" charset="0"/>
              </a:rPr>
              <a:t> resolutions?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When we watch movies about the future,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we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sometimes</a:t>
            </a:r>
            <a:r>
              <a:rPr lang="en-US" altLang="zh-CN" sz="3600" b="1" dirty="0"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see</a:t>
            </a:r>
            <a:r>
              <a:rPr lang="en-US" altLang="zh-CN" sz="3600" b="1" dirty="0">
                <a:latin typeface="Times New Roman" panose="02020603050405020304" pitchFamily="2" charset="0"/>
              </a:rPr>
              <a:t> robots.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They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hardly ever</a:t>
            </a:r>
            <a:r>
              <a:rPr lang="en-US" altLang="zh-CN" sz="3600" b="1" dirty="0"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watch</a:t>
            </a:r>
            <a:r>
              <a:rPr lang="en-US" altLang="zh-CN" sz="3600" b="1" dirty="0">
                <a:latin typeface="Times New Roman" panose="02020603050405020304" pitchFamily="2" charset="0"/>
              </a:rPr>
              <a:t> TV.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4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charRg st="44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7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charRg st="77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123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62">
                                            <p:txEl>
                                              <p:charRg st="123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168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2">
                                            <p:txEl>
                                              <p:charRg st="168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198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2">
                                            <p:txEl>
                                              <p:charRg st="198" end="2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Text Box 16"/>
          <p:cNvSpPr txBox="1"/>
          <p:nvPr/>
        </p:nvSpPr>
        <p:spPr>
          <a:xfrm>
            <a:off x="214313" y="2041525"/>
            <a:ext cx="5797550" cy="447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</a:rPr>
              <a:t>1. always _____________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</a:rPr>
              <a:t>2. usually _________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</a:rPr>
              <a:t>3. often ____________________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</a:rPr>
              <a:t>4. sometimes ______________ 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</a:rPr>
              <a:t>5. hardly ever _________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</a:rPr>
              <a:t>6. never _____________ </a:t>
            </a:r>
            <a:endParaRPr lang="en-US" altLang="zh-CN" sz="3200" b="1" dirty="0">
              <a:latin typeface="Times New Roman" panose="02020603050405020304" pitchFamily="2" charset="0"/>
            </a:endParaRPr>
          </a:p>
        </p:txBody>
      </p:sp>
      <p:sp>
        <p:nvSpPr>
          <p:cNvPr id="16387" name="WordArt 5"/>
          <p:cNvSpPr>
            <a:spLocks noTextEdit="1"/>
          </p:cNvSpPr>
          <p:nvPr/>
        </p:nvSpPr>
        <p:spPr>
          <a:xfrm>
            <a:off x="287338" y="508000"/>
            <a:ext cx="2124075" cy="66198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2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C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CC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388" name="矩形 7"/>
          <p:cNvSpPr/>
          <p:nvPr/>
        </p:nvSpPr>
        <p:spPr>
          <a:xfrm>
            <a:off x="1906588" y="2276475"/>
            <a:ext cx="2952750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exercise, read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矩形 8"/>
          <p:cNvSpPr/>
          <p:nvPr/>
        </p:nvSpPr>
        <p:spPr>
          <a:xfrm>
            <a:off x="1979613" y="2970213"/>
            <a:ext cx="2016125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watch TV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矩形 9"/>
          <p:cNvSpPr/>
          <p:nvPr/>
        </p:nvSpPr>
        <p:spPr>
          <a:xfrm>
            <a:off x="1619250" y="3690938"/>
            <a:ext cx="4248150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help with housework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矩形 10"/>
          <p:cNvSpPr/>
          <p:nvPr/>
        </p:nvSpPr>
        <p:spPr>
          <a:xfrm>
            <a:off x="2555875" y="4410075"/>
            <a:ext cx="3024188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go shopping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矩形 11"/>
          <p:cNvSpPr/>
          <p:nvPr/>
        </p:nvSpPr>
        <p:spPr>
          <a:xfrm>
            <a:off x="2700338" y="5157788"/>
            <a:ext cx="3024187" cy="576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watch TV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93" name="Oval 2"/>
          <p:cNvSpPr/>
          <p:nvPr/>
        </p:nvSpPr>
        <p:spPr>
          <a:xfrm>
            <a:off x="1835150" y="981075"/>
            <a:ext cx="792163" cy="792163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1b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16394" name="Text Box 5"/>
          <p:cNvSpPr txBox="1"/>
          <p:nvPr/>
        </p:nvSpPr>
        <p:spPr>
          <a:xfrm>
            <a:off x="2700338" y="450850"/>
            <a:ext cx="6408737" cy="1644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0000FF"/>
                </a:solidFill>
                <a:latin typeface="Arial" panose="020B0604020202020204" pitchFamily="34" charset="0"/>
              </a:rPr>
              <a:t>Listen and write the activities next to the correct frequency words.</a:t>
            </a:r>
            <a:endParaRPr lang="en-US" altLang="zh-CN" sz="3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6395" name="Picture 12"/>
          <p:cNvPicPr>
            <a:picLocks noChangeAspect="1"/>
          </p:cNvPicPr>
          <p:nvPr/>
        </p:nvPicPr>
        <p:blipFill>
          <a:blip r:embed="rId1">
            <a:lum bright="6000" contrast="12000"/>
          </a:blip>
          <a:stretch>
            <a:fillRect/>
          </a:stretch>
        </p:blipFill>
        <p:spPr>
          <a:xfrm>
            <a:off x="5797550" y="2997200"/>
            <a:ext cx="3276600" cy="240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6" name="矩形 11"/>
          <p:cNvSpPr/>
          <p:nvPr/>
        </p:nvSpPr>
        <p:spPr>
          <a:xfrm>
            <a:off x="1692275" y="5876925"/>
            <a:ext cx="3024188" cy="576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go shopping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  <p:bldP spid="16389" grpId="0"/>
      <p:bldP spid="16390" grpId="0"/>
      <p:bldP spid="16391" grpId="0"/>
      <p:bldP spid="16392" grpId="0"/>
      <p:bldP spid="16393" grpId="0"/>
      <p:bldP spid="16394" grpId="0"/>
      <p:bldP spid="163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7410" name="Group 2"/>
          <p:cNvGrpSpPr>
            <a:grpSpLocks noChangeAspect="1"/>
          </p:cNvGrpSpPr>
          <p:nvPr/>
        </p:nvGrpSpPr>
        <p:grpSpPr>
          <a:xfrm>
            <a:off x="3348038" y="2924175"/>
            <a:ext cx="4818062" cy="2725738"/>
            <a:chOff x="0" y="0"/>
            <a:chExt cx="3035" cy="1717"/>
          </a:xfrm>
        </p:grpSpPr>
        <p:grpSp>
          <p:nvGrpSpPr>
            <p:cNvPr id="17411" name="Group 3"/>
            <p:cNvGrpSpPr>
              <a:grpSpLocks noChangeAspect="1"/>
            </p:cNvGrpSpPr>
            <p:nvPr/>
          </p:nvGrpSpPr>
          <p:grpSpPr>
            <a:xfrm>
              <a:off x="0" y="0"/>
              <a:ext cx="1723" cy="1639"/>
              <a:chOff x="0" y="0"/>
              <a:chExt cx="2330" cy="2274"/>
            </a:xfrm>
          </p:grpSpPr>
          <p:pic>
            <p:nvPicPr>
              <p:cNvPr id="17412" name="Picture 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54"/>
                <a:ext cx="1212" cy="21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13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6" y="0"/>
                <a:ext cx="1134" cy="227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7414" name="Picture 6" descr="watch TV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1" y="273"/>
              <a:ext cx="904" cy="6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5" name="Picture 7" descr="6608733_090012012000_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1" y="946"/>
              <a:ext cx="771" cy="7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16" name="Text Box 5"/>
          <p:cNvSpPr txBox="1"/>
          <p:nvPr/>
        </p:nvSpPr>
        <p:spPr>
          <a:xfrm>
            <a:off x="1187450" y="330200"/>
            <a:ext cx="7164388" cy="216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CC00FF"/>
                </a:solidFill>
                <a:latin typeface="Arial" panose="020B0604020202020204" pitchFamily="34" charset="0"/>
              </a:rPr>
              <a:t>Practice the conversation in the picture. Then make your own conversations about what you do on weekends.</a:t>
            </a:r>
            <a:endParaRPr lang="en-US" altLang="zh-CN" sz="3400" b="1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17417" name="圆角矩形标注 5"/>
          <p:cNvSpPr/>
          <p:nvPr/>
        </p:nvSpPr>
        <p:spPr>
          <a:xfrm>
            <a:off x="252413" y="2493963"/>
            <a:ext cx="3600450" cy="1079500"/>
          </a:xfrm>
          <a:prstGeom prst="wedgeRoundRectCallout">
            <a:avLst>
              <a:gd name="adj1" fmla="val 55847"/>
              <a:gd name="adj2" fmla="val 73088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What do you</a:t>
            </a:r>
            <a:r>
              <a:rPr lang="zh-CN" altLang="en-US" sz="3600" b="1" dirty="0"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do on weekends?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8" name="圆角矩形标注 6"/>
          <p:cNvSpPr/>
          <p:nvPr/>
        </p:nvSpPr>
        <p:spPr>
          <a:xfrm>
            <a:off x="5940425" y="2276475"/>
            <a:ext cx="2555875" cy="1081088"/>
          </a:xfrm>
          <a:prstGeom prst="wedgeRoundRectCallout">
            <a:avLst>
              <a:gd name="adj1" fmla="val -30370"/>
              <a:gd name="adj2" fmla="val 10256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usually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watch TV.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9" name="圆角矩形标注 7"/>
          <p:cNvSpPr/>
          <p:nvPr/>
        </p:nvSpPr>
        <p:spPr>
          <a:xfrm>
            <a:off x="1187450" y="5013325"/>
            <a:ext cx="2952750" cy="1079500"/>
          </a:xfrm>
          <a:prstGeom prst="wedgeRoundRectCallout">
            <a:avLst>
              <a:gd name="adj1" fmla="val 61773"/>
              <a:gd name="adj2" fmla="val -93676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Do you go shopping?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20" name="圆角矩形标注 8"/>
          <p:cNvSpPr/>
          <p:nvPr/>
        </p:nvSpPr>
        <p:spPr>
          <a:xfrm>
            <a:off x="5219700" y="5589588"/>
            <a:ext cx="3341688" cy="1081087"/>
          </a:xfrm>
          <a:prstGeom prst="wedgeRoundRectCallout">
            <a:avLst>
              <a:gd name="adj1" fmla="val -23111"/>
              <a:gd name="adj2" fmla="val -11431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No, 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never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go shopping.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21" name="Oval 2"/>
          <p:cNvSpPr/>
          <p:nvPr/>
        </p:nvSpPr>
        <p:spPr>
          <a:xfrm>
            <a:off x="250825" y="260350"/>
            <a:ext cx="898525" cy="630238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1c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7418" grpId="0"/>
      <p:bldP spid="17419" grpId="0"/>
      <p:bldP spid="17420" grpId="0"/>
      <p:bldP spid="174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8434" name="Group 2"/>
          <p:cNvGrpSpPr>
            <a:grpSpLocks noChangeAspect="1"/>
          </p:cNvGrpSpPr>
          <p:nvPr/>
        </p:nvGrpSpPr>
        <p:grpSpPr>
          <a:xfrm>
            <a:off x="2411413" y="2768600"/>
            <a:ext cx="6481762" cy="2601913"/>
            <a:chOff x="0" y="0"/>
            <a:chExt cx="4083" cy="1639"/>
          </a:xfrm>
        </p:grpSpPr>
        <p:grpSp>
          <p:nvGrpSpPr>
            <p:cNvPr id="18435" name="Group 3"/>
            <p:cNvGrpSpPr>
              <a:grpSpLocks noChangeAspect="1"/>
            </p:cNvGrpSpPr>
            <p:nvPr/>
          </p:nvGrpSpPr>
          <p:grpSpPr>
            <a:xfrm>
              <a:off x="0" y="0"/>
              <a:ext cx="1723" cy="1639"/>
              <a:chOff x="0" y="0"/>
              <a:chExt cx="2330" cy="2274"/>
            </a:xfrm>
          </p:grpSpPr>
          <p:pic>
            <p:nvPicPr>
              <p:cNvPr id="18436" name="Picture 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54"/>
                <a:ext cx="1212" cy="21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8437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96" y="0"/>
                <a:ext cx="1134" cy="227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438" name="Picture 6" descr="ANd9GcR3D_PFlAbKoC-b8zSCe7KxTMgiUo6Lw7gbgtunFXcZAASSBgeKJmo3CjI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" y="280"/>
              <a:ext cx="954" cy="10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4" y="325"/>
              <a:ext cx="1179" cy="99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40" name="圆角矩形标注 1"/>
          <p:cNvSpPr/>
          <p:nvPr/>
        </p:nvSpPr>
        <p:spPr>
          <a:xfrm>
            <a:off x="36513" y="1773238"/>
            <a:ext cx="3887787" cy="1079500"/>
          </a:xfrm>
          <a:prstGeom prst="wedgeRoundRectCallout">
            <a:avLst>
              <a:gd name="adj1" fmla="val 1185"/>
              <a:gd name="adj2" fmla="val 94560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What does she do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on weekends?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41" name="圆角矩形标注 2"/>
          <p:cNvSpPr/>
          <p:nvPr/>
        </p:nvSpPr>
        <p:spPr>
          <a:xfrm>
            <a:off x="4932363" y="1989138"/>
            <a:ext cx="2017712" cy="1081087"/>
          </a:xfrm>
          <a:prstGeom prst="wedgeRoundRectCallout">
            <a:avLst>
              <a:gd name="adj1" fmla="val -56995"/>
              <a:gd name="adj2" fmla="val 9757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She </a:t>
            </a: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42" name="圆角矩形标注 3"/>
          <p:cNvSpPr/>
          <p:nvPr/>
        </p:nvSpPr>
        <p:spPr>
          <a:xfrm>
            <a:off x="179388" y="5086350"/>
            <a:ext cx="3397250" cy="1365250"/>
          </a:xfrm>
          <a:prstGeom prst="wedgeRoundRectCallout">
            <a:avLst>
              <a:gd name="adj1" fmla="val -10681"/>
              <a:gd name="adj2" fmla="val -83560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Does she go to cinema?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43" name="圆角矩形标注 4"/>
          <p:cNvSpPr/>
          <p:nvPr/>
        </p:nvSpPr>
        <p:spPr>
          <a:xfrm>
            <a:off x="4284663" y="5013325"/>
            <a:ext cx="2808287" cy="1081088"/>
          </a:xfrm>
          <a:prstGeom prst="wedgeRoundRectCallout">
            <a:avLst>
              <a:gd name="adj1" fmla="val -38333"/>
              <a:gd name="adj2" fmla="val -77468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Yes, </a:t>
            </a: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44" name="WordArt 4"/>
          <p:cNvSpPr>
            <a:spLocks noTextEdit="1"/>
          </p:cNvSpPr>
          <p:nvPr/>
        </p:nvSpPr>
        <p:spPr>
          <a:xfrm>
            <a:off x="2627313" y="333375"/>
            <a:ext cx="3673475" cy="7191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 work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2" grpId="0"/>
      <p:bldP spid="184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圆角矩形标注 1"/>
          <p:cNvSpPr/>
          <p:nvPr/>
        </p:nvSpPr>
        <p:spPr>
          <a:xfrm>
            <a:off x="-36512" y="1125538"/>
            <a:ext cx="4392612" cy="1511300"/>
          </a:xfrm>
          <a:prstGeom prst="wedgeRoundRectCallout">
            <a:avLst>
              <a:gd name="adj1" fmla="val 16171"/>
              <a:gd name="adj2" fmla="val 8182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What does he do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on weekends?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59" name="圆角矩形标注 2"/>
          <p:cNvSpPr/>
          <p:nvPr/>
        </p:nvSpPr>
        <p:spPr>
          <a:xfrm>
            <a:off x="4500563" y="1557338"/>
            <a:ext cx="3124200" cy="863600"/>
          </a:xfrm>
          <a:prstGeom prst="wedgeRoundRectCallout">
            <a:avLst>
              <a:gd name="adj1" fmla="val -61838"/>
              <a:gd name="adj2" fmla="val 112116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He </a:t>
            </a: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60" name="圆角矩形标注 3"/>
          <p:cNvSpPr/>
          <p:nvPr/>
        </p:nvSpPr>
        <p:spPr>
          <a:xfrm>
            <a:off x="539750" y="4870450"/>
            <a:ext cx="3203575" cy="1222375"/>
          </a:xfrm>
          <a:prstGeom prst="wedgeRoundRectCallout">
            <a:avLst>
              <a:gd name="adj1" fmla="val -347"/>
              <a:gd name="adj2" fmla="val -12457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Does he use the Internet?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61" name="圆角矩形标注 4"/>
          <p:cNvSpPr/>
          <p:nvPr/>
        </p:nvSpPr>
        <p:spPr>
          <a:xfrm>
            <a:off x="4500563" y="4725988"/>
            <a:ext cx="3124200" cy="1081087"/>
          </a:xfrm>
          <a:prstGeom prst="wedgeRoundRectCallout">
            <a:avLst>
              <a:gd name="adj1" fmla="val -38333"/>
              <a:gd name="adj2" fmla="val -77468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No, </a:t>
            </a: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grpSp>
        <p:nvGrpSpPr>
          <p:cNvPr id="19462" name="Group 6"/>
          <p:cNvGrpSpPr>
            <a:grpSpLocks noChangeAspect="1"/>
          </p:cNvGrpSpPr>
          <p:nvPr/>
        </p:nvGrpSpPr>
        <p:grpSpPr>
          <a:xfrm>
            <a:off x="2555875" y="2349500"/>
            <a:ext cx="6016625" cy="2601913"/>
            <a:chOff x="0" y="0"/>
            <a:chExt cx="3790" cy="1639"/>
          </a:xfrm>
        </p:grpSpPr>
        <p:pic>
          <p:nvPicPr>
            <p:cNvPr id="19463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"/>
              <a:ext cx="896" cy="15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4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4" y="0"/>
              <a:ext cx="839" cy="1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5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4" y="226"/>
              <a:ext cx="1066" cy="10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6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5" y="238"/>
              <a:ext cx="934" cy="107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2" name="圆角矩形标注 1"/>
          <p:cNvSpPr/>
          <p:nvPr/>
        </p:nvSpPr>
        <p:spPr>
          <a:xfrm>
            <a:off x="36513" y="1701800"/>
            <a:ext cx="3816350" cy="1511300"/>
          </a:xfrm>
          <a:prstGeom prst="wedgeRoundRectCallout">
            <a:avLst>
              <a:gd name="adj1" fmla="val 6782"/>
              <a:gd name="adj2" fmla="val 8182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What do they do on weekends?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3" name="圆角矩形标注 2"/>
          <p:cNvSpPr/>
          <p:nvPr/>
        </p:nvSpPr>
        <p:spPr>
          <a:xfrm>
            <a:off x="3997325" y="1989138"/>
            <a:ext cx="3124200" cy="1081087"/>
          </a:xfrm>
          <a:prstGeom prst="wedgeRoundRectCallout">
            <a:avLst>
              <a:gd name="adj1" fmla="val -61838"/>
              <a:gd name="adj2" fmla="val 112116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They often</a:t>
            </a: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grpSp>
        <p:nvGrpSpPr>
          <p:cNvPr id="20484" name="Group 4"/>
          <p:cNvGrpSpPr>
            <a:grpSpLocks noChangeAspect="1"/>
          </p:cNvGrpSpPr>
          <p:nvPr/>
        </p:nvGrpSpPr>
        <p:grpSpPr>
          <a:xfrm>
            <a:off x="2124075" y="3203575"/>
            <a:ext cx="6043613" cy="2601913"/>
            <a:chOff x="0" y="0"/>
            <a:chExt cx="3807" cy="1639"/>
          </a:xfrm>
        </p:grpSpPr>
        <p:pic>
          <p:nvPicPr>
            <p:cNvPr id="20485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"/>
              <a:ext cx="896" cy="15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" y="0"/>
              <a:ext cx="839" cy="1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7" name="Picture 7" descr="06100300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3" y="278"/>
              <a:ext cx="902" cy="127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8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6" y="278"/>
              <a:ext cx="451" cy="118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6" name="WordArt 4"/>
          <p:cNvSpPr>
            <a:spLocks noTextEdit="1"/>
          </p:cNvSpPr>
          <p:nvPr/>
        </p:nvSpPr>
        <p:spPr>
          <a:xfrm>
            <a:off x="250825" y="76200"/>
            <a:ext cx="1728788" cy="13287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6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Game</a:t>
            </a:r>
            <a:endParaRPr lang="zh-CN" altLang="en-US" sz="40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6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7" name="Text Box 5"/>
          <p:cNvSpPr txBox="1"/>
          <p:nvPr/>
        </p:nvSpPr>
        <p:spPr>
          <a:xfrm>
            <a:off x="684213" y="3963988"/>
            <a:ext cx="7488237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usually</a:t>
            </a:r>
            <a:r>
              <a:rPr lang="en-US" altLang="zh-CN" sz="3600" b="1" dirty="0">
                <a:latin typeface="Times New Roman" panose="02020603050405020304" pitchFamily="2" charset="0"/>
              </a:rPr>
              <a:t> play the guitar on weekends.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1508" name="Text Box 6"/>
          <p:cNvSpPr txBox="1"/>
          <p:nvPr/>
        </p:nvSpPr>
        <p:spPr>
          <a:xfrm>
            <a:off x="684213" y="4652963"/>
            <a:ext cx="82804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sometimes</a:t>
            </a:r>
            <a:r>
              <a:rPr lang="en-US" altLang="zh-CN" sz="3600" b="1" dirty="0">
                <a:latin typeface="Times New Roman" panose="02020603050405020304" pitchFamily="2" charset="0"/>
              </a:rPr>
              <a:t> play the guitar on weekends.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1509" name="Text Box 5"/>
          <p:cNvSpPr txBox="1"/>
          <p:nvPr/>
        </p:nvSpPr>
        <p:spPr>
          <a:xfrm>
            <a:off x="684213" y="3322638"/>
            <a:ext cx="7920037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always</a:t>
            </a:r>
            <a:r>
              <a:rPr lang="en-US" altLang="zh-CN" sz="3600" b="1" dirty="0">
                <a:latin typeface="Times New Roman" panose="02020603050405020304" pitchFamily="2" charset="0"/>
              </a:rPr>
              <a:t> play the guitar on weekends.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1510" name="Text Box 5"/>
          <p:cNvSpPr txBox="1"/>
          <p:nvPr/>
        </p:nvSpPr>
        <p:spPr>
          <a:xfrm>
            <a:off x="2555875" y="587375"/>
            <a:ext cx="62642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比一比，看谁说得又快又好？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21511" name="椭圆 8"/>
          <p:cNvSpPr/>
          <p:nvPr/>
        </p:nvSpPr>
        <p:spPr>
          <a:xfrm>
            <a:off x="2555875" y="1371600"/>
            <a:ext cx="1800225" cy="1655763"/>
          </a:xfrm>
          <a:prstGeom prst="ellipse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100%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饼形 9"/>
          <p:cNvSpPr/>
          <p:nvPr/>
        </p:nvSpPr>
        <p:spPr>
          <a:xfrm>
            <a:off x="4284663" y="1371600"/>
            <a:ext cx="2160587" cy="1584325"/>
          </a:xfrm>
          <a:custGeom>
            <a:avLst/>
            <a:gdLst>
              <a:gd name="txL" fmla="*/ 295255 w 2016125"/>
              <a:gd name="txT" fmla="*/ 274099 h 1871662"/>
              <a:gd name="txR" fmla="*/ 1720870 w 2016125"/>
              <a:gd name="txB" fmla="*/ 1597565 h 1871662"/>
            </a:gdLst>
            <a:ahLst/>
            <a:cxnLst>
              <a:cxn ang="0">
                <a:pos x="1798638" y="792163"/>
              </a:cxn>
              <a:cxn ang="5898240">
                <a:pos x="899319" y="1584325"/>
              </a:cxn>
              <a:cxn ang="11796480">
                <a:pos x="0" y="792163"/>
              </a:cxn>
              <a:cxn ang="17694720">
                <a:pos x="899319" y="0"/>
              </a:cxn>
            </a:cxnLst>
            <a:rect l="txL" t="txT" r="txR" b="txB"/>
            <a:pathLst>
              <a:path w="2016125" h="1871662">
                <a:moveTo>
                  <a:pt x="2016125" y="935831"/>
                </a:moveTo>
                <a:lnTo>
                  <a:pt x="2016125" y="935831"/>
                </a:lnTo>
                <a:cubicBezTo>
                  <a:pt x="2016125" y="1452676"/>
                  <a:pt x="1564799" y="1871662"/>
                  <a:pt x="1008062" y="1871662"/>
                </a:cubicBezTo>
                <a:cubicBezTo>
                  <a:pt x="451324" y="1871662"/>
                  <a:pt x="-1" y="1452676"/>
                  <a:pt x="-1" y="935831"/>
                </a:cubicBezTo>
                <a:cubicBezTo>
                  <a:pt x="-1" y="418985"/>
                  <a:pt x="451324" y="0"/>
                  <a:pt x="1008062" y="0"/>
                </a:cubicBezTo>
                <a:cubicBezTo>
                  <a:pt x="1235623" y="-1"/>
                  <a:pt x="1456489" y="71477"/>
                  <a:pt x="1634735" y="202806"/>
                </a:cubicBezTo>
                <a:lnTo>
                  <a:pt x="1008063" y="935831"/>
                </a:lnTo>
                <a:close/>
              </a:path>
            </a:pathLst>
          </a:cu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≥ 80%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13" name="饼形 12"/>
          <p:cNvSpPr/>
          <p:nvPr/>
        </p:nvSpPr>
        <p:spPr>
          <a:xfrm>
            <a:off x="6516688" y="1371600"/>
            <a:ext cx="2159000" cy="1655763"/>
          </a:xfrm>
          <a:custGeom>
            <a:avLst/>
            <a:gdLst>
              <a:gd name="txL" fmla="*/ 295255 w 2016125"/>
              <a:gd name="txT" fmla="*/ 274098 h 1871662"/>
              <a:gd name="txR" fmla="*/ 1720870 w 2016125"/>
              <a:gd name="txB" fmla="*/ 1597564 h 1871662"/>
            </a:gdLst>
            <a:ahLst/>
            <a:cxnLst>
              <a:cxn ang="0">
                <a:pos x="1728788" y="827882"/>
              </a:cxn>
              <a:cxn ang="5898240">
                <a:pos x="864394" y="1655763"/>
              </a:cxn>
              <a:cxn ang="11796480">
                <a:pos x="0" y="827882"/>
              </a:cxn>
              <a:cxn ang="17694720">
                <a:pos x="864394" y="0"/>
              </a:cxn>
            </a:cxnLst>
            <a:rect l="txL" t="txT" r="txR" b="txB"/>
            <a:pathLst>
              <a:path w="2016125" h="1871662">
                <a:moveTo>
                  <a:pt x="2016125" y="935831"/>
                </a:moveTo>
                <a:lnTo>
                  <a:pt x="2016125" y="935831"/>
                </a:lnTo>
                <a:cubicBezTo>
                  <a:pt x="2016125" y="1452676"/>
                  <a:pt x="1564799" y="1871662"/>
                  <a:pt x="1008062" y="1871662"/>
                </a:cubicBezTo>
                <a:cubicBezTo>
                  <a:pt x="451324" y="1871662"/>
                  <a:pt x="-1" y="1452676"/>
                  <a:pt x="-1" y="935831"/>
                </a:cubicBezTo>
                <a:cubicBezTo>
                  <a:pt x="-1" y="418985"/>
                  <a:pt x="451324" y="0"/>
                  <a:pt x="1008062" y="0"/>
                </a:cubicBezTo>
                <a:cubicBezTo>
                  <a:pt x="1235623" y="-1"/>
                  <a:pt x="1456489" y="71477"/>
                  <a:pt x="1634735" y="202806"/>
                </a:cubicBezTo>
                <a:lnTo>
                  <a:pt x="1008063" y="935831"/>
                </a:lnTo>
                <a:close/>
              </a:path>
            </a:pathLst>
          </a:cu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≥ 20%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1514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675" y="1341438"/>
            <a:ext cx="1295400" cy="198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  <p:bldP spid="21510" grpId="0"/>
      <p:bldP spid="21511" grpId="0"/>
      <p:bldP spid="21512" grpId="0"/>
      <p:bldP spid="215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8" name="WordArt 4"/>
          <p:cNvSpPr>
            <a:spLocks noTextEdit="1"/>
          </p:cNvSpPr>
          <p:nvPr/>
        </p:nvSpPr>
        <p:spPr>
          <a:xfrm>
            <a:off x="971550" y="1846263"/>
            <a:ext cx="6911975" cy="2806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227"/>
              </a:avLst>
            </a:prstTxWarp>
            <a:normAutofit/>
          </a:bodyPr>
          <a:p>
            <a:pPr algn="ctr" eaLnBrk="0" hangingPunct="0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Section A 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0" hangingPunct="0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(1a-2d)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0" name="Text Box 5"/>
          <p:cNvSpPr txBox="1"/>
          <p:nvPr/>
        </p:nvSpPr>
        <p:spPr>
          <a:xfrm>
            <a:off x="1042988" y="3213100"/>
            <a:ext cx="69135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sometimes</a:t>
            </a:r>
            <a:r>
              <a:rPr lang="en-US" altLang="zh-CN" sz="3600" b="1" dirty="0">
                <a:latin typeface="Times New Roman" panose="02020603050405020304" pitchFamily="2" charset="0"/>
              </a:rPr>
              <a:t> exercise on weekends.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2531" name="Text Box 6"/>
          <p:cNvSpPr txBox="1"/>
          <p:nvPr/>
        </p:nvSpPr>
        <p:spPr>
          <a:xfrm>
            <a:off x="1042988" y="4005263"/>
            <a:ext cx="73802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hardly ever</a:t>
            </a:r>
            <a:r>
              <a:rPr lang="en-US" altLang="zh-CN" sz="3600" b="1" dirty="0">
                <a:latin typeface="Times New Roman" panose="02020603050405020304" pitchFamily="2" charset="0"/>
              </a:rPr>
              <a:t> exercise on weekends.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2532" name="Text Box 6"/>
          <p:cNvSpPr txBox="1"/>
          <p:nvPr/>
        </p:nvSpPr>
        <p:spPr>
          <a:xfrm>
            <a:off x="1042988" y="4868863"/>
            <a:ext cx="64801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never</a:t>
            </a:r>
            <a:r>
              <a:rPr lang="en-US" altLang="zh-CN" sz="3600" b="1" dirty="0">
                <a:latin typeface="Times New Roman" panose="02020603050405020304" pitchFamily="2" charset="0"/>
              </a:rPr>
              <a:t> exercise on weekends.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2533" name="饼形 8"/>
          <p:cNvSpPr/>
          <p:nvPr/>
        </p:nvSpPr>
        <p:spPr>
          <a:xfrm>
            <a:off x="1763713" y="765175"/>
            <a:ext cx="2443162" cy="1724025"/>
          </a:xfrm>
          <a:custGeom>
            <a:avLst/>
            <a:gdLst>
              <a:gd name="txL" fmla="*/ 295255 w 2016125"/>
              <a:gd name="txT" fmla="*/ 274099 h 1871663"/>
              <a:gd name="txR" fmla="*/ 1720870 w 2016125"/>
              <a:gd name="txB" fmla="*/ 1597564 h 1871663"/>
            </a:gdLst>
            <a:ahLst/>
            <a:cxnLst>
              <a:cxn ang="0">
                <a:pos x="1792287" y="862013"/>
              </a:cxn>
              <a:cxn ang="5898240">
                <a:pos x="896144" y="1724025"/>
              </a:cxn>
              <a:cxn ang="11796480">
                <a:pos x="0" y="862013"/>
              </a:cxn>
              <a:cxn ang="17694720">
                <a:pos x="896144" y="0"/>
              </a:cxn>
            </a:cxnLst>
            <a:rect l="txL" t="txT" r="txR" b="txB"/>
            <a:pathLst>
              <a:path w="2016125" h="1871663">
                <a:moveTo>
                  <a:pt x="2016125" y="935832"/>
                </a:moveTo>
                <a:lnTo>
                  <a:pt x="2016125" y="935832"/>
                </a:lnTo>
                <a:cubicBezTo>
                  <a:pt x="2016125" y="1452677"/>
                  <a:pt x="1564799" y="1871664"/>
                  <a:pt x="1008062" y="1871664"/>
                </a:cubicBezTo>
                <a:cubicBezTo>
                  <a:pt x="451324" y="1871664"/>
                  <a:pt x="-1" y="1452677"/>
                  <a:pt x="-1" y="935832"/>
                </a:cubicBezTo>
                <a:cubicBezTo>
                  <a:pt x="-1" y="418986"/>
                  <a:pt x="451324" y="0"/>
                  <a:pt x="1008062" y="0"/>
                </a:cubicBezTo>
                <a:cubicBezTo>
                  <a:pt x="1235622" y="-1"/>
                  <a:pt x="1456489" y="71477"/>
                  <a:pt x="1634734" y="202807"/>
                </a:cubicBezTo>
                <a:lnTo>
                  <a:pt x="1008063" y="935832"/>
                </a:lnTo>
                <a:close/>
              </a:path>
            </a:pathLst>
          </a:cu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≥ 20%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椭圆 10"/>
          <p:cNvSpPr/>
          <p:nvPr/>
        </p:nvSpPr>
        <p:spPr>
          <a:xfrm>
            <a:off x="6805613" y="765175"/>
            <a:ext cx="1727200" cy="1682750"/>
          </a:xfrm>
          <a:prstGeom prst="ellipse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0%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饼形 11"/>
          <p:cNvSpPr/>
          <p:nvPr/>
        </p:nvSpPr>
        <p:spPr>
          <a:xfrm>
            <a:off x="4429125" y="773113"/>
            <a:ext cx="1792288" cy="1724025"/>
          </a:xfrm>
          <a:custGeom>
            <a:avLst/>
            <a:gdLst>
              <a:gd name="txL" fmla="*/ 295255 w 2016125"/>
              <a:gd name="txT" fmla="*/ 274099 h 1871663"/>
              <a:gd name="txR" fmla="*/ 1720870 w 2016125"/>
              <a:gd name="txB" fmla="*/ 1597564 h 1871663"/>
            </a:gdLst>
            <a:ahLst/>
            <a:cxnLst>
              <a:cxn ang="0">
                <a:pos x="1792288" y="862013"/>
              </a:cxn>
              <a:cxn ang="5898240">
                <a:pos x="896144" y="1724025"/>
              </a:cxn>
              <a:cxn ang="11796480">
                <a:pos x="0" y="862013"/>
              </a:cxn>
              <a:cxn ang="17694720">
                <a:pos x="896144" y="0"/>
              </a:cxn>
            </a:cxnLst>
            <a:rect l="txL" t="txT" r="txR" b="txB"/>
            <a:pathLst>
              <a:path w="2016125" h="1871663">
                <a:moveTo>
                  <a:pt x="2016125" y="935832"/>
                </a:moveTo>
                <a:lnTo>
                  <a:pt x="2016125" y="935832"/>
                </a:lnTo>
                <a:cubicBezTo>
                  <a:pt x="2016125" y="1452677"/>
                  <a:pt x="1564799" y="1871664"/>
                  <a:pt x="1008062" y="1871664"/>
                </a:cubicBezTo>
                <a:cubicBezTo>
                  <a:pt x="451324" y="1871664"/>
                  <a:pt x="-1" y="1452677"/>
                  <a:pt x="-1" y="935832"/>
                </a:cubicBezTo>
                <a:cubicBezTo>
                  <a:pt x="-1" y="418986"/>
                  <a:pt x="451324" y="0"/>
                  <a:pt x="1008062" y="0"/>
                </a:cubicBezTo>
                <a:cubicBezTo>
                  <a:pt x="1235622" y="-1"/>
                  <a:pt x="1456489" y="71477"/>
                  <a:pt x="1634734" y="202807"/>
                </a:cubicBezTo>
                <a:lnTo>
                  <a:pt x="1008063" y="935832"/>
                </a:lnTo>
                <a:close/>
              </a:path>
            </a:pathLst>
          </a:cu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＜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5%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2536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563" y="765175"/>
            <a:ext cx="1725612" cy="2074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5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33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41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53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5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1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33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41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53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2533" grpId="0"/>
      <p:bldP spid="22534" grpId="0"/>
      <p:bldP spid="225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3554" name="Text Box 6"/>
          <p:cNvSpPr txBox="1"/>
          <p:nvPr/>
        </p:nvSpPr>
        <p:spPr>
          <a:xfrm>
            <a:off x="1908175" y="5373688"/>
            <a:ext cx="49688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twice a day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一天两次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3555" name="Text Box 6"/>
          <p:cNvSpPr txBox="1"/>
          <p:nvPr/>
        </p:nvSpPr>
        <p:spPr>
          <a:xfrm>
            <a:off x="1909763" y="4659313"/>
            <a:ext cx="6551612" cy="6397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How often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...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?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 </a:t>
            </a: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多久一次？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23556" name="WordArt 4"/>
          <p:cNvSpPr>
            <a:spLocks noTextEdit="1"/>
          </p:cNvSpPr>
          <p:nvPr/>
        </p:nvSpPr>
        <p:spPr>
          <a:xfrm>
            <a:off x="2627313" y="692150"/>
            <a:ext cx="3563937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19050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Presentation</a:t>
            </a:r>
            <a:endParaRPr lang="zh-CN" altLang="en-US" sz="4000" b="1">
              <a:ln w="19050" cap="flat" cmpd="sng">
                <a:solidFill>
                  <a:srgbClr val="339966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1989138"/>
            <a:ext cx="1898650" cy="2233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763" y="2205038"/>
            <a:ext cx="1727200" cy="194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 descr="200642404927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75" y="2206625"/>
            <a:ext cx="1801813" cy="194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8" name="WordArt 5"/>
          <p:cNvSpPr>
            <a:spLocks noTextEdit="1"/>
          </p:cNvSpPr>
          <p:nvPr/>
        </p:nvSpPr>
        <p:spPr>
          <a:xfrm rot="21415353">
            <a:off x="1692275" y="692150"/>
            <a:ext cx="5761038" cy="15843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967531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579" name="Text Box 5"/>
          <p:cNvSpPr txBox="1"/>
          <p:nvPr/>
        </p:nvSpPr>
        <p:spPr>
          <a:xfrm>
            <a:off x="1619250" y="1628775"/>
            <a:ext cx="7345363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</a:rPr>
              <a:t>Listen. Cheng Tao is talking about how often he does these activities. Number the activities [1-5] in the order you hear them.</a:t>
            </a:r>
            <a:endParaRPr lang="en-US" altLang="zh-CN" sz="3600" b="1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Oval 2"/>
          <p:cNvSpPr/>
          <p:nvPr/>
        </p:nvSpPr>
        <p:spPr>
          <a:xfrm>
            <a:off x="611188" y="1412875"/>
            <a:ext cx="898525" cy="9906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2a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pic>
        <p:nvPicPr>
          <p:cNvPr id="24581" name="Picture 5"/>
          <p:cNvPicPr>
            <a:picLocks noChangeAspect="1"/>
          </p:cNvPicPr>
          <p:nvPr/>
        </p:nvPicPr>
        <p:blipFill>
          <a:blip r:embed="rId1">
            <a:lum contrast="12000"/>
          </a:blip>
          <a:stretch>
            <a:fillRect/>
          </a:stretch>
        </p:blipFill>
        <p:spPr>
          <a:xfrm>
            <a:off x="4859338" y="4076700"/>
            <a:ext cx="3908425" cy="2628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5602" name="表格 25601"/>
          <p:cNvGraphicFramePr/>
          <p:nvPr/>
        </p:nvGraphicFramePr>
        <p:xfrm>
          <a:off x="1403350" y="836613"/>
          <a:ext cx="7200900" cy="5113337"/>
        </p:xfrm>
        <a:graphic>
          <a:graphicData uri="http://schemas.openxmlformats.org/drawingml/2006/table">
            <a:tbl>
              <a:tblPr/>
              <a:tblGrid>
                <a:gridCol w="1393825"/>
                <a:gridCol w="5807075"/>
              </a:tblGrid>
              <a:tr h="85248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600" b="1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00FF"/>
                          </a:solidFill>
                        </a:rPr>
                        <a:t>Activities</a:t>
                      </a:r>
                      <a:endParaRPr lang="zh-CN" altLang="en-US" sz="3600" b="1" dirty="0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852487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____</a:t>
                      </a:r>
                      <a:endParaRPr lang="zh-CN" altLang="en-US" sz="36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a.  go to the movies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85248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____</a:t>
                      </a:r>
                      <a:endParaRPr lang="zh-CN" altLang="en-US" sz="36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b.  watch TV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8509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____</a:t>
                      </a:r>
                      <a:endParaRPr lang="zh-CN" altLang="en-US" sz="36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c.  shop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852487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____</a:t>
                      </a:r>
                      <a:endParaRPr lang="zh-CN" altLang="en-US" sz="36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d.  exercise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85248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____</a:t>
                      </a:r>
                      <a:endParaRPr lang="zh-CN" altLang="en-US" sz="36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e.  read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25" name="Text Box 19"/>
          <p:cNvSpPr txBox="1"/>
          <p:nvPr/>
        </p:nvSpPr>
        <p:spPr>
          <a:xfrm>
            <a:off x="1763713" y="2705100"/>
            <a:ext cx="647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1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5626" name="Text Box 20"/>
          <p:cNvSpPr txBox="1"/>
          <p:nvPr/>
        </p:nvSpPr>
        <p:spPr>
          <a:xfrm>
            <a:off x="1836738" y="1841500"/>
            <a:ext cx="7191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3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5627" name="Text Box 22"/>
          <p:cNvSpPr txBox="1"/>
          <p:nvPr/>
        </p:nvSpPr>
        <p:spPr>
          <a:xfrm>
            <a:off x="1835150" y="5229225"/>
            <a:ext cx="7191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2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5628" name="Text Box 20"/>
          <p:cNvSpPr txBox="1"/>
          <p:nvPr/>
        </p:nvSpPr>
        <p:spPr>
          <a:xfrm>
            <a:off x="1763713" y="3500438"/>
            <a:ext cx="5048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5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5629" name="Text Box 22"/>
          <p:cNvSpPr txBox="1"/>
          <p:nvPr/>
        </p:nvSpPr>
        <p:spPr>
          <a:xfrm>
            <a:off x="1763713" y="4433888"/>
            <a:ext cx="7921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4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5" grpId="0"/>
      <p:bldP spid="25626" grpId="0"/>
      <p:bldP spid="25627" grpId="0"/>
      <p:bldP spid="25628" grpId="0"/>
      <p:bldP spid="256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6" name="Text Box 5"/>
          <p:cNvSpPr txBox="1"/>
          <p:nvPr/>
        </p:nvSpPr>
        <p:spPr>
          <a:xfrm>
            <a:off x="1154113" y="201613"/>
            <a:ext cx="7594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C00FF"/>
                </a:solidFill>
                <a:latin typeface="Arial" panose="020B0604020202020204" pitchFamily="34" charset="0"/>
              </a:rPr>
              <a:t>Listen again. Match the activities in 2a with how often Cheng Tao does them. </a:t>
            </a:r>
            <a:endParaRPr lang="en-US" altLang="zh-CN" sz="3200" b="1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Oval 2"/>
          <p:cNvSpPr/>
          <p:nvPr/>
        </p:nvSpPr>
        <p:spPr>
          <a:xfrm>
            <a:off x="250825" y="44450"/>
            <a:ext cx="898525" cy="865188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Times New Roman" panose="02020603050405020304" pitchFamily="2" charset="0"/>
              </a:rPr>
              <a:t>2b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graphicFrame>
        <p:nvGraphicFramePr>
          <p:cNvPr id="26628" name="表格 26627"/>
          <p:cNvGraphicFramePr/>
          <p:nvPr/>
        </p:nvGraphicFramePr>
        <p:xfrm>
          <a:off x="5508625" y="1441450"/>
          <a:ext cx="3455988" cy="5300663"/>
        </p:xfrm>
        <a:graphic>
          <a:graphicData uri="http://schemas.openxmlformats.org/drawingml/2006/table">
            <a:tbl>
              <a:tblPr/>
              <a:tblGrid>
                <a:gridCol w="3455988"/>
              </a:tblGrid>
              <a:tr h="7572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00FF"/>
                          </a:solidFill>
                        </a:rPr>
                        <a:t>How often</a:t>
                      </a:r>
                      <a:endParaRPr lang="zh-CN" altLang="en-US" sz="3600" b="1" dirty="0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757237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every day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</a:tr>
              <a:tr h="7572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once a week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</a:tr>
              <a:tr h="757237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twice a week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</a:tr>
              <a:tr h="7572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latin typeface="Times New Roman" panose="02020603050405020304" pitchFamily="2" charset="0"/>
                        </a:rPr>
                        <a:t>three times a week</a:t>
                      </a:r>
                      <a:endParaRPr lang="zh-CN" altLang="en-US" sz="32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</a:tr>
              <a:tr h="757237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once a month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</a:tr>
              <a:tr h="7572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twice a month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46" name="表格 26645"/>
          <p:cNvGraphicFramePr/>
          <p:nvPr/>
        </p:nvGraphicFramePr>
        <p:xfrm>
          <a:off x="250825" y="1666875"/>
          <a:ext cx="4465638" cy="4857750"/>
        </p:xfrm>
        <a:graphic>
          <a:graphicData uri="http://schemas.openxmlformats.org/drawingml/2006/table">
            <a:tbl>
              <a:tblPr/>
              <a:tblGrid>
                <a:gridCol w="4465638"/>
              </a:tblGrid>
              <a:tr h="8096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00FF"/>
                          </a:solidFill>
                        </a:rPr>
                        <a:t>Activities</a:t>
                      </a:r>
                      <a:endParaRPr lang="zh-CN" altLang="en-US" sz="3600" b="1" dirty="0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8096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a.  go to the movies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8096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b.  watch TV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8096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c.  shop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8096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d.  exercise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8096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e.  read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6662" name="直接连接符 11"/>
          <p:cNvCxnSpPr/>
          <p:nvPr/>
        </p:nvCxnSpPr>
        <p:spPr>
          <a:xfrm>
            <a:off x="2843213" y="3644900"/>
            <a:ext cx="2736850" cy="5048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6663" name="Line 10"/>
          <p:cNvSpPr/>
          <p:nvPr/>
        </p:nvSpPr>
        <p:spPr>
          <a:xfrm>
            <a:off x="1908175" y="4581525"/>
            <a:ext cx="3743325" cy="1655763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64" name="Line 11"/>
          <p:cNvSpPr/>
          <p:nvPr/>
        </p:nvSpPr>
        <p:spPr>
          <a:xfrm flipV="1">
            <a:off x="2411413" y="4797425"/>
            <a:ext cx="3168650" cy="503238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65" name="Line 12"/>
          <p:cNvSpPr/>
          <p:nvPr/>
        </p:nvSpPr>
        <p:spPr>
          <a:xfrm>
            <a:off x="3995738" y="2997200"/>
            <a:ext cx="1944687" cy="2519363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66" name="Line 13"/>
          <p:cNvSpPr/>
          <p:nvPr/>
        </p:nvSpPr>
        <p:spPr>
          <a:xfrm flipV="1">
            <a:off x="1763713" y="2708275"/>
            <a:ext cx="3744912" cy="3313113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50" name="Text Box 5"/>
          <p:cNvSpPr txBox="1"/>
          <p:nvPr/>
        </p:nvSpPr>
        <p:spPr>
          <a:xfrm>
            <a:off x="1835150" y="128588"/>
            <a:ext cx="6765925" cy="1644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FF00FF"/>
                </a:solidFill>
                <a:latin typeface="Arial" panose="020B0604020202020204" pitchFamily="34" charset="0"/>
              </a:rPr>
              <a:t>How often do you do these activities? Fill in the chart and then make conversations.</a:t>
            </a:r>
            <a:endParaRPr lang="en-US" altLang="zh-CN" sz="3400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Oval 2"/>
          <p:cNvSpPr/>
          <p:nvPr/>
        </p:nvSpPr>
        <p:spPr>
          <a:xfrm>
            <a:off x="755650" y="44450"/>
            <a:ext cx="898525" cy="70485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2c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graphicFrame>
        <p:nvGraphicFramePr>
          <p:cNvPr id="27652" name="表格 27651"/>
          <p:cNvGraphicFramePr/>
          <p:nvPr/>
        </p:nvGraphicFramePr>
        <p:xfrm>
          <a:off x="790575" y="1916113"/>
          <a:ext cx="7669213" cy="4713287"/>
        </p:xfrm>
        <a:graphic>
          <a:graphicData uri="http://schemas.openxmlformats.org/drawingml/2006/table">
            <a:tbl>
              <a:tblPr/>
              <a:tblGrid>
                <a:gridCol w="4195763"/>
                <a:gridCol w="3473450"/>
              </a:tblGrid>
              <a:tr h="78581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00FF"/>
                          </a:solidFill>
                        </a:rPr>
                        <a:t>Activities</a:t>
                      </a:r>
                      <a:endParaRPr lang="zh-CN" altLang="en-US" sz="3600" b="1" dirty="0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00FF"/>
                          </a:solidFill>
                        </a:rPr>
                        <a:t>How often</a:t>
                      </a:r>
                      <a:endParaRPr lang="zh-CN" altLang="en-US" sz="3600" b="1" dirty="0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785812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watch TV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solidFill>
                          <a:srgbClr val="0070C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7842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use the Internet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solidFill>
                          <a:srgbClr val="0070C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78581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read English books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solidFill>
                          <a:srgbClr val="0070C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785812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go to the movies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solidFill>
                          <a:srgbClr val="0070C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78581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latin typeface="Times New Roman" panose="02020603050405020304" pitchFamily="2" charset="0"/>
                        </a:rPr>
                        <a:t>exercise</a:t>
                      </a:r>
                      <a:endParaRPr lang="zh-CN" altLang="en-US" sz="36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solidFill>
                          <a:srgbClr val="0070C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75" name="Text Box 6"/>
          <p:cNvSpPr txBox="1"/>
          <p:nvPr/>
        </p:nvSpPr>
        <p:spPr>
          <a:xfrm>
            <a:off x="5003800" y="2852738"/>
            <a:ext cx="22320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every day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76" name="Text Box 20"/>
          <p:cNvSpPr txBox="1"/>
          <p:nvPr/>
        </p:nvSpPr>
        <p:spPr>
          <a:xfrm>
            <a:off x="5075238" y="4433888"/>
            <a:ext cx="33131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four times a week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77" name="Text Box 22"/>
          <p:cNvSpPr txBox="1"/>
          <p:nvPr/>
        </p:nvSpPr>
        <p:spPr>
          <a:xfrm>
            <a:off x="5038725" y="3644900"/>
            <a:ext cx="28813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twice a week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78" name="Text Box 20"/>
          <p:cNvSpPr txBox="1"/>
          <p:nvPr/>
        </p:nvSpPr>
        <p:spPr>
          <a:xfrm>
            <a:off x="5076825" y="5949950"/>
            <a:ext cx="23034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every day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79" name="Text Box 22"/>
          <p:cNvSpPr txBox="1"/>
          <p:nvPr/>
        </p:nvSpPr>
        <p:spPr>
          <a:xfrm>
            <a:off x="5076825" y="5226050"/>
            <a:ext cx="31686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once a month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75" grpId="0"/>
      <p:bldP spid="27676" grpId="0"/>
      <p:bldP spid="27677" grpId="0"/>
      <p:bldP spid="27678" grpId="0"/>
      <p:bldP spid="276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00" y="2197100"/>
            <a:ext cx="2447925" cy="216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圆角矩形标注 4"/>
          <p:cNvSpPr/>
          <p:nvPr/>
        </p:nvSpPr>
        <p:spPr>
          <a:xfrm>
            <a:off x="395288" y="476250"/>
            <a:ext cx="3925887" cy="1079500"/>
          </a:xfrm>
          <a:prstGeom prst="wedgeRoundRectCallout">
            <a:avLst>
              <a:gd name="adj1" fmla="val 29829"/>
              <a:gd name="adj2" fmla="val 85852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How often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do you watch TV?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8676" name="圆角矩形标注 5"/>
          <p:cNvSpPr/>
          <p:nvPr/>
        </p:nvSpPr>
        <p:spPr>
          <a:xfrm>
            <a:off x="5076825" y="693738"/>
            <a:ext cx="2771775" cy="1223962"/>
          </a:xfrm>
          <a:prstGeom prst="wedgeRoundRectCallout">
            <a:avLst>
              <a:gd name="adj1" fmla="val -22449"/>
              <a:gd name="adj2" fmla="val 89431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watch TV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every day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.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8677" name="圆角矩形标注 6"/>
          <p:cNvSpPr/>
          <p:nvPr/>
        </p:nvSpPr>
        <p:spPr>
          <a:xfrm>
            <a:off x="250825" y="2276475"/>
            <a:ext cx="2592388" cy="2303463"/>
          </a:xfrm>
          <a:prstGeom prst="wedgeRoundRectCallout">
            <a:avLst>
              <a:gd name="adj1" fmla="val 89069"/>
              <a:gd name="adj2" fmla="val 14574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What’s your favorite program?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8678" name="圆角矩形标注 7"/>
          <p:cNvSpPr/>
          <p:nvPr/>
        </p:nvSpPr>
        <p:spPr>
          <a:xfrm>
            <a:off x="5832475" y="2276475"/>
            <a:ext cx="3132138" cy="1081088"/>
          </a:xfrm>
          <a:prstGeom prst="wedgeRoundRectCallout">
            <a:avLst>
              <a:gd name="adj1" fmla="val -56032"/>
              <a:gd name="adj2" fmla="val 55435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i="1" dirty="0">
                <a:latin typeface="Times New Roman" panose="02020603050405020304" pitchFamily="2" charset="0"/>
                <a:cs typeface="Times New Roman" panose="02020603050405020304" pitchFamily="2" charset="0"/>
              </a:rPr>
              <a:t>Animal World.</a:t>
            </a:r>
            <a:endParaRPr lang="zh-CN" altLang="en-US" sz="3600" b="1" i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8679" name="圆角矩形标注 4"/>
          <p:cNvSpPr/>
          <p:nvPr/>
        </p:nvSpPr>
        <p:spPr>
          <a:xfrm>
            <a:off x="611188" y="5084763"/>
            <a:ext cx="3925887" cy="1223962"/>
          </a:xfrm>
          <a:prstGeom prst="wedgeRoundRectCallout">
            <a:avLst>
              <a:gd name="adj1" fmla="val 36250"/>
              <a:gd name="adj2" fmla="val -11056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How often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do you watch it?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8680" name="圆角矩形标注 5"/>
          <p:cNvSpPr/>
          <p:nvPr/>
        </p:nvSpPr>
        <p:spPr>
          <a:xfrm>
            <a:off x="5256213" y="5157788"/>
            <a:ext cx="3492500" cy="1081087"/>
          </a:xfrm>
          <a:prstGeom prst="wedgeRoundRectCallout">
            <a:avLst>
              <a:gd name="adj1" fmla="val -44866"/>
              <a:gd name="adj2" fmla="val -140162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Twice a week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  <p:bldP spid="28678" grpId="0"/>
      <p:bldP spid="28679" grpId="0"/>
      <p:bldP spid="286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96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9838" y="2995613"/>
            <a:ext cx="2376487" cy="196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圆角矩形标注 5"/>
          <p:cNvSpPr/>
          <p:nvPr/>
        </p:nvSpPr>
        <p:spPr>
          <a:xfrm>
            <a:off x="755650" y="1700213"/>
            <a:ext cx="3925888" cy="1079500"/>
          </a:xfrm>
          <a:prstGeom prst="wedgeRoundRectCallout">
            <a:avLst>
              <a:gd name="adj1" fmla="val 29829"/>
              <a:gd name="adj2" fmla="val 85852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How often do you use the Internet?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9700" name="圆角矩形标注 6"/>
          <p:cNvSpPr/>
          <p:nvPr/>
        </p:nvSpPr>
        <p:spPr>
          <a:xfrm>
            <a:off x="5437188" y="1628775"/>
            <a:ext cx="2879725" cy="1081088"/>
          </a:xfrm>
          <a:prstGeom prst="wedgeRoundRectCallout">
            <a:avLst>
              <a:gd name="adj1" fmla="val -17032"/>
              <a:gd name="adj2" fmla="val 9463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use the Internet  </a:t>
            </a: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9701" name="圆角矩形标注 7"/>
          <p:cNvSpPr/>
          <p:nvPr/>
        </p:nvSpPr>
        <p:spPr>
          <a:xfrm>
            <a:off x="684213" y="5156200"/>
            <a:ext cx="4211637" cy="1079500"/>
          </a:xfrm>
          <a:prstGeom prst="wedgeRoundRectCallout">
            <a:avLst>
              <a:gd name="adj1" fmla="val 33491"/>
              <a:gd name="adj2" fmla="val -95296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What’s your favorite website?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9702" name="圆角矩形标注 8"/>
          <p:cNvSpPr/>
          <p:nvPr/>
        </p:nvSpPr>
        <p:spPr>
          <a:xfrm>
            <a:off x="6048375" y="5156200"/>
            <a:ext cx="1476375" cy="1081088"/>
          </a:xfrm>
          <a:prstGeom prst="wedgeRoundRectCallout">
            <a:avLst>
              <a:gd name="adj1" fmla="val -22153"/>
              <a:gd name="adj2" fmla="val -77458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9703" name="WordArt 4"/>
          <p:cNvSpPr>
            <a:spLocks noTextEdit="1"/>
          </p:cNvSpPr>
          <p:nvPr/>
        </p:nvSpPr>
        <p:spPr>
          <a:xfrm>
            <a:off x="2916238" y="476250"/>
            <a:ext cx="3529012" cy="8651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 work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07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2138" y="2205038"/>
            <a:ext cx="2801937" cy="205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圆角矩形标注 5"/>
          <p:cNvSpPr/>
          <p:nvPr/>
        </p:nvSpPr>
        <p:spPr>
          <a:xfrm>
            <a:off x="468313" y="622300"/>
            <a:ext cx="4681537" cy="1222375"/>
          </a:xfrm>
          <a:prstGeom prst="wedgeRoundRectCallout">
            <a:avLst>
              <a:gd name="adj1" fmla="val 16940"/>
              <a:gd name="adj2" fmla="val 81690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How often do you read English books?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0724" name="圆角矩形标注 6"/>
          <p:cNvSpPr/>
          <p:nvPr/>
        </p:nvSpPr>
        <p:spPr>
          <a:xfrm>
            <a:off x="5508625" y="693738"/>
            <a:ext cx="3276600" cy="1081087"/>
          </a:xfrm>
          <a:prstGeom prst="wedgeRoundRectCallout">
            <a:avLst>
              <a:gd name="adj1" fmla="val -47870"/>
              <a:gd name="adj2" fmla="val 106241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read English books</a:t>
            </a: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0725" name="圆角矩形标注 7"/>
          <p:cNvSpPr/>
          <p:nvPr/>
        </p:nvSpPr>
        <p:spPr>
          <a:xfrm>
            <a:off x="468313" y="2278063"/>
            <a:ext cx="1944687" cy="2592387"/>
          </a:xfrm>
          <a:prstGeom prst="wedgeRoundRectCallout">
            <a:avLst>
              <a:gd name="adj1" fmla="val 97593"/>
              <a:gd name="adj2" fmla="val -11727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What’s your favorite book?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0726" name="圆角矩形标注 8"/>
          <p:cNvSpPr/>
          <p:nvPr/>
        </p:nvSpPr>
        <p:spPr>
          <a:xfrm>
            <a:off x="6300788" y="2638425"/>
            <a:ext cx="1620837" cy="1081088"/>
          </a:xfrm>
          <a:prstGeom prst="wedgeRoundRectCallout">
            <a:avLst>
              <a:gd name="adj1" fmla="val -78014"/>
              <a:gd name="adj2" fmla="val 14023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...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0727" name="圆角矩形标注 5"/>
          <p:cNvSpPr/>
          <p:nvPr/>
        </p:nvSpPr>
        <p:spPr>
          <a:xfrm>
            <a:off x="935038" y="5157788"/>
            <a:ext cx="3313112" cy="1223962"/>
          </a:xfrm>
          <a:prstGeom prst="wedgeRoundRectCallout">
            <a:avLst>
              <a:gd name="adj1" fmla="val 37444"/>
              <a:gd name="adj2" fmla="val -118093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How often do you read it?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0728" name="圆角矩形标注 6"/>
          <p:cNvSpPr/>
          <p:nvPr/>
        </p:nvSpPr>
        <p:spPr>
          <a:xfrm>
            <a:off x="5724525" y="4797425"/>
            <a:ext cx="1692275" cy="1081088"/>
          </a:xfrm>
          <a:prstGeom prst="wedgeRoundRectCallout">
            <a:avLst>
              <a:gd name="adj1" fmla="val -60787"/>
              <a:gd name="adj2" fmla="val -120046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30726" grpId="0"/>
      <p:bldP spid="30727" grpId="0"/>
      <p:bldP spid="307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17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8400" y="2301875"/>
            <a:ext cx="2592388" cy="206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圆角矩形标注 5"/>
          <p:cNvSpPr/>
          <p:nvPr/>
        </p:nvSpPr>
        <p:spPr>
          <a:xfrm>
            <a:off x="898525" y="1052513"/>
            <a:ext cx="3925888" cy="1079500"/>
          </a:xfrm>
          <a:prstGeom prst="wedgeRoundRectCallout">
            <a:avLst>
              <a:gd name="adj1" fmla="val 29829"/>
              <a:gd name="adj2" fmla="val 85852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How often do you</a:t>
            </a: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1748" name="圆角矩形标注 6"/>
          <p:cNvSpPr/>
          <p:nvPr/>
        </p:nvSpPr>
        <p:spPr>
          <a:xfrm>
            <a:off x="5580063" y="981075"/>
            <a:ext cx="2089150" cy="1081088"/>
          </a:xfrm>
          <a:prstGeom prst="wedgeRoundRectCallout">
            <a:avLst>
              <a:gd name="adj1" fmla="val -13449"/>
              <a:gd name="adj2" fmla="val 9463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...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1749" name="圆角矩形标注 7"/>
          <p:cNvSpPr/>
          <p:nvPr/>
        </p:nvSpPr>
        <p:spPr>
          <a:xfrm>
            <a:off x="827088" y="4797425"/>
            <a:ext cx="4211637" cy="1079500"/>
          </a:xfrm>
          <a:prstGeom prst="wedgeRoundRectCallout">
            <a:avLst>
              <a:gd name="adj1" fmla="val -4694"/>
              <a:gd name="adj2" fmla="val -8501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What’s your</a:t>
            </a: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1750" name="圆角矩形标注 8"/>
          <p:cNvSpPr/>
          <p:nvPr/>
        </p:nvSpPr>
        <p:spPr>
          <a:xfrm>
            <a:off x="5724525" y="4797425"/>
            <a:ext cx="2232025" cy="1081088"/>
          </a:xfrm>
          <a:prstGeom prst="wedgeRoundRectCallout">
            <a:avLst>
              <a:gd name="adj1" fmla="val -34069"/>
              <a:gd name="adj2" fmla="val -89648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  <a:sym typeface="Arial" panose="020B0604020202020204" pitchFamily="34" charset="0"/>
              </a:rPr>
              <a:t>...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49" grpId="0"/>
      <p:bldP spid="317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5121"/>
          <p:cNvSpPr txBox="1"/>
          <p:nvPr/>
        </p:nvSpPr>
        <p:spPr>
          <a:xfrm>
            <a:off x="250825" y="188913"/>
            <a:ext cx="741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自主学习案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文本框 5122"/>
          <p:cNvSpPr txBox="1"/>
          <p:nvPr/>
        </p:nvSpPr>
        <p:spPr>
          <a:xfrm>
            <a:off x="179388" y="765175"/>
            <a:ext cx="8713787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</a:rPr>
              <a:t>翻译下列词组。</a:t>
            </a:r>
            <a:endParaRPr lang="zh-CN" altLang="en-US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帮忙做家务</a:t>
            </a:r>
            <a:r>
              <a:rPr lang="en-US" altLang="zh-CN" dirty="0">
                <a:latin typeface="Arial" panose="020B0604020202020204" pitchFamily="34" charset="0"/>
              </a:rPr>
              <a:t>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几乎不</a:t>
            </a:r>
            <a:r>
              <a:rPr lang="en-US" altLang="zh-CN" dirty="0">
                <a:latin typeface="Arial" panose="020B0604020202020204" pitchFamily="34" charset="0"/>
              </a:rPr>
              <a:t>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去购物</a:t>
            </a:r>
            <a:r>
              <a:rPr lang="en-US" altLang="zh-CN" dirty="0">
                <a:latin typeface="Arial" panose="020B0604020202020204" pitchFamily="34" charset="0"/>
              </a:rPr>
              <a:t>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4</a:t>
            </a:r>
            <a:r>
              <a:rPr lang="zh-CN" altLang="en-US" dirty="0">
                <a:latin typeface="Arial" panose="020B0604020202020204" pitchFamily="34" charset="0"/>
              </a:rPr>
              <a:t>多久一次</a:t>
            </a:r>
            <a:r>
              <a:rPr lang="en-US" altLang="zh-CN" dirty="0">
                <a:latin typeface="Arial" panose="020B0604020202020204" pitchFamily="34" charset="0"/>
              </a:rPr>
              <a:t>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5</a:t>
            </a:r>
            <a:r>
              <a:rPr lang="zh-CN" altLang="en-US" dirty="0">
                <a:latin typeface="Arial" panose="020B0604020202020204" pitchFamily="34" charset="0"/>
              </a:rPr>
              <a:t>一周一次 </a:t>
            </a:r>
            <a:r>
              <a:rPr lang="en-US" altLang="zh-CN" dirty="0">
                <a:latin typeface="Arial" panose="020B0604020202020204" pitchFamily="34" charset="0"/>
              </a:rPr>
              <a:t>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6</a:t>
            </a:r>
            <a:r>
              <a:rPr lang="zh-CN" altLang="en-US" dirty="0">
                <a:latin typeface="Arial" panose="020B0604020202020204" pitchFamily="34" charset="0"/>
              </a:rPr>
              <a:t>一个月三次</a:t>
            </a:r>
            <a:r>
              <a:rPr lang="en-US" altLang="zh-CN" dirty="0">
                <a:latin typeface="Arial" panose="020B0604020202020204" pitchFamily="34" charset="0"/>
              </a:rPr>
              <a:t>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7 </a:t>
            </a:r>
            <a:r>
              <a:rPr lang="zh-CN" altLang="en-US" dirty="0">
                <a:latin typeface="Arial" panose="020B0604020202020204" pitchFamily="34" charset="0"/>
              </a:rPr>
              <a:t>使用因特网</a:t>
            </a:r>
            <a:r>
              <a:rPr lang="en-US" altLang="zh-CN" dirty="0">
                <a:latin typeface="Arial" panose="020B0604020202020204" pitchFamily="34" charset="0"/>
              </a:rPr>
              <a:t>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8</a:t>
            </a:r>
            <a:r>
              <a:rPr lang="zh-CN" altLang="en-US" dirty="0">
                <a:latin typeface="Arial" panose="020B0604020202020204" pitchFamily="34" charset="0"/>
              </a:rPr>
              <a:t>摇摆舞</a:t>
            </a:r>
            <a:r>
              <a:rPr lang="en-US" altLang="zh-CN" dirty="0">
                <a:latin typeface="Arial" panose="020B0604020202020204" pitchFamily="34" charset="0"/>
              </a:rPr>
              <a:t>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9</a:t>
            </a:r>
            <a:r>
              <a:rPr lang="zh-CN" altLang="en-US" dirty="0">
                <a:latin typeface="Arial" panose="020B0604020202020204" pitchFamily="34" charset="0"/>
              </a:rPr>
              <a:t> 我最爱的节目</a:t>
            </a:r>
            <a:r>
              <a:rPr lang="en-US" altLang="zh-CN" dirty="0">
                <a:latin typeface="Arial" panose="020B0604020202020204" pitchFamily="34" charset="0"/>
              </a:rPr>
              <a:t>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10 </a:t>
            </a:r>
            <a:r>
              <a:rPr lang="zh-CN" altLang="en-US" dirty="0">
                <a:latin typeface="Arial" panose="020B0604020202020204" pitchFamily="34" charset="0"/>
              </a:rPr>
              <a:t>上钢琴课</a:t>
            </a:r>
            <a:r>
              <a:rPr lang="en-US" altLang="zh-CN" dirty="0">
                <a:latin typeface="Arial" panose="020B0604020202020204" pitchFamily="34" charset="0"/>
              </a:rPr>
              <a:t>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8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charRg st="8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charRg st="8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charRg st="8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>
                                            <p:txEl>
                                              <p:charRg st="8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3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charRg st="3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charRg st="3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charRg st="3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charRg st="3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2770" name="Oval 2"/>
          <p:cNvSpPr/>
          <p:nvPr/>
        </p:nvSpPr>
        <p:spPr>
          <a:xfrm>
            <a:off x="1042988" y="1708150"/>
            <a:ext cx="719137" cy="792163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2d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1979613" y="1184275"/>
            <a:ext cx="6192837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</a:rPr>
              <a:t>Read the conversation and match the activity with the right time.</a:t>
            </a:r>
            <a:endParaRPr lang="en-US" altLang="zh-CN" sz="3600" b="1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Text Box 5"/>
          <p:cNvSpPr txBox="1"/>
          <p:nvPr/>
        </p:nvSpPr>
        <p:spPr>
          <a:xfrm>
            <a:off x="360363" y="4294188"/>
            <a:ext cx="32035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piano lesson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32773" name="Text Box 5"/>
          <p:cNvSpPr txBox="1"/>
          <p:nvPr/>
        </p:nvSpPr>
        <p:spPr>
          <a:xfrm>
            <a:off x="411163" y="3005138"/>
            <a:ext cx="37703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dance lesson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cxnSp>
        <p:nvCxnSpPr>
          <p:cNvPr id="32774" name="直接连接符 11"/>
          <p:cNvCxnSpPr/>
          <p:nvPr/>
        </p:nvCxnSpPr>
        <p:spPr>
          <a:xfrm flipV="1">
            <a:off x="2914650" y="3213100"/>
            <a:ext cx="3241675" cy="13763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2775" name="直接连接符 13"/>
          <p:cNvCxnSpPr/>
          <p:nvPr/>
        </p:nvCxnSpPr>
        <p:spPr>
          <a:xfrm>
            <a:off x="2916238" y="3500438"/>
            <a:ext cx="3384550" cy="266541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2776" name="Text Box 19"/>
          <p:cNvSpPr txBox="1"/>
          <p:nvPr/>
        </p:nvSpPr>
        <p:spPr>
          <a:xfrm>
            <a:off x="322263" y="5734050"/>
            <a:ext cx="29638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play tennis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32777" name="Text Box 20"/>
          <p:cNvSpPr txBox="1"/>
          <p:nvPr/>
        </p:nvSpPr>
        <p:spPr>
          <a:xfrm>
            <a:off x="6170613" y="2638425"/>
            <a:ext cx="279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Wednesday and Friday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32778" name="Text Box 21"/>
          <p:cNvSpPr txBox="1"/>
          <p:nvPr/>
        </p:nvSpPr>
        <p:spPr>
          <a:xfrm>
            <a:off x="6156325" y="4300538"/>
            <a:ext cx="24209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Tuesday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32779" name="Text Box 22"/>
          <p:cNvSpPr txBox="1"/>
          <p:nvPr/>
        </p:nvSpPr>
        <p:spPr>
          <a:xfrm>
            <a:off x="6207125" y="5956300"/>
            <a:ext cx="24209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Monday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cxnSp>
        <p:nvCxnSpPr>
          <p:cNvPr id="32780" name="直接连接符 16"/>
          <p:cNvCxnSpPr/>
          <p:nvPr/>
        </p:nvCxnSpPr>
        <p:spPr>
          <a:xfrm flipV="1">
            <a:off x="2555875" y="4652963"/>
            <a:ext cx="3744913" cy="13684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2781" name="WordArt 13"/>
          <p:cNvSpPr>
            <a:spLocks noTextEdit="1"/>
          </p:cNvSpPr>
          <p:nvPr/>
        </p:nvSpPr>
        <p:spPr>
          <a:xfrm>
            <a:off x="3419475" y="90488"/>
            <a:ext cx="1857375" cy="8175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Read</a:t>
            </a:r>
            <a:endParaRPr lang="zh-CN" altLang="en-US" sz="3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  <p:bldP spid="32773" grpId="0"/>
      <p:bldP spid="32776" grpId="0"/>
      <p:bldP spid="32777" grpId="0"/>
      <p:bldP spid="32778" grpId="0"/>
      <p:bldP spid="327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3794" name="圆角矩形标注 6"/>
          <p:cNvSpPr/>
          <p:nvPr/>
        </p:nvSpPr>
        <p:spPr>
          <a:xfrm>
            <a:off x="468313" y="2565400"/>
            <a:ext cx="3924300" cy="1079500"/>
          </a:xfrm>
          <a:prstGeom prst="wedgeRoundRectCallout">
            <a:avLst>
              <a:gd name="adj1" fmla="val 29829"/>
              <a:gd name="adj2" fmla="val 85852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Hi, Claire,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3795" name="圆角矩形标注 7"/>
          <p:cNvSpPr/>
          <p:nvPr/>
        </p:nvSpPr>
        <p:spPr>
          <a:xfrm>
            <a:off x="5148263" y="2492375"/>
            <a:ext cx="2954337" cy="1081088"/>
          </a:xfrm>
          <a:prstGeom prst="wedgeRoundRectCallout">
            <a:avLst>
              <a:gd name="adj1" fmla="val -24167"/>
              <a:gd name="adj2" fmla="val 94611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Hmm, ...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3796" name="WordArt 4"/>
          <p:cNvSpPr>
            <a:spLocks noTextEdit="1"/>
          </p:cNvSpPr>
          <p:nvPr/>
        </p:nvSpPr>
        <p:spPr>
          <a:xfrm>
            <a:off x="0" y="1268413"/>
            <a:ext cx="8066088" cy="8175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Role-play the conversation</a:t>
            </a:r>
            <a:endParaRPr lang="zh-CN" altLang="en-US" sz="3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3797" name="Group 5"/>
          <p:cNvGrpSpPr>
            <a:grpSpLocks noChangeAspect="1"/>
          </p:cNvGrpSpPr>
          <p:nvPr/>
        </p:nvGrpSpPr>
        <p:grpSpPr>
          <a:xfrm>
            <a:off x="2555875" y="4221163"/>
            <a:ext cx="4354513" cy="2160587"/>
            <a:chOff x="0" y="0"/>
            <a:chExt cx="2743" cy="1361"/>
          </a:xfrm>
        </p:grpSpPr>
        <p:pic>
          <p:nvPicPr>
            <p:cNvPr id="33798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994" cy="13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799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3" y="0"/>
              <a:ext cx="1110" cy="122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4818" name="TextBox 2"/>
          <p:cNvSpPr txBox="1"/>
          <p:nvPr/>
        </p:nvSpPr>
        <p:spPr>
          <a:xfrm>
            <a:off x="360363" y="1773238"/>
            <a:ext cx="8532812" cy="470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hardly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只用作副词，其意思是“几乎不”，表示否定概念</a:t>
            </a:r>
            <a:r>
              <a:rPr lang="zh-CN" altLang="en-US" sz="3600" b="1" dirty="0">
                <a:latin typeface="Times New Roman" panose="02020603050405020304" pitchFamily="2" charset="0"/>
              </a:rPr>
              <a:t>。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e.g. He can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hardly</a:t>
            </a:r>
            <a:r>
              <a:rPr lang="en-US" altLang="zh-CN" sz="3600" b="1" dirty="0">
                <a:latin typeface="Times New Roman" panose="02020603050405020304" pitchFamily="2" charset="0"/>
              </a:rPr>
              <a:t> speak English.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     </a:t>
            </a:r>
            <a:r>
              <a:rPr lang="zh-CN" altLang="en-US" sz="3600" b="1" dirty="0">
                <a:latin typeface="Times New Roman" panose="02020603050405020304" pitchFamily="2" charset="0"/>
              </a:rPr>
              <a:t>他不太会说英语。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hardly ever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几乎从不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latin typeface="Times New Roman" panose="02020603050405020304" pitchFamily="2" charset="0"/>
              </a:rPr>
              <a:t>e.g. Peter is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hardly ever</a:t>
            </a:r>
            <a:r>
              <a:rPr lang="en-US" altLang="zh-CN" sz="3600" b="1" dirty="0">
                <a:latin typeface="Times New Roman" panose="02020603050405020304" pitchFamily="2" charset="0"/>
              </a:rPr>
              <a:t> late.</a:t>
            </a:r>
            <a:br>
              <a:rPr lang="en-US" altLang="zh-CN" sz="3600" b="1" dirty="0">
                <a:latin typeface="Times New Roman" panose="02020603050405020304" pitchFamily="2" charset="0"/>
              </a:rPr>
            </a:br>
            <a:r>
              <a:rPr lang="en-US" altLang="zh-CN" sz="3600" b="1" dirty="0">
                <a:latin typeface="Times New Roman" panose="02020603050405020304" pitchFamily="2" charset="0"/>
              </a:rPr>
              <a:t>      </a:t>
            </a:r>
            <a:r>
              <a:rPr lang="zh-CN" altLang="en-US" sz="3600" b="1" dirty="0">
                <a:latin typeface="Times New Roman" panose="02020603050405020304" pitchFamily="2" charset="0"/>
              </a:rPr>
              <a:t>彼得几乎不迟到。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34819" name="WordArt 3" descr="窄竖线"/>
          <p:cNvSpPr>
            <a:spLocks noTextEdit="1"/>
          </p:cNvSpPr>
          <p:nvPr/>
        </p:nvSpPr>
        <p:spPr>
          <a:xfrm>
            <a:off x="827088" y="231775"/>
            <a:ext cx="5168900" cy="14684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6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Explanation</a:t>
            </a:r>
            <a:endParaRPr lang="zh-C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6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33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charRg st="33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7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4818">
                                            <p:txEl>
                                              <p:charRg st="73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94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4818">
                                            <p:txEl>
                                              <p:charRg st="94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116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4818">
                                            <p:txEl>
                                              <p:charRg st="116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5842" name="TextBox 3"/>
          <p:cNvSpPr txBox="1"/>
          <p:nvPr/>
        </p:nvSpPr>
        <p:spPr>
          <a:xfrm>
            <a:off x="396875" y="1557338"/>
            <a:ext cx="8423275" cy="27225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[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辨析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]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hard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也用副词，意为“努力地,刻苦地,猛烈地”</a:t>
            </a:r>
            <a:r>
              <a:rPr lang="zh-CN" altLang="en-US" sz="3600" b="1" dirty="0">
                <a:latin typeface="Times New Roman" panose="02020603050405020304" pitchFamily="2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。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 He works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hard</a:t>
            </a:r>
            <a:r>
              <a:rPr lang="en-US" altLang="zh-CN" sz="3600" b="1" dirty="0">
                <a:latin typeface="Times New Roman" panose="02020603050405020304" pitchFamily="2" charset="0"/>
              </a:rPr>
              <a:t> only before exams.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</a:t>
            </a:r>
            <a:r>
              <a:rPr lang="zh-CN" altLang="en-US" sz="3600" b="1" dirty="0">
                <a:latin typeface="Times New Roman" panose="02020603050405020304" pitchFamily="2" charset="0"/>
              </a:rPr>
              <a:t>他只在考试前努力学习。</a:t>
            </a:r>
            <a:endParaRPr lang="zh-CN" altLang="en-US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32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charRg st="32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71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842">
                                            <p:txEl>
                                              <p:charRg st="71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6866" name="矩形 2"/>
          <p:cNvSpPr/>
          <p:nvPr/>
        </p:nvSpPr>
        <p:spPr>
          <a:xfrm>
            <a:off x="539750" y="1241425"/>
            <a:ext cx="8388350" cy="469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2.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once , twice, three times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等次数的表达法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1)  </a:t>
            </a:r>
            <a:r>
              <a:rPr lang="zh-CN" altLang="en-US" sz="3600" b="1" dirty="0">
                <a:latin typeface="Times New Roman" panose="02020603050405020304" pitchFamily="2" charset="0"/>
              </a:rPr>
              <a:t>这三个词都表示</a:t>
            </a:r>
            <a:r>
              <a:rPr lang="en-US" altLang="zh-CN" sz="3600" b="1" dirty="0">
                <a:latin typeface="Times New Roman" panose="02020603050405020304" pitchFamily="2" charset="0"/>
              </a:rPr>
              <a:t>____</a:t>
            </a:r>
            <a:r>
              <a:rPr lang="zh-CN" altLang="en-US" sz="3600" b="1" dirty="0">
                <a:latin typeface="Times New Roman" panose="02020603050405020304" pitchFamily="2" charset="0"/>
              </a:rPr>
              <a:t>，</a:t>
            </a:r>
            <a:r>
              <a:rPr lang="en-US" altLang="zh-CN" sz="3600" b="1" dirty="0">
                <a:latin typeface="Times New Roman" panose="02020603050405020304" pitchFamily="2" charset="0"/>
              </a:rPr>
              <a:t>once</a:t>
            </a:r>
            <a:r>
              <a:rPr lang="zh-CN" altLang="en-US" sz="3600" b="1" dirty="0">
                <a:latin typeface="Times New Roman" panose="02020603050405020304" pitchFamily="2" charset="0"/>
              </a:rPr>
              <a:t>是</a:t>
            </a:r>
            <a:r>
              <a:rPr lang="en-US" altLang="zh-CN" sz="3600" b="1" dirty="0">
                <a:latin typeface="Times New Roman" panose="02020603050405020304" pitchFamily="2" charset="0"/>
              </a:rPr>
              <a:t>____</a:t>
            </a:r>
            <a:r>
              <a:rPr lang="zh-CN" altLang="en-US" sz="3600" b="1" dirty="0">
                <a:latin typeface="Times New Roman" panose="02020603050405020304" pitchFamily="2" charset="0"/>
              </a:rPr>
              <a:t>，</a:t>
            </a:r>
            <a:r>
              <a:rPr lang="en-US" altLang="zh-CN" sz="3600" b="1" dirty="0">
                <a:latin typeface="Times New Roman" panose="02020603050405020304" pitchFamily="2" charset="0"/>
              </a:rPr>
              <a:t>twice</a:t>
            </a:r>
            <a:r>
              <a:rPr lang="zh-CN" altLang="en-US" sz="3600" b="1" dirty="0">
                <a:latin typeface="Times New Roman" panose="02020603050405020304" pitchFamily="2" charset="0"/>
              </a:rPr>
              <a:t>是</a:t>
            </a:r>
            <a:r>
              <a:rPr lang="en-US" altLang="zh-CN" sz="3600" b="1" dirty="0">
                <a:latin typeface="Times New Roman" panose="02020603050405020304" pitchFamily="2" charset="0"/>
              </a:rPr>
              <a:t>____</a:t>
            </a:r>
            <a:r>
              <a:rPr lang="zh-CN" altLang="en-US" sz="3600" b="1" dirty="0">
                <a:latin typeface="Times New Roman" panose="02020603050405020304" pitchFamily="2" charset="0"/>
              </a:rPr>
              <a:t>，除了一次、两次，其他的次数都表达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___________</a:t>
            </a:r>
            <a:r>
              <a:rPr lang="zh-CN" altLang="en-US" sz="3600" b="1" dirty="0">
                <a:latin typeface="Times New Roman" panose="02020603050405020304" pitchFamily="2" charset="0"/>
              </a:rPr>
              <a:t>。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如：三次是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__________</a:t>
            </a:r>
            <a:r>
              <a:rPr lang="zh-CN" altLang="en-US" sz="3600" b="1" dirty="0">
                <a:latin typeface="Times New Roman" panose="02020603050405020304" pitchFamily="2" charset="0"/>
              </a:rPr>
              <a:t>，五次是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_________</a:t>
            </a:r>
            <a:r>
              <a:rPr lang="zh-CN" altLang="en-US" sz="3600" b="1" dirty="0">
                <a:latin typeface="Times New Roman" panose="02020603050405020304" pitchFamily="2" charset="0"/>
              </a:rPr>
              <a:t>。</a:t>
            </a:r>
            <a:endParaRPr lang="zh-CN" altLang="en-US" sz="3600" b="1" dirty="0">
              <a:latin typeface="Times New Roman" panose="02020603050405020304" pitchFamily="2" charset="0"/>
            </a:endParaRPr>
          </a:p>
        </p:txBody>
      </p:sp>
      <p:sp>
        <p:nvSpPr>
          <p:cNvPr id="36867" name="Text Box 20"/>
          <p:cNvSpPr txBox="1"/>
          <p:nvPr/>
        </p:nvSpPr>
        <p:spPr>
          <a:xfrm>
            <a:off x="7524750" y="2636838"/>
            <a:ext cx="1189038" cy="6397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一次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6868" name="Text Box 21"/>
          <p:cNvSpPr txBox="1"/>
          <p:nvPr/>
        </p:nvSpPr>
        <p:spPr>
          <a:xfrm>
            <a:off x="4822825" y="2643188"/>
            <a:ext cx="15113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次数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6869" name="Text Box 22"/>
          <p:cNvSpPr txBox="1"/>
          <p:nvPr/>
        </p:nvSpPr>
        <p:spPr>
          <a:xfrm>
            <a:off x="2413000" y="3286125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两次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6870" name="Text Box 20"/>
          <p:cNvSpPr txBox="1"/>
          <p:nvPr/>
        </p:nvSpPr>
        <p:spPr>
          <a:xfrm>
            <a:off x="3238500" y="4659313"/>
            <a:ext cx="28082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three times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6871" name="Text Box 21"/>
          <p:cNvSpPr txBox="1"/>
          <p:nvPr/>
        </p:nvSpPr>
        <p:spPr>
          <a:xfrm>
            <a:off x="3924300" y="3933825"/>
            <a:ext cx="28082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数字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+ times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6872" name="Text Box 22"/>
          <p:cNvSpPr txBox="1"/>
          <p:nvPr/>
        </p:nvSpPr>
        <p:spPr>
          <a:xfrm>
            <a:off x="1006475" y="5308600"/>
            <a:ext cx="25923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five times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 decel="100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36868" grpId="0"/>
      <p:bldP spid="36869" grpId="0"/>
      <p:bldP spid="36870" grpId="0"/>
      <p:bldP spid="36871" grpId="0"/>
      <p:bldP spid="368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7890" name="矩形 2"/>
          <p:cNvSpPr/>
          <p:nvPr/>
        </p:nvSpPr>
        <p:spPr>
          <a:xfrm>
            <a:off x="360363" y="1317625"/>
            <a:ext cx="8388350" cy="469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2) </a:t>
            </a:r>
            <a:r>
              <a:rPr lang="zh-CN" altLang="en-US" sz="3600" b="1" dirty="0">
                <a:latin typeface="Times New Roman" panose="02020603050405020304" pitchFamily="2" charset="0"/>
              </a:rPr>
              <a:t>这些表次数的词后与一段时间连用，   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表示动作多长时间发生几次，即动作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的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</a:t>
            </a:r>
            <a:r>
              <a:rPr lang="zh-CN" altLang="en-US" sz="3600" b="1" dirty="0">
                <a:latin typeface="Times New Roman" panose="02020603050405020304" pitchFamily="2" charset="0"/>
              </a:rPr>
              <a:t>。   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3</a:t>
            </a:r>
            <a:r>
              <a:rPr lang="en-US" altLang="zh-CN" sz="3600" b="1" dirty="0">
                <a:latin typeface="Times New Roman" panose="02020603050405020304" pitchFamily="2" charset="0"/>
              </a:rPr>
              <a:t>)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翻译：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两周一次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________________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一年两次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一个月两次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________________</a:t>
            </a:r>
            <a:endParaRPr lang="zh-CN" altLang="en-US" sz="3600" b="1" dirty="0">
              <a:latin typeface="Times New Roman" panose="02020603050405020304" pitchFamily="2" charset="0"/>
            </a:endParaRPr>
          </a:p>
        </p:txBody>
      </p:sp>
      <p:sp>
        <p:nvSpPr>
          <p:cNvPr id="37891" name="Text Box 20"/>
          <p:cNvSpPr txBox="1"/>
          <p:nvPr/>
        </p:nvSpPr>
        <p:spPr>
          <a:xfrm>
            <a:off x="2916238" y="3981450"/>
            <a:ext cx="39608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once two weeks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7892" name="Text Box 21"/>
          <p:cNvSpPr txBox="1"/>
          <p:nvPr/>
        </p:nvSpPr>
        <p:spPr>
          <a:xfrm>
            <a:off x="1403350" y="2708275"/>
            <a:ext cx="12239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频率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7893" name="Text Box 22"/>
          <p:cNvSpPr txBox="1"/>
          <p:nvPr/>
        </p:nvSpPr>
        <p:spPr>
          <a:xfrm>
            <a:off x="3059113" y="4629150"/>
            <a:ext cx="25923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once a year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7894" name="Text Box 20"/>
          <p:cNvSpPr txBox="1"/>
          <p:nvPr/>
        </p:nvSpPr>
        <p:spPr>
          <a:xfrm>
            <a:off x="3492500" y="5349875"/>
            <a:ext cx="3311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twice a month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  <p:bldP spid="37892" grpId="0"/>
      <p:bldP spid="37893" grpId="0"/>
      <p:bldP spid="3789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8914" name="WordArt 4"/>
          <p:cNvSpPr>
            <a:spLocks noTextEdit="1"/>
          </p:cNvSpPr>
          <p:nvPr/>
        </p:nvSpPr>
        <p:spPr>
          <a:xfrm>
            <a:off x="2268538" y="188913"/>
            <a:ext cx="2314575" cy="7429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1537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99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Exercises</a:t>
            </a:r>
            <a:endParaRPr lang="zh-CN" altLang="en-US" sz="4000" b="1">
              <a:ln w="9525" cap="flat" cmpd="sng">
                <a:solidFill>
                  <a:srgbClr val="99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15" name="Text Box 5"/>
          <p:cNvSpPr txBox="1"/>
          <p:nvPr/>
        </p:nvSpPr>
        <p:spPr>
          <a:xfrm>
            <a:off x="719138" y="1090613"/>
            <a:ext cx="7669212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1. </a:t>
            </a:r>
            <a:r>
              <a:rPr lang="zh-CN" altLang="en-US" sz="3600" b="1" dirty="0">
                <a:latin typeface="Times New Roman" panose="02020603050405020304" pitchFamily="2" charset="0"/>
              </a:rPr>
              <a:t>去看电影 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_________________ 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2. </a:t>
            </a:r>
            <a:r>
              <a:rPr lang="zh-CN" altLang="en-US" sz="3600" b="1" dirty="0">
                <a:latin typeface="Times New Roman" panose="02020603050405020304" pitchFamily="2" charset="0"/>
              </a:rPr>
              <a:t>运动     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3. </a:t>
            </a:r>
            <a:r>
              <a:rPr lang="zh-CN" altLang="en-US" sz="3600" b="1" dirty="0">
                <a:latin typeface="Times New Roman" panose="02020603050405020304" pitchFamily="2" charset="0"/>
              </a:rPr>
              <a:t>看电视 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4. </a:t>
            </a:r>
            <a:r>
              <a:rPr lang="zh-CN" altLang="en-US" sz="3600" b="1" dirty="0">
                <a:latin typeface="Times New Roman" panose="02020603050405020304" pitchFamily="2" charset="0"/>
              </a:rPr>
              <a:t>读英语书 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5. </a:t>
            </a:r>
            <a:r>
              <a:rPr lang="zh-CN" altLang="en-US" sz="3600" b="1" dirty="0">
                <a:latin typeface="Times New Roman" panose="02020603050405020304" pitchFamily="2" charset="0"/>
              </a:rPr>
              <a:t>上网     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_________________  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6. </a:t>
            </a:r>
            <a:r>
              <a:rPr lang="zh-CN" altLang="en-US" sz="3600" b="1" dirty="0">
                <a:latin typeface="Times New Roman" panose="02020603050405020304" pitchFamily="2" charset="0"/>
              </a:rPr>
              <a:t>购物     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7. </a:t>
            </a:r>
            <a:r>
              <a:rPr lang="zh-CN" altLang="en-US" sz="3600" b="1" dirty="0">
                <a:latin typeface="Times New Roman" panose="02020603050405020304" pitchFamily="2" charset="0"/>
              </a:rPr>
              <a:t>多久一次 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_________________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8. every day  _________________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38916" name="Text Box 19"/>
          <p:cNvSpPr txBox="1"/>
          <p:nvPr/>
        </p:nvSpPr>
        <p:spPr>
          <a:xfrm>
            <a:off x="3203575" y="1125538"/>
            <a:ext cx="34559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go to the movies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8917" name="Text Box 20"/>
          <p:cNvSpPr txBox="1"/>
          <p:nvPr/>
        </p:nvSpPr>
        <p:spPr>
          <a:xfrm>
            <a:off x="3203575" y="2492375"/>
            <a:ext cx="22320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watch TV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8918" name="Text Box 21"/>
          <p:cNvSpPr txBox="1"/>
          <p:nvPr/>
        </p:nvSpPr>
        <p:spPr>
          <a:xfrm>
            <a:off x="3203575" y="3141663"/>
            <a:ext cx="46085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read English books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8919" name="Text Box 22"/>
          <p:cNvSpPr txBox="1"/>
          <p:nvPr/>
        </p:nvSpPr>
        <p:spPr>
          <a:xfrm>
            <a:off x="3205163" y="1844675"/>
            <a:ext cx="19431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exercise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8920" name="Text Box 24"/>
          <p:cNvSpPr txBox="1"/>
          <p:nvPr/>
        </p:nvSpPr>
        <p:spPr>
          <a:xfrm>
            <a:off x="3203575" y="3795713"/>
            <a:ext cx="4032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use the Internet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8921" name="Text Box 20"/>
          <p:cNvSpPr txBox="1"/>
          <p:nvPr/>
        </p:nvSpPr>
        <p:spPr>
          <a:xfrm>
            <a:off x="3203575" y="4516438"/>
            <a:ext cx="22320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shop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8922" name="Text Box 22"/>
          <p:cNvSpPr txBox="1"/>
          <p:nvPr/>
        </p:nvSpPr>
        <p:spPr>
          <a:xfrm>
            <a:off x="3203575" y="5164138"/>
            <a:ext cx="26638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how often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8923" name="Text Box 21"/>
          <p:cNvSpPr txBox="1"/>
          <p:nvPr/>
        </p:nvSpPr>
        <p:spPr>
          <a:xfrm>
            <a:off x="3203575" y="5805488"/>
            <a:ext cx="12239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每天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5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7" tmFilter="0, 0; 0.125,0.2665; 0.25,0.4; 0.375,0.465; 0.5,0.5;  0.625,0.535; 0.75,0.6; 0.875,0.7335; 1,1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336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18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53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/>
      <p:bldP spid="38918" grpId="0"/>
      <p:bldP spid="38919" grpId="0"/>
      <p:bldP spid="38920" grpId="0"/>
      <p:bldP spid="38921" grpId="0"/>
      <p:bldP spid="38922" grpId="0"/>
      <p:bldP spid="389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9938" name="Text Box 5"/>
          <p:cNvSpPr txBox="1"/>
          <p:nvPr/>
        </p:nvSpPr>
        <p:spPr>
          <a:xfrm>
            <a:off x="323850" y="1030288"/>
            <a:ext cx="8459788" cy="470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9. once a week              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10. twice a week           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  <a:buAutoNum type="arabicPeriod" startAt="11"/>
            </a:pPr>
            <a:r>
              <a:rPr lang="en-US" altLang="zh-CN" sz="3600" b="1" dirty="0">
                <a:latin typeface="Times New Roman" panose="02020603050405020304" pitchFamily="2" charset="0"/>
              </a:rPr>
              <a:t> three times a week  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  <a:buAutoNum type="arabicPeriod" startAt="11"/>
            </a:pPr>
            <a:r>
              <a:rPr lang="en-US" altLang="zh-CN" sz="3600" b="1" dirty="0">
                <a:latin typeface="Times New Roman" panose="02020603050405020304" pitchFamily="2" charset="0"/>
              </a:rPr>
              <a:t> three or four times a week 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                                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13. once a month          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14. twice a month         _____________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</a:endParaRPr>
          </a:p>
        </p:txBody>
      </p:sp>
      <p:sp>
        <p:nvSpPr>
          <p:cNvPr id="39939" name="Text Box 20"/>
          <p:cNvSpPr txBox="1"/>
          <p:nvPr/>
        </p:nvSpPr>
        <p:spPr>
          <a:xfrm>
            <a:off x="4716463" y="1058863"/>
            <a:ext cx="28082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一周一次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Text Box 20"/>
          <p:cNvSpPr txBox="1"/>
          <p:nvPr/>
        </p:nvSpPr>
        <p:spPr>
          <a:xfrm>
            <a:off x="4716463" y="1773238"/>
            <a:ext cx="23034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一周两次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Text Box 22"/>
          <p:cNvSpPr txBox="1"/>
          <p:nvPr/>
        </p:nvSpPr>
        <p:spPr>
          <a:xfrm>
            <a:off x="4716463" y="2398713"/>
            <a:ext cx="25923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一周三次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2" name="Text Box 20"/>
          <p:cNvSpPr txBox="1"/>
          <p:nvPr/>
        </p:nvSpPr>
        <p:spPr>
          <a:xfrm>
            <a:off x="4787900" y="3724275"/>
            <a:ext cx="33131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一周三到四次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3" name="Text Box 21"/>
          <p:cNvSpPr txBox="1"/>
          <p:nvPr/>
        </p:nvSpPr>
        <p:spPr>
          <a:xfrm>
            <a:off x="4859338" y="4371975"/>
            <a:ext cx="29527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一个月一次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9944" name="Text Box 24"/>
          <p:cNvSpPr txBox="1"/>
          <p:nvPr/>
        </p:nvSpPr>
        <p:spPr>
          <a:xfrm>
            <a:off x="4859338" y="4989513"/>
            <a:ext cx="32400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一个月两次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4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2" decel="50000">
                                          <p:stCondLst>
                                            <p:cond delay="671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4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4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0" grpId="0"/>
      <p:bldP spid="39941" grpId="0"/>
      <p:bldP spid="39942" grpId="0"/>
      <p:bldP spid="39943" grpId="0"/>
      <p:bldP spid="399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62" name="WordArt 4"/>
          <p:cNvSpPr>
            <a:spLocks noTextEdit="1"/>
          </p:cNvSpPr>
          <p:nvPr/>
        </p:nvSpPr>
        <p:spPr>
          <a:xfrm>
            <a:off x="2339975" y="1008063"/>
            <a:ext cx="4537075" cy="11255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1537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99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4000" b="1">
              <a:ln w="9525" cap="flat" cmpd="sng">
                <a:solidFill>
                  <a:srgbClr val="99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0963" name="Text Box 3"/>
          <p:cNvSpPr txBox="1"/>
          <p:nvPr/>
        </p:nvSpPr>
        <p:spPr>
          <a:xfrm>
            <a:off x="971550" y="2347913"/>
            <a:ext cx="7416800" cy="338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翻译：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1. </a:t>
            </a:r>
            <a:r>
              <a:rPr lang="zh-CN" altLang="en-US" sz="3600" b="1" dirty="0">
                <a:latin typeface="Times New Roman" panose="02020603050405020304" pitchFamily="2" charset="0"/>
              </a:rPr>
              <a:t>——周末你通常做什么？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——我通常踢足球。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2. </a:t>
            </a:r>
            <a:r>
              <a:rPr lang="zh-CN" altLang="en-US" sz="3600" b="1" dirty="0">
                <a:latin typeface="Times New Roman" panose="02020603050405020304" pitchFamily="2" charset="0"/>
              </a:rPr>
              <a:t>——周末他们通常做什么？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——他们经常去看电影。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4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charRg st="4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1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63">
                                            <p:txEl>
                                              <p:charRg st="19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33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63">
                                            <p:txEl>
                                              <p:charRg st="33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49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963">
                                            <p:txEl>
                                              <p:charRg st="49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1986" name="Picture 3" descr="exercis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9175" y="1530350"/>
            <a:ext cx="6854825" cy="504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椭圆形标注 6"/>
          <p:cNvSpPr/>
          <p:nvPr/>
        </p:nvSpPr>
        <p:spPr>
          <a:xfrm>
            <a:off x="0" y="2060575"/>
            <a:ext cx="3313113" cy="1871663"/>
          </a:xfrm>
          <a:prstGeom prst="wedgeEllipseCallout">
            <a:avLst>
              <a:gd name="adj1" fmla="val 116699"/>
              <a:gd name="adj2" fmla="val -18787"/>
            </a:avLst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记住好好锻炼身体哟！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WordArt 4"/>
          <p:cNvSpPr>
            <a:spLocks noTextEdit="1"/>
          </p:cNvSpPr>
          <p:nvPr/>
        </p:nvSpPr>
        <p:spPr>
          <a:xfrm>
            <a:off x="611188" y="4724400"/>
            <a:ext cx="36004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6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Thank you!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6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6" name="WordArt 4"/>
          <p:cNvSpPr>
            <a:spLocks noTextEdit="1"/>
          </p:cNvSpPr>
          <p:nvPr/>
        </p:nvSpPr>
        <p:spPr>
          <a:xfrm>
            <a:off x="2916238" y="692150"/>
            <a:ext cx="2736850" cy="7651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Lead in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47" name="Text Box 4"/>
          <p:cNvSpPr txBox="1"/>
          <p:nvPr/>
        </p:nvSpPr>
        <p:spPr>
          <a:xfrm>
            <a:off x="827088" y="1587500"/>
            <a:ext cx="7705725" cy="2068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Did you</a:t>
            </a:r>
            <a:r>
              <a:rPr lang="en-US" altLang="zh-CN" sz="3600" b="1" dirty="0">
                <a:latin typeface="Times New Roman" panose="02020603050405020304" pitchFamily="2" charset="0"/>
              </a:rPr>
              <a:t> enjoy your last weekend?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Was it</a:t>
            </a:r>
            <a:r>
              <a:rPr lang="en-US" altLang="zh-CN" sz="3600" b="1" dirty="0">
                <a:latin typeface="Times New Roman" panose="02020603050405020304" pitchFamily="2" charset="0"/>
              </a:rPr>
              <a:t> interesting?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What did you do</a:t>
            </a:r>
            <a:r>
              <a:rPr lang="en-US" altLang="zh-CN" sz="3600" b="1" dirty="0">
                <a:latin typeface="Times New Roman" panose="02020603050405020304" pitchFamily="2" charset="0"/>
              </a:rPr>
              <a:t> on the last weekend?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pic>
        <p:nvPicPr>
          <p:cNvPr id="6148" name="Picture 11" descr="MPj0438711000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3789363"/>
            <a:ext cx="4176712" cy="2797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Text Box 3"/>
          <p:cNvSpPr txBox="1"/>
          <p:nvPr/>
        </p:nvSpPr>
        <p:spPr>
          <a:xfrm>
            <a:off x="1042988" y="5667375"/>
            <a:ext cx="3155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do homework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 Box 4"/>
          <p:cNvSpPr txBox="1"/>
          <p:nvPr/>
        </p:nvSpPr>
        <p:spPr>
          <a:xfrm>
            <a:off x="5927725" y="5661025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exercise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 Box 5"/>
          <p:cNvSpPr txBox="1"/>
          <p:nvPr/>
        </p:nvSpPr>
        <p:spPr>
          <a:xfrm>
            <a:off x="539750" y="903288"/>
            <a:ext cx="8093075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Work in pairs and ask your partners what they usually do on weekends.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7173" name="Picture 7" descr="exercise_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25" y="2492375"/>
            <a:ext cx="3744913" cy="3135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1886-111005153T4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616200"/>
            <a:ext cx="4248150" cy="2828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611188" y="4292600"/>
            <a:ext cx="34067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go to the movies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Text Box 3"/>
          <p:cNvSpPr txBox="1"/>
          <p:nvPr/>
        </p:nvSpPr>
        <p:spPr>
          <a:xfrm>
            <a:off x="5364163" y="1341438"/>
            <a:ext cx="25717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play football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4" descr="00221910993f0d65a8b2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536575"/>
            <a:ext cx="3443287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5" descr="09300301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2205038"/>
            <a:ext cx="2960688" cy="4168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1258888" y="3933825"/>
            <a:ext cx="1149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read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Text Box 3"/>
          <p:cNvSpPr txBox="1"/>
          <p:nvPr/>
        </p:nvSpPr>
        <p:spPr>
          <a:xfrm>
            <a:off x="5867400" y="2708275"/>
            <a:ext cx="19653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watch TV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220" name="Picture 4" descr="4265218_173037017033_2"/>
          <p:cNvPicPr>
            <a:picLocks noChangeAspect="1"/>
          </p:cNvPicPr>
          <p:nvPr/>
        </p:nvPicPr>
        <p:blipFill>
          <a:blip r:embed="rId1"/>
          <a:srcRect b="5290"/>
          <a:stretch>
            <a:fillRect/>
          </a:stretch>
        </p:blipFill>
        <p:spPr>
          <a:xfrm>
            <a:off x="323850" y="549275"/>
            <a:ext cx="3995738" cy="303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 descr="watch TV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73463"/>
            <a:ext cx="4392613" cy="292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1476375" y="5589588"/>
            <a:ext cx="115252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shop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Text Box 3"/>
          <p:cNvSpPr txBox="1"/>
          <p:nvPr/>
        </p:nvSpPr>
        <p:spPr>
          <a:xfrm>
            <a:off x="5724525" y="1557338"/>
            <a:ext cx="12001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swim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4" descr="2531170_163225315570_2"/>
          <p:cNvPicPr>
            <a:picLocks noChangeAspect="1"/>
          </p:cNvPicPr>
          <p:nvPr/>
        </p:nvPicPr>
        <p:blipFill>
          <a:blip r:embed="rId1"/>
          <a:srcRect t="13005" b="6250"/>
          <a:stretch>
            <a:fillRect/>
          </a:stretch>
        </p:blipFill>
        <p:spPr>
          <a:xfrm>
            <a:off x="4787900" y="2276475"/>
            <a:ext cx="3511550" cy="424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WFA2PB0D`CI$WAT%VMTNVU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692150"/>
            <a:ext cx="3081337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6" name="WordArt 4"/>
          <p:cNvSpPr>
            <a:spLocks noTextEdit="1"/>
          </p:cNvSpPr>
          <p:nvPr/>
        </p:nvSpPr>
        <p:spPr>
          <a:xfrm>
            <a:off x="107950" y="620713"/>
            <a:ext cx="2016125" cy="1052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6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Write</a:t>
            </a:r>
            <a:endParaRPr lang="zh-CN" altLang="en-US" sz="40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6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67" name="Text Box 16"/>
          <p:cNvSpPr txBox="1"/>
          <p:nvPr/>
        </p:nvSpPr>
        <p:spPr>
          <a:xfrm>
            <a:off x="73025" y="2205038"/>
            <a:ext cx="2627313" cy="3694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2" charset="0"/>
              </a:rPr>
              <a:t>1. </a:t>
            </a:r>
            <a:r>
              <a:rPr lang="en-US" altLang="zh-CN" sz="3000" b="1" dirty="0">
                <a:latin typeface="Times New Roman" panose="02020603050405020304" pitchFamily="2" charset="0"/>
              </a:rPr>
              <a:t> __________</a:t>
            </a:r>
            <a:endParaRPr lang="en-US" altLang="zh-CN" sz="30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anose="02020603050405020304" pitchFamily="2" charset="0"/>
              </a:rPr>
              <a:t>     __________</a:t>
            </a:r>
            <a:endParaRPr lang="en-US" altLang="zh-CN" sz="30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anose="02020603050405020304" pitchFamily="2" charset="0"/>
              </a:rPr>
              <a:t>2.  __________</a:t>
            </a:r>
            <a:endParaRPr lang="en-US" altLang="zh-CN" sz="30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anose="02020603050405020304" pitchFamily="2" charset="0"/>
              </a:rPr>
              <a:t>3.  __________</a:t>
            </a:r>
            <a:endParaRPr lang="en-US" altLang="zh-CN" sz="30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anose="02020603050405020304" pitchFamily="2" charset="0"/>
              </a:rPr>
              <a:t>4.  __________</a:t>
            </a:r>
            <a:endParaRPr lang="en-US" altLang="zh-CN" sz="30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anose="02020603050405020304" pitchFamily="2" charset="0"/>
              </a:rPr>
              <a:t>5.  __________</a:t>
            </a:r>
            <a:endParaRPr lang="en-US" altLang="zh-CN" sz="3000" b="1" dirty="0">
              <a:latin typeface="Times New Roman" panose="02020603050405020304" pitchFamily="2" charset="0"/>
            </a:endParaRPr>
          </a:p>
        </p:txBody>
      </p:sp>
      <p:sp>
        <p:nvSpPr>
          <p:cNvPr id="11268" name="Text Box 19"/>
          <p:cNvSpPr txBox="1"/>
          <p:nvPr/>
        </p:nvSpPr>
        <p:spPr>
          <a:xfrm>
            <a:off x="539750" y="2276475"/>
            <a:ext cx="2160588" cy="126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help with housework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1269" name="Text Box 20"/>
          <p:cNvSpPr txBox="1"/>
          <p:nvPr/>
        </p:nvSpPr>
        <p:spPr>
          <a:xfrm>
            <a:off x="539750" y="4721225"/>
            <a:ext cx="23034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read a book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1270" name="Text Box 21"/>
          <p:cNvSpPr txBox="1"/>
          <p:nvPr/>
        </p:nvSpPr>
        <p:spPr>
          <a:xfrm>
            <a:off x="539750" y="4144963"/>
            <a:ext cx="18002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exercise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1271" name="Text Box 22"/>
          <p:cNvSpPr txBox="1"/>
          <p:nvPr/>
        </p:nvSpPr>
        <p:spPr>
          <a:xfrm>
            <a:off x="539750" y="3570288"/>
            <a:ext cx="20875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watch TV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1272" name="Text Box 24"/>
          <p:cNvSpPr txBox="1"/>
          <p:nvPr/>
        </p:nvSpPr>
        <p:spPr>
          <a:xfrm>
            <a:off x="468313" y="5297488"/>
            <a:ext cx="23050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go shopping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1273" name="Rectangle 8"/>
          <p:cNvSpPr/>
          <p:nvPr/>
        </p:nvSpPr>
        <p:spPr>
          <a:xfrm>
            <a:off x="3132138" y="331788"/>
            <a:ext cx="5761037" cy="116363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/>
            </a:outerShdw>
          </a:effectLst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CC00FF"/>
                </a:solidFill>
                <a:latin typeface="Arial" panose="020B0604020202020204" pitchFamily="34" charset="0"/>
              </a:rPr>
              <a:t>Look at the picture. Make a list of the weekend activities.</a:t>
            </a:r>
            <a:endParaRPr lang="en-US" altLang="zh-CN" sz="3200" b="1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11274" name="Oval 2"/>
          <p:cNvSpPr/>
          <p:nvPr/>
        </p:nvSpPr>
        <p:spPr>
          <a:xfrm>
            <a:off x="2339975" y="117475"/>
            <a:ext cx="898525" cy="9906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1a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pic>
        <p:nvPicPr>
          <p:cNvPr id="11275" name="Picture 11"/>
          <p:cNvPicPr>
            <a:picLocks noChangeAspect="1"/>
          </p:cNvPicPr>
          <p:nvPr/>
        </p:nvPicPr>
        <p:blipFill>
          <a:blip r:embed="rId1">
            <a:lum bright="6000" contrast="12000"/>
          </a:blip>
          <a:stretch>
            <a:fillRect/>
          </a:stretch>
        </p:blipFill>
        <p:spPr>
          <a:xfrm>
            <a:off x="2843213" y="2143125"/>
            <a:ext cx="6157912" cy="4525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  <p:bldP spid="11271" grpId="0"/>
      <p:bldP spid="11272" grpId="0"/>
      <p:bldP spid="11273" grpId="0"/>
      <p:bldP spid="11274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4928</Words>
  <Application>WPS 演示</Application>
  <PresentationFormat>在屏幕上显示</PresentationFormat>
  <Paragraphs>484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60" baseType="lpstr">
      <vt:lpstr>Arial</vt:lpstr>
      <vt:lpstr>宋体</vt:lpstr>
      <vt:lpstr>Wingdings</vt:lpstr>
      <vt:lpstr>Calibri</vt:lpstr>
      <vt:lpstr>Times New Roman</vt:lpstr>
      <vt:lpstr>Latha</vt:lpstr>
      <vt:lpstr>MingLiU</vt:lpstr>
      <vt:lpstr>Microsoft JhengHei</vt:lpstr>
      <vt:lpstr>Microsoft Sans Serif</vt:lpstr>
      <vt:lpstr>MT Extra</vt:lpstr>
      <vt:lpstr>Comic Sans MS</vt:lpstr>
      <vt:lpstr>MS PMincho</vt:lpstr>
      <vt:lpstr>Meiryo</vt:lpstr>
      <vt:lpstr>楷体_GB2312</vt:lpstr>
      <vt:lpstr>新宋体</vt:lpstr>
      <vt:lpstr>MS Gothic</vt:lpstr>
      <vt:lpstr>MS Gothic</vt:lpstr>
      <vt:lpstr>Segoe Print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  <Manager> 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Administrator</dc:creator>
  <cp:keywords>  </cp:keywords>
  <dc:description>  </dc:description>
  <dc:subject> </dc:subject>
  <cp:category> </cp:category>
  <cp:lastModifiedBy>Administrator</cp:lastModifiedBy>
  <cp:revision>9</cp:revision>
  <dcterms:created xsi:type="dcterms:W3CDTF">2012-06-06T01:30:27Z</dcterms:created>
  <dcterms:modified xsi:type="dcterms:W3CDTF">2021-04-25T09:29:48Z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