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56" r:id="rId2"/>
  </p:sldMasterIdLst>
  <p:notesMasterIdLst>
    <p:notesMasterId r:id="rId3"/>
  </p:notesMasterIdLst>
  <p:sldIdLst>
    <p:sldId id="493" r:id="rId4"/>
    <p:sldId id="325" r:id="rId5"/>
    <p:sldId id="497" r:id="rId6"/>
    <p:sldId id="498" r:id="rId7"/>
    <p:sldId id="535" r:id="rId8"/>
    <p:sldId id="501" r:id="rId9"/>
    <p:sldId id="503" r:id="rId10"/>
    <p:sldId id="505" r:id="rId11"/>
    <p:sldId id="499" r:id="rId12"/>
    <p:sldId id="483" r:id="rId13"/>
    <p:sldId id="551" r:id="rId14"/>
    <p:sldId id="472" r:id="rId15"/>
    <p:sldId id="507" r:id="rId16"/>
    <p:sldId id="508" r:id="rId17"/>
    <p:sldId id="473" r:id="rId18"/>
    <p:sldId id="513" r:id="rId19"/>
    <p:sldId id="509" r:id="rId20"/>
    <p:sldId id="537" r:id="rId21"/>
    <p:sldId id="538" r:id="rId22"/>
    <p:sldId id="539" r:id="rId23"/>
    <p:sldId id="540" r:id="rId24"/>
    <p:sldId id="552" r:id="rId25"/>
    <p:sldId id="553" r:id="rId26"/>
    <p:sldId id="524" r:id="rId27"/>
    <p:sldId id="516" r:id="rId28"/>
    <p:sldId id="517" r:id="rId29"/>
    <p:sldId id="474" r:id="rId30"/>
    <p:sldId id="554" r:id="rId31"/>
    <p:sldId id="527" r:id="rId32"/>
    <p:sldId id="529" r:id="rId33"/>
    <p:sldId id="549" r:id="rId34"/>
    <p:sldId id="555" r:id="rId35"/>
    <p:sldId id="495" r:id="rId36"/>
  </p:sldIdLst>
  <p:sldSz cx="12188825" cy="6858000"/>
  <p:notesSz cx="6858000" cy="9144000"/>
  <p:custDataLst>
    <p:tags r:id="rId37"/>
  </p:custDataLst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5" autoAdjust="0"/>
    <p:restoredTop sz="95622" autoAdjust="0"/>
  </p:normalViewPr>
  <p:slideViewPr>
    <p:cSldViewPr>
      <p:cViewPr>
        <p:scale>
          <a:sx n="100" d="100"/>
          <a:sy n="100" d="100"/>
        </p:scale>
        <p:origin x="414" y="36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slide" Target="slides/slide30.xml" /><Relationship Id="rId34" Type="http://schemas.openxmlformats.org/officeDocument/2006/relationships/slide" Target="slides/slide31.xml" /><Relationship Id="rId35" Type="http://schemas.openxmlformats.org/officeDocument/2006/relationships/slide" Target="slides/slide32.xml" /><Relationship Id="rId36" Type="http://schemas.openxmlformats.org/officeDocument/2006/relationships/slide" Target="slides/slide33.xml" /><Relationship Id="rId37" Type="http://schemas.openxmlformats.org/officeDocument/2006/relationships/tags" Target="tags/tag3.xml" /><Relationship Id="rId38" Type="http://schemas.openxmlformats.org/officeDocument/2006/relationships/presProps" Target="presProps.xml" /><Relationship Id="rId39" Type="http://schemas.openxmlformats.org/officeDocument/2006/relationships/viewProps" Target="viewProps.xml" /><Relationship Id="rId4" Type="http://schemas.openxmlformats.org/officeDocument/2006/relationships/slide" Target="slides/slide1.xml" /><Relationship Id="rId40" Type="http://schemas.openxmlformats.org/officeDocument/2006/relationships/theme" Target="theme/theme1.xml" /><Relationship Id="rId41" Type="http://schemas.openxmlformats.org/officeDocument/2006/relationships/tableStyles" Target="tableStyles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D7A72-1FD7-428B-B027-7B8D914F0561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E0C4A-4684-4D33-8107-6FA733C6EC7A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3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3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1099333"/>
            <a:ext cx="12188825" cy="575866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1099333"/>
            <a:ext cx="12188825" cy="575866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1459250"/>
            <a:ext cx="12188825" cy="539875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1629217"/>
            <a:ext cx="12188825" cy="522878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1989173"/>
            <a:ext cx="12188825" cy="486882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2349130"/>
            <a:ext cx="12188825" cy="450887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2539000"/>
            <a:ext cx="12188825" cy="4319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2709087"/>
            <a:ext cx="12188825" cy="414891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2898917"/>
            <a:ext cx="12286293" cy="395908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">
            <a:clrChange>
              <a:clrFrom>
                <a:srgbClr val="F3EFEC"/>
              </a:clrFrom>
              <a:clrTo>
                <a:srgbClr val="F3EFEC">
                  <a:alpha val="0"/>
                </a:srgbClr>
              </a:clrTo>
            </a:clrChange>
          </a:blip>
          <a:srcRect t="-1"/>
          <a:stretch>
            <a:fillRect/>
          </a:stretch>
        </p:blipFill>
        <p:spPr>
          <a:xfrm rot="10800000">
            <a:off x="3772190" y="685798"/>
            <a:ext cx="8416635" cy="6172201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3069043"/>
            <a:ext cx="12188825" cy="378895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3258833"/>
            <a:ext cx="12188825" cy="359916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3429000"/>
            <a:ext cx="12188825" cy="3429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3618750"/>
            <a:ext cx="12188825" cy="323925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3788957"/>
            <a:ext cx="12188825" cy="306904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3978667"/>
            <a:ext cx="12188825" cy="287933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4148913"/>
            <a:ext cx="12188825" cy="270908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4338583"/>
            <a:ext cx="12188825" cy="251941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4508870"/>
            <a:ext cx="12188825" cy="234913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4698500"/>
            <a:ext cx="12188825" cy="21595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4868827"/>
            <a:ext cx="12188825" cy="198917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5058417"/>
            <a:ext cx="12188825" cy="179958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5228783"/>
            <a:ext cx="12188825" cy="162921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5588740"/>
            <a:ext cx="12188825" cy="126926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5948697"/>
            <a:ext cx="12188825" cy="90930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6138167"/>
            <a:ext cx="12188825" cy="71983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B5DDE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 userDrawn="1"/>
        </p:nvSpPr>
        <p:spPr>
          <a:xfrm>
            <a:off x="1" y="2709087"/>
            <a:ext cx="12192000" cy="4148913"/>
          </a:xfrm>
          <a:prstGeom prst="rect">
            <a:avLst/>
          </a:prstGeom>
          <a:solidFill>
            <a:srgbClr val="B5DDE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 userDrawn="1"/>
        </p:nvSpPr>
        <p:spPr>
          <a:xfrm>
            <a:off x="-3175" y="3068960"/>
            <a:ext cx="12192000" cy="3789040"/>
          </a:xfrm>
          <a:prstGeom prst="rect">
            <a:avLst/>
          </a:prstGeom>
          <a:solidFill>
            <a:srgbClr val="B5DDE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 userDrawn="1"/>
        </p:nvSpPr>
        <p:spPr>
          <a:xfrm>
            <a:off x="1" y="3429000"/>
            <a:ext cx="12192000" cy="3429000"/>
          </a:xfrm>
          <a:prstGeom prst="rect">
            <a:avLst/>
          </a:prstGeom>
          <a:solidFill>
            <a:srgbClr val="B5DDE9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7_自定义版式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10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18.xml" /><Relationship Id="rId12" Type="http://schemas.openxmlformats.org/officeDocument/2006/relationships/slideLayout" Target="../slideLayouts/slideLayout19.xml" /><Relationship Id="rId13" Type="http://schemas.openxmlformats.org/officeDocument/2006/relationships/slideLayout" Target="../slideLayouts/slideLayout20.xml" /><Relationship Id="rId14" Type="http://schemas.openxmlformats.org/officeDocument/2006/relationships/slideLayout" Target="../slideLayouts/slideLayout21.xml" /><Relationship Id="rId15" Type="http://schemas.openxmlformats.org/officeDocument/2006/relationships/slideLayout" Target="../slideLayouts/slideLayout22.xml" /><Relationship Id="rId16" Type="http://schemas.openxmlformats.org/officeDocument/2006/relationships/slideLayout" Target="../slideLayouts/slideLayout23.xml" /><Relationship Id="rId17" Type="http://schemas.openxmlformats.org/officeDocument/2006/relationships/slideLayout" Target="../slideLayouts/slideLayout24.xml" /><Relationship Id="rId18" Type="http://schemas.openxmlformats.org/officeDocument/2006/relationships/slideLayout" Target="../slideLayouts/slideLayout25.xml" /><Relationship Id="rId19" Type="http://schemas.openxmlformats.org/officeDocument/2006/relationships/slideLayout" Target="../slideLayouts/slideLayout26.xml" /><Relationship Id="rId2" Type="http://schemas.openxmlformats.org/officeDocument/2006/relationships/slideLayout" Target="../slideLayouts/slideLayout9.xml" /><Relationship Id="rId20" Type="http://schemas.openxmlformats.org/officeDocument/2006/relationships/slideLayout" Target="../slideLayouts/slideLayout27.xml" /><Relationship Id="rId21" Type="http://schemas.openxmlformats.org/officeDocument/2006/relationships/slideLayout" Target="../slideLayouts/slideLayout28.xml" /><Relationship Id="rId22" Type="http://schemas.openxmlformats.org/officeDocument/2006/relationships/slideLayout" Target="../slideLayouts/slideLayout29.xml" /><Relationship Id="rId23" Type="http://schemas.openxmlformats.org/officeDocument/2006/relationships/slideLayout" Target="../slideLayouts/slideLayout30.xml" /><Relationship Id="rId24" Type="http://schemas.openxmlformats.org/officeDocument/2006/relationships/slideLayout" Target="../slideLayouts/slideLayout31.xml" /><Relationship Id="rId25" Type="http://schemas.openxmlformats.org/officeDocument/2006/relationships/slideLayout" Target="../slideLayouts/slideLayout32.xml" /><Relationship Id="rId26" Type="http://schemas.openxmlformats.org/officeDocument/2006/relationships/slideLayout" Target="../slideLayouts/slideLayout33.xml" /><Relationship Id="rId27" Type="http://schemas.openxmlformats.org/officeDocument/2006/relationships/slideLayout" Target="../slideLayouts/slideLayout34.xml" /><Relationship Id="rId28" Type="http://schemas.openxmlformats.org/officeDocument/2006/relationships/slideLayout" Target="../slideLayouts/slideLayout35.xml" /><Relationship Id="rId29" Type="http://schemas.openxmlformats.org/officeDocument/2006/relationships/theme" Target="../theme/theme2.xml" /><Relationship Id="rId3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3.xml" /><Relationship Id="rId7" Type="http://schemas.openxmlformats.org/officeDocument/2006/relationships/slideLayout" Target="../slideLayouts/slideLayout14.xml" /><Relationship Id="rId8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16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88824" cy="6856214"/>
          </a:xfrm>
          <a:prstGeom prst="rect">
            <a:avLst/>
          </a:prstGeom>
          <a:solidFill>
            <a:srgbClr val="F4F0ED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565"/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/>
  <p:timing/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682" r:id="rId26"/>
    <p:sldLayoutId id="2147483683" r:id="rId27"/>
    <p:sldLayoutId id="2147483684" r:id="rId28"/>
  </p:sldLayoutIdLst>
  <p:transition/>
  <p:timing/>
  <p:txStyles>
    <p:titleStyle>
      <a:lvl1pPr algn="ctr" defTabSz="121793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7930" rtl="0" eaLnBrk="1" latinLnBrk="0" hangingPunct="1">
        <a:spcBef>
          <a:spcPct val="20000"/>
        </a:spcBef>
        <a:buFont typeface="Arial" panose="020b060402020209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tags" Target="../tags/tag1.xml" /><Relationship Id="rId3" Type="http://schemas.openxmlformats.org/officeDocument/2006/relationships/tags" Target="../tags/tag2.xml" /><Relationship Id="rId4" Type="http://schemas.openxmlformats.org/officeDocument/2006/relationships/image" Target="../media/image3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slide" Target="slide9.xml" TargetMode="Internal" /><Relationship Id="rId3" Type="http://schemas.openxmlformats.org/officeDocument/2006/relationships/slide" Target="slide3.xml" TargetMode="Internal" /><Relationship Id="rId4" Type="http://schemas.openxmlformats.org/officeDocument/2006/relationships/slide" Target="slide29.xml" TargetMode="Interna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Relationship Id="rId3" Type="http://schemas.microsoft.com/office/2007/relationships/hdphoto" Target="../media/image5.wdp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" Target="slide2.xml" TargetMode="Interna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Relationship Id="rId3" Type="http://schemas.microsoft.com/office/2007/relationships/hdphoto" Target="../media/image5.wdp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Relationship Id="rId3" Type="http://schemas.microsoft.com/office/2007/relationships/hdphoto" Target="../media/image5.wdp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" Target="slide2.xml" TargetMode="Interna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7.png" /><Relationship Id="rId3" Type="http://schemas.openxmlformats.org/officeDocument/2006/relationships/image" Target="../media/image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Relationship Id="rId3" Type="http://schemas.microsoft.com/office/2007/relationships/hdphoto" Target="../media/image5.wdp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Relationship Id="rId3" Type="http://schemas.microsoft.com/office/2007/relationships/hdphoto" Target="../media/image5.wdp" /><Relationship Id="rId4" Type="http://schemas.openxmlformats.org/officeDocument/2006/relationships/slide" Target="slide2.xml" TargetMode="Interna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Relationship Id="rId3" Type="http://schemas.microsoft.com/office/2007/relationships/hdphoto" Target="../media/image5.wdp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4">
            <a:alphaModFix amt="65000"/>
            <a:lum/>
          </a:blip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圆角淘宝网chenying0907出品 14"/>
          <p:cNvSpPr/>
          <p:nvPr/>
        </p:nvSpPr>
        <p:spPr>
          <a:xfrm>
            <a:off x="-18439" y="2072053"/>
            <a:ext cx="9451327" cy="2252145"/>
          </a:xfrm>
          <a:custGeom>
            <a:gdLst>
              <a:gd name="connsiteX0" fmla="*/ 0 w 11089232"/>
              <a:gd name="connsiteY0" fmla="*/ 448643 h 2691807"/>
              <a:gd name="connsiteX1" fmla="*/ 448643 w 11089232"/>
              <a:gd name="connsiteY1" fmla="*/ 0 h 2691807"/>
              <a:gd name="connsiteX2" fmla="*/ 10640589 w 11089232"/>
              <a:gd name="connsiteY2" fmla="*/ 0 h 2691807"/>
              <a:gd name="connsiteX3" fmla="*/ 11089232 w 11089232"/>
              <a:gd name="connsiteY3" fmla="*/ 448643 h 2691807"/>
              <a:gd name="connsiteX4" fmla="*/ 11089232 w 11089232"/>
              <a:gd name="connsiteY4" fmla="*/ 2243164 h 2691807"/>
              <a:gd name="connsiteX5" fmla="*/ 10640589 w 11089232"/>
              <a:gd name="connsiteY5" fmla="*/ 2691807 h 2691807"/>
              <a:gd name="connsiteX6" fmla="*/ 448643 w 11089232"/>
              <a:gd name="connsiteY6" fmla="*/ 2691807 h 2691807"/>
              <a:gd name="connsiteX7" fmla="*/ 0 w 11089232"/>
              <a:gd name="connsiteY7" fmla="*/ 2243164 h 2691807"/>
              <a:gd name="connsiteX8" fmla="*/ 0 w 11089232"/>
              <a:gd name="connsiteY8" fmla="*/ 448643 h 2691807"/>
              <a:gd name="connsiteX0-1" fmla="*/ 0 w 11089232"/>
              <a:gd name="connsiteY0-2" fmla="*/ 448643 h 2691807"/>
              <a:gd name="connsiteX1-3" fmla="*/ 1663832 w 11089232"/>
              <a:gd name="connsiteY1-4" fmla="*/ 0 h 2691807"/>
              <a:gd name="connsiteX2-5" fmla="*/ 10640589 w 11089232"/>
              <a:gd name="connsiteY2-6" fmla="*/ 0 h 2691807"/>
              <a:gd name="connsiteX3-7" fmla="*/ 11089232 w 11089232"/>
              <a:gd name="connsiteY3-8" fmla="*/ 448643 h 2691807"/>
              <a:gd name="connsiteX4-9" fmla="*/ 11089232 w 11089232"/>
              <a:gd name="connsiteY4-10" fmla="*/ 2243164 h 2691807"/>
              <a:gd name="connsiteX5-11" fmla="*/ 10640589 w 11089232"/>
              <a:gd name="connsiteY5-12" fmla="*/ 2691807 h 2691807"/>
              <a:gd name="connsiteX6-13" fmla="*/ 448643 w 11089232"/>
              <a:gd name="connsiteY6-14" fmla="*/ 2691807 h 2691807"/>
              <a:gd name="connsiteX7-15" fmla="*/ 0 w 11089232"/>
              <a:gd name="connsiteY7-16" fmla="*/ 2243164 h 2691807"/>
              <a:gd name="connsiteX8-17" fmla="*/ 0 w 11089232"/>
              <a:gd name="connsiteY8-18" fmla="*/ 448643 h 2691807"/>
              <a:gd name="connsiteX0-19" fmla="*/ 0 w 11089232"/>
              <a:gd name="connsiteY0-20" fmla="*/ 448643 h 2703839"/>
              <a:gd name="connsiteX1-21" fmla="*/ 1663832 w 11089232"/>
              <a:gd name="connsiteY1-22" fmla="*/ 0 h 2703839"/>
              <a:gd name="connsiteX2-23" fmla="*/ 10640589 w 11089232"/>
              <a:gd name="connsiteY2-24" fmla="*/ 0 h 2703839"/>
              <a:gd name="connsiteX3-25" fmla="*/ 11089232 w 11089232"/>
              <a:gd name="connsiteY3-26" fmla="*/ 448643 h 2703839"/>
              <a:gd name="connsiteX4-27" fmla="*/ 11089232 w 11089232"/>
              <a:gd name="connsiteY4-28" fmla="*/ 2243164 h 2703839"/>
              <a:gd name="connsiteX5-29" fmla="*/ 10640589 w 11089232"/>
              <a:gd name="connsiteY5-30" fmla="*/ 2691807 h 2703839"/>
              <a:gd name="connsiteX6-31" fmla="*/ 1687895 w 11089232"/>
              <a:gd name="connsiteY6-32" fmla="*/ 2703839 h 2703839"/>
              <a:gd name="connsiteX7-33" fmla="*/ 0 w 11089232"/>
              <a:gd name="connsiteY7-34" fmla="*/ 2243164 h 2703839"/>
              <a:gd name="connsiteX8-35" fmla="*/ 0 w 11089232"/>
              <a:gd name="connsiteY8-36" fmla="*/ 448643 h 2703839"/>
              <a:gd name="connsiteX0-37" fmla="*/ 0 w 11089232"/>
              <a:gd name="connsiteY0-38" fmla="*/ 2243164 h 2703839"/>
              <a:gd name="connsiteX1-39" fmla="*/ 1663832 w 11089232"/>
              <a:gd name="connsiteY1-40" fmla="*/ 0 h 2703839"/>
              <a:gd name="connsiteX2-41" fmla="*/ 10640589 w 11089232"/>
              <a:gd name="connsiteY2-42" fmla="*/ 0 h 2703839"/>
              <a:gd name="connsiteX3-43" fmla="*/ 11089232 w 11089232"/>
              <a:gd name="connsiteY3-44" fmla="*/ 448643 h 2703839"/>
              <a:gd name="connsiteX4-45" fmla="*/ 11089232 w 11089232"/>
              <a:gd name="connsiteY4-46" fmla="*/ 2243164 h 2703839"/>
              <a:gd name="connsiteX5-47" fmla="*/ 10640589 w 11089232"/>
              <a:gd name="connsiteY5-48" fmla="*/ 2691807 h 2703839"/>
              <a:gd name="connsiteX6-49" fmla="*/ 1687895 w 11089232"/>
              <a:gd name="connsiteY6-50" fmla="*/ 2703839 h 2703839"/>
              <a:gd name="connsiteX7-51" fmla="*/ 0 w 11089232"/>
              <a:gd name="connsiteY7-52" fmla="*/ 2243164 h 2703839"/>
              <a:gd name="connsiteX0-53" fmla="*/ 81842 w 9522747"/>
              <a:gd name="connsiteY0-54" fmla="*/ 2146911 h 2703839"/>
              <a:gd name="connsiteX1-55" fmla="*/ 97347 w 9522747"/>
              <a:gd name="connsiteY1-56" fmla="*/ 0 h 2703839"/>
              <a:gd name="connsiteX2-57" fmla="*/ 9074104 w 9522747"/>
              <a:gd name="connsiteY2-58" fmla="*/ 0 h 2703839"/>
              <a:gd name="connsiteX3-59" fmla="*/ 9522747 w 9522747"/>
              <a:gd name="connsiteY3-60" fmla="*/ 448643 h 2703839"/>
              <a:gd name="connsiteX4-61" fmla="*/ 9522747 w 9522747"/>
              <a:gd name="connsiteY4-62" fmla="*/ 2243164 h 2703839"/>
              <a:gd name="connsiteX5-63" fmla="*/ 9074104 w 9522747"/>
              <a:gd name="connsiteY5-64" fmla="*/ 2691807 h 2703839"/>
              <a:gd name="connsiteX6-65" fmla="*/ 121410 w 9522747"/>
              <a:gd name="connsiteY6-66" fmla="*/ 2703839 h 2703839"/>
              <a:gd name="connsiteX7-67" fmla="*/ 81842 w 9522747"/>
              <a:gd name="connsiteY7-68" fmla="*/ 2146911 h 2703839"/>
              <a:gd name="connsiteX0-69" fmla="*/ 81842 w 9522747"/>
              <a:gd name="connsiteY0-70" fmla="*/ 2146911 h 2703839"/>
              <a:gd name="connsiteX1-71" fmla="*/ 97347 w 9522747"/>
              <a:gd name="connsiteY1-72" fmla="*/ 0 h 2703839"/>
              <a:gd name="connsiteX2-73" fmla="*/ 9074104 w 9522747"/>
              <a:gd name="connsiteY2-74" fmla="*/ 0 h 2703839"/>
              <a:gd name="connsiteX3-75" fmla="*/ 9522747 w 9522747"/>
              <a:gd name="connsiteY3-76" fmla="*/ 448643 h 2703839"/>
              <a:gd name="connsiteX4-77" fmla="*/ 9522747 w 9522747"/>
              <a:gd name="connsiteY4-78" fmla="*/ 2243164 h 2703839"/>
              <a:gd name="connsiteX5-79" fmla="*/ 9074104 w 9522747"/>
              <a:gd name="connsiteY5-80" fmla="*/ 2691807 h 2703839"/>
              <a:gd name="connsiteX6-81" fmla="*/ 121410 w 9522747"/>
              <a:gd name="connsiteY6-82" fmla="*/ 2703839 h 2703839"/>
              <a:gd name="connsiteX7-83" fmla="*/ 81842 w 9522747"/>
              <a:gd name="connsiteY7-84" fmla="*/ 2146911 h 2703839"/>
              <a:gd name="connsiteX0-85" fmla="*/ 81842 w 9522747"/>
              <a:gd name="connsiteY0-86" fmla="*/ 2146911 h 2703839"/>
              <a:gd name="connsiteX1-87" fmla="*/ 97347 w 9522747"/>
              <a:gd name="connsiteY1-88" fmla="*/ 0 h 2703839"/>
              <a:gd name="connsiteX2-89" fmla="*/ 9074104 w 9522747"/>
              <a:gd name="connsiteY2-90" fmla="*/ 0 h 2703839"/>
              <a:gd name="connsiteX3-91" fmla="*/ 9522747 w 9522747"/>
              <a:gd name="connsiteY3-92" fmla="*/ 448643 h 2703839"/>
              <a:gd name="connsiteX4-93" fmla="*/ 9522747 w 9522747"/>
              <a:gd name="connsiteY4-94" fmla="*/ 2243164 h 2703839"/>
              <a:gd name="connsiteX5-95" fmla="*/ 9074104 w 9522747"/>
              <a:gd name="connsiteY5-96" fmla="*/ 2691807 h 2703839"/>
              <a:gd name="connsiteX6-97" fmla="*/ 121410 w 9522747"/>
              <a:gd name="connsiteY6-98" fmla="*/ 2703839 h 2703839"/>
              <a:gd name="connsiteX7-99" fmla="*/ 81842 w 9522747"/>
              <a:gd name="connsiteY7-100" fmla="*/ 2146911 h 2703839"/>
              <a:gd name="connsiteX0-101" fmla="*/ 0 w 9440905"/>
              <a:gd name="connsiteY0-102" fmla="*/ 2146911 h 2704560"/>
              <a:gd name="connsiteX1-103" fmla="*/ 15505 w 9440905"/>
              <a:gd name="connsiteY1-104" fmla="*/ 0 h 2704560"/>
              <a:gd name="connsiteX2-105" fmla="*/ 8992262 w 9440905"/>
              <a:gd name="connsiteY2-106" fmla="*/ 0 h 2704560"/>
              <a:gd name="connsiteX3-107" fmla="*/ 9440905 w 9440905"/>
              <a:gd name="connsiteY3-108" fmla="*/ 448643 h 2704560"/>
              <a:gd name="connsiteX4-109" fmla="*/ 9440905 w 9440905"/>
              <a:gd name="connsiteY4-110" fmla="*/ 2243164 h 2704560"/>
              <a:gd name="connsiteX5-111" fmla="*/ 8992262 w 9440905"/>
              <a:gd name="connsiteY5-112" fmla="*/ 2691807 h 2704560"/>
              <a:gd name="connsiteX6-113" fmla="*/ 39568 w 9440905"/>
              <a:gd name="connsiteY6-114" fmla="*/ 2703839 h 2704560"/>
              <a:gd name="connsiteX7-115" fmla="*/ 0 w 9440905"/>
              <a:gd name="connsiteY7-116" fmla="*/ 2146911 h 2704560"/>
              <a:gd name="connsiteX0-117" fmla="*/ 10422 w 9451327"/>
              <a:gd name="connsiteY0-118" fmla="*/ 2146911 h 2704560"/>
              <a:gd name="connsiteX1-119" fmla="*/ 25927 w 9451327"/>
              <a:gd name="connsiteY1-120" fmla="*/ 0 h 2704560"/>
              <a:gd name="connsiteX2-121" fmla="*/ 9002684 w 9451327"/>
              <a:gd name="connsiteY2-122" fmla="*/ 0 h 2704560"/>
              <a:gd name="connsiteX3-123" fmla="*/ 9451327 w 9451327"/>
              <a:gd name="connsiteY3-124" fmla="*/ 448643 h 2704560"/>
              <a:gd name="connsiteX4-125" fmla="*/ 9451327 w 9451327"/>
              <a:gd name="connsiteY4-126" fmla="*/ 2243164 h 2704560"/>
              <a:gd name="connsiteX5-127" fmla="*/ 9002684 w 9451327"/>
              <a:gd name="connsiteY5-128" fmla="*/ 2691807 h 2704560"/>
              <a:gd name="connsiteX6-129" fmla="*/ 1864 w 9451327"/>
              <a:gd name="connsiteY6-130" fmla="*/ 2703839 h 2704560"/>
              <a:gd name="connsiteX7-131" fmla="*/ 10422 w 9451327"/>
              <a:gd name="connsiteY7-132" fmla="*/ 2146911 h 27045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9451327" h="2704560">
                <a:moveTo>
                  <a:pt x="10422" y="2146911"/>
                </a:moveTo>
                <a:lnTo>
                  <a:pt x="25927" y="0"/>
                </a:lnTo>
                <a:lnTo>
                  <a:pt x="9002684" y="0"/>
                </a:lnTo>
                <a:cubicBezTo>
                  <a:pt x="9250463" y="0"/>
                  <a:pt x="9451327" y="200864"/>
                  <a:pt x="9451327" y="448643"/>
                </a:cubicBezTo>
                <a:lnTo>
                  <a:pt x="9451327" y="2243164"/>
                </a:lnTo>
                <a:cubicBezTo>
                  <a:pt x="9451327" y="2490943"/>
                  <a:pt x="9250463" y="2691807"/>
                  <a:pt x="9002684" y="2691807"/>
                </a:cubicBezTo>
                <a:lnTo>
                  <a:pt x="1864" y="2703839"/>
                </a:lnTo>
                <a:cubicBezTo>
                  <a:pt x="-5284" y="2727902"/>
                  <a:pt x="10422" y="2142027"/>
                  <a:pt x="10422" y="2146911"/>
                </a:cubicBezTo>
                <a:close/>
              </a:path>
            </a:pathLst>
          </a:custGeom>
          <a:solidFill>
            <a:schemeClr val="bg1">
              <a:alpha val="64000"/>
            </a:schemeClr>
          </a:solidFill>
          <a:ln>
            <a:solidFill>
              <a:srgbClr val="DED3CF"/>
            </a:solidFill>
          </a:ln>
          <a:effectLst>
            <a:outerShdw blurRad="495300" dist="127000" dir="5400000" algn="ctr" rotWithShape="0">
              <a:srgbClr val="000000">
                <a:alpha val="2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/>
          </a:p>
        </p:txBody>
      </p:sp>
      <p:sp>
        <p:nvSpPr>
          <p:cNvPr id="11" name="淘宝网chenying0907出品 129"/>
          <p:cNvSpPr/>
          <p:nvPr/>
        </p:nvSpPr>
        <p:spPr>
          <a:xfrm flipH="1">
            <a:off x="981421" y="3284984"/>
            <a:ext cx="7552622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4800" b="1" smtClean="0"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Sea Exploration</a:t>
            </a:r>
            <a:endParaRPr lang="en-US" altLang="zh-CN" sz="4800" b="1">
              <a:solidFill>
                <a:prstClr val="black">
                  <a:lumMod val="75000"/>
                  <a:lumOff val="25000"/>
                </a:prstClr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淘宝网chenying0907出品 132"/>
          <p:cNvSpPr/>
          <p:nvPr>
            <p:custDataLst>
              <p:tags r:id="rId2"/>
            </p:custDataLst>
          </p:nvPr>
        </p:nvSpPr>
        <p:spPr>
          <a:xfrm flipV="1">
            <a:off x="3574132" y="2427969"/>
            <a:ext cx="2306027" cy="146603"/>
          </a:xfrm>
          <a:custGeom>
            <a:gdLst>
              <a:gd name="connsiteX0" fmla="*/ 0 w 3120453"/>
              <a:gd name="connsiteY0" fmla="*/ 0 h 143576"/>
              <a:gd name="connsiteX1" fmla="*/ 3120453 w 3120453"/>
              <a:gd name="connsiteY1" fmla="*/ 0 h 143576"/>
              <a:gd name="connsiteX2" fmla="*/ 3076102 w 3120453"/>
              <a:gd name="connsiteY2" fmla="*/ 65782 h 143576"/>
              <a:gd name="connsiteX3" fmla="*/ 2888290 w 3120453"/>
              <a:gd name="connsiteY3" fmla="*/ 143576 h 143576"/>
              <a:gd name="connsiteX4" fmla="*/ 232163 w 3120453"/>
              <a:gd name="connsiteY4" fmla="*/ 143576 h 143576"/>
              <a:gd name="connsiteX5" fmla="*/ 44352 w 3120453"/>
              <a:gd name="connsiteY5" fmla="*/ 65782 h 143576"/>
              <a:gd name="connsiteX0-1" fmla="*/ 0 w 3120453"/>
              <a:gd name="connsiteY0-2" fmla="*/ 0 h 143576"/>
              <a:gd name="connsiteX1-3" fmla="*/ 3120453 w 3120453"/>
              <a:gd name="connsiteY1-4" fmla="*/ 0 h 143576"/>
              <a:gd name="connsiteX2-5" fmla="*/ 3076102 w 3120453"/>
              <a:gd name="connsiteY2-6" fmla="*/ 65782 h 143576"/>
              <a:gd name="connsiteX3-7" fmla="*/ 2888290 w 3120453"/>
              <a:gd name="connsiteY3-8" fmla="*/ 143576 h 143576"/>
              <a:gd name="connsiteX4-9" fmla="*/ 232163 w 3120453"/>
              <a:gd name="connsiteY4-10" fmla="*/ 143576 h 143576"/>
              <a:gd name="connsiteX5-11" fmla="*/ 44352 w 3120453"/>
              <a:gd name="connsiteY5-12" fmla="*/ 65782 h 143576"/>
              <a:gd name="connsiteX6" fmla="*/ 91440 w 3120453"/>
              <a:gd name="connsiteY6" fmla="*/ 91440 h 143576"/>
              <a:gd name="connsiteX0-13" fmla="*/ 0 w 3120453"/>
              <a:gd name="connsiteY0-14" fmla="*/ 0 h 143576"/>
              <a:gd name="connsiteX1-15" fmla="*/ 3120453 w 3120453"/>
              <a:gd name="connsiteY1-16" fmla="*/ 0 h 143576"/>
              <a:gd name="connsiteX2-17" fmla="*/ 3076102 w 3120453"/>
              <a:gd name="connsiteY2-18" fmla="*/ 65782 h 143576"/>
              <a:gd name="connsiteX3-19" fmla="*/ 2888290 w 3120453"/>
              <a:gd name="connsiteY3-20" fmla="*/ 143576 h 143576"/>
              <a:gd name="connsiteX4-21" fmla="*/ 232163 w 3120453"/>
              <a:gd name="connsiteY4-22" fmla="*/ 143576 h 143576"/>
              <a:gd name="connsiteX5-23" fmla="*/ 44352 w 3120453"/>
              <a:gd name="connsiteY5-24" fmla="*/ 65782 h 143576"/>
              <a:gd name="connsiteX6-25" fmla="*/ 91440 w 3120453"/>
              <a:gd name="connsiteY6-26" fmla="*/ 91440 h 143576"/>
              <a:gd name="connsiteX7" fmla="*/ 0 w 3120453"/>
              <a:gd name="connsiteY7" fmla="*/ 0 h 143576"/>
              <a:gd name="connsiteX0-27" fmla="*/ 3078384 w 3078384"/>
              <a:gd name="connsiteY0-28" fmla="*/ 0 h 143576"/>
              <a:gd name="connsiteX1-29" fmla="*/ 3034033 w 3078384"/>
              <a:gd name="connsiteY1-30" fmla="*/ 65782 h 143576"/>
              <a:gd name="connsiteX2-31" fmla="*/ 2846221 w 3078384"/>
              <a:gd name="connsiteY2-32" fmla="*/ 143576 h 143576"/>
              <a:gd name="connsiteX3-33" fmla="*/ 190094 w 3078384"/>
              <a:gd name="connsiteY3-34" fmla="*/ 143576 h 143576"/>
              <a:gd name="connsiteX4-35" fmla="*/ 2283 w 3078384"/>
              <a:gd name="connsiteY4-36" fmla="*/ 65782 h 143576"/>
              <a:gd name="connsiteX5-37" fmla="*/ 49371 w 3078384"/>
              <a:gd name="connsiteY5-38" fmla="*/ 91440 h 143576"/>
              <a:gd name="connsiteX6-39" fmla="*/ 49371 w 3078384"/>
              <a:gd name="connsiteY6-40" fmla="*/ 91440 h 14357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25" y="connsiteY6-26"/>
              </a:cxn>
            </a:cxnLst>
            <a:rect l="l" t="t" r="r" b="b"/>
            <a:pathLst>
              <a:path w="3078384" h="143576">
                <a:moveTo>
                  <a:pt x="3078384" y="0"/>
                </a:moveTo>
                <a:lnTo>
                  <a:pt x="3034033" y="65782"/>
                </a:lnTo>
                <a:cubicBezTo>
                  <a:pt x="2985968" y="113847"/>
                  <a:pt x="2919566" y="143576"/>
                  <a:pt x="2846221" y="143576"/>
                </a:cubicBezTo>
                <a:lnTo>
                  <a:pt x="190094" y="143576"/>
                </a:lnTo>
                <a:cubicBezTo>
                  <a:pt x="116749" y="143576"/>
                  <a:pt x="50348" y="113847"/>
                  <a:pt x="2283" y="65782"/>
                </a:cubicBezTo>
                <a:cubicBezTo>
                  <a:pt x="-12501" y="43855"/>
                  <a:pt x="49371" y="91440"/>
                  <a:pt x="49371" y="91440"/>
                </a:cubicBezTo>
                <a:lnTo>
                  <a:pt x="49371" y="91440"/>
                </a:lnTo>
              </a:path>
            </a:pathLst>
          </a:cu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Calibri"/>
              <a:ea typeface="华文楷体" panose="02010600040101010101" charset="-122"/>
            </a:endParaRPr>
          </a:p>
        </p:txBody>
      </p:sp>
      <p:sp>
        <p:nvSpPr>
          <p:cNvPr id="18" name="淘宝网chenying0907出品 133"/>
          <p:cNvSpPr/>
          <p:nvPr>
            <p:custDataLst>
              <p:tags r:id="rId3"/>
            </p:custDataLst>
          </p:nvPr>
        </p:nvSpPr>
        <p:spPr>
          <a:xfrm>
            <a:off x="3574132" y="2853112"/>
            <a:ext cx="2306027" cy="146603"/>
          </a:xfrm>
          <a:custGeom>
            <a:gdLst>
              <a:gd name="connsiteX0" fmla="*/ 0 w 3120453"/>
              <a:gd name="connsiteY0" fmla="*/ 0 h 143576"/>
              <a:gd name="connsiteX1" fmla="*/ 3120453 w 3120453"/>
              <a:gd name="connsiteY1" fmla="*/ 0 h 143576"/>
              <a:gd name="connsiteX2" fmla="*/ 3076102 w 3120453"/>
              <a:gd name="connsiteY2" fmla="*/ 65782 h 143576"/>
              <a:gd name="connsiteX3" fmla="*/ 2888290 w 3120453"/>
              <a:gd name="connsiteY3" fmla="*/ 143576 h 143576"/>
              <a:gd name="connsiteX4" fmla="*/ 232163 w 3120453"/>
              <a:gd name="connsiteY4" fmla="*/ 143576 h 143576"/>
              <a:gd name="connsiteX5" fmla="*/ 44352 w 3120453"/>
              <a:gd name="connsiteY5" fmla="*/ 65782 h 143576"/>
              <a:gd name="connsiteX0-1" fmla="*/ 0 w 3120453"/>
              <a:gd name="connsiteY0-2" fmla="*/ 0 h 143576"/>
              <a:gd name="connsiteX1-3" fmla="*/ 3120453 w 3120453"/>
              <a:gd name="connsiteY1-4" fmla="*/ 0 h 143576"/>
              <a:gd name="connsiteX2-5" fmla="*/ 3076102 w 3120453"/>
              <a:gd name="connsiteY2-6" fmla="*/ 65782 h 143576"/>
              <a:gd name="connsiteX3-7" fmla="*/ 2888290 w 3120453"/>
              <a:gd name="connsiteY3-8" fmla="*/ 143576 h 143576"/>
              <a:gd name="connsiteX4-9" fmla="*/ 232163 w 3120453"/>
              <a:gd name="connsiteY4-10" fmla="*/ 143576 h 143576"/>
              <a:gd name="connsiteX5-11" fmla="*/ 44352 w 3120453"/>
              <a:gd name="connsiteY5-12" fmla="*/ 65782 h 143576"/>
              <a:gd name="connsiteX6" fmla="*/ 91440 w 3120453"/>
              <a:gd name="connsiteY6" fmla="*/ 91440 h 143576"/>
              <a:gd name="connsiteX0-13" fmla="*/ 0 w 3120453"/>
              <a:gd name="connsiteY0-14" fmla="*/ 0 h 143576"/>
              <a:gd name="connsiteX1-15" fmla="*/ 3120453 w 3120453"/>
              <a:gd name="connsiteY1-16" fmla="*/ 0 h 143576"/>
              <a:gd name="connsiteX2-17" fmla="*/ 3076102 w 3120453"/>
              <a:gd name="connsiteY2-18" fmla="*/ 65782 h 143576"/>
              <a:gd name="connsiteX3-19" fmla="*/ 2888290 w 3120453"/>
              <a:gd name="connsiteY3-20" fmla="*/ 143576 h 143576"/>
              <a:gd name="connsiteX4-21" fmla="*/ 232163 w 3120453"/>
              <a:gd name="connsiteY4-22" fmla="*/ 143576 h 143576"/>
              <a:gd name="connsiteX5-23" fmla="*/ 44352 w 3120453"/>
              <a:gd name="connsiteY5-24" fmla="*/ 65782 h 143576"/>
              <a:gd name="connsiteX6-25" fmla="*/ 91440 w 3120453"/>
              <a:gd name="connsiteY6-26" fmla="*/ 91440 h 143576"/>
              <a:gd name="connsiteX7" fmla="*/ 0 w 3120453"/>
              <a:gd name="connsiteY7" fmla="*/ 0 h 143576"/>
              <a:gd name="connsiteX0-27" fmla="*/ 3078384 w 3078384"/>
              <a:gd name="connsiteY0-28" fmla="*/ 0 h 143576"/>
              <a:gd name="connsiteX1-29" fmla="*/ 3034033 w 3078384"/>
              <a:gd name="connsiteY1-30" fmla="*/ 65782 h 143576"/>
              <a:gd name="connsiteX2-31" fmla="*/ 2846221 w 3078384"/>
              <a:gd name="connsiteY2-32" fmla="*/ 143576 h 143576"/>
              <a:gd name="connsiteX3-33" fmla="*/ 190094 w 3078384"/>
              <a:gd name="connsiteY3-34" fmla="*/ 143576 h 143576"/>
              <a:gd name="connsiteX4-35" fmla="*/ 2283 w 3078384"/>
              <a:gd name="connsiteY4-36" fmla="*/ 65782 h 143576"/>
              <a:gd name="connsiteX5-37" fmla="*/ 49371 w 3078384"/>
              <a:gd name="connsiteY5-38" fmla="*/ 91440 h 143576"/>
              <a:gd name="connsiteX6-39" fmla="*/ 49371 w 3078384"/>
              <a:gd name="connsiteY6-40" fmla="*/ 91440 h 14357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25" y="connsiteY6-26"/>
              </a:cxn>
            </a:cxnLst>
            <a:rect l="l" t="t" r="r" b="b"/>
            <a:pathLst>
              <a:path w="3078384" h="143576">
                <a:moveTo>
                  <a:pt x="3078384" y="0"/>
                </a:moveTo>
                <a:lnTo>
                  <a:pt x="3034033" y="65782"/>
                </a:lnTo>
                <a:cubicBezTo>
                  <a:pt x="2985968" y="113847"/>
                  <a:pt x="2919566" y="143576"/>
                  <a:pt x="2846221" y="143576"/>
                </a:cubicBezTo>
                <a:lnTo>
                  <a:pt x="190094" y="143576"/>
                </a:lnTo>
                <a:cubicBezTo>
                  <a:pt x="116749" y="143576"/>
                  <a:pt x="50348" y="113847"/>
                  <a:pt x="2283" y="65782"/>
                </a:cubicBezTo>
                <a:cubicBezTo>
                  <a:pt x="-12501" y="43855"/>
                  <a:pt x="49371" y="91440"/>
                  <a:pt x="49371" y="91440"/>
                </a:cubicBezTo>
                <a:lnTo>
                  <a:pt x="49371" y="91440"/>
                </a:lnTo>
              </a:path>
            </a:pathLst>
          </a:cu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Calibri"/>
              <a:ea typeface="华文楷体" panose="02010600040101010101" charset="-122"/>
            </a:endParaRPr>
          </a:p>
        </p:txBody>
      </p:sp>
      <p:sp>
        <p:nvSpPr>
          <p:cNvPr id="19" name="淘宝网chenying0907出品 129"/>
          <p:cNvSpPr/>
          <p:nvPr/>
        </p:nvSpPr>
        <p:spPr>
          <a:xfrm flipH="1">
            <a:off x="4192465" y="2473732"/>
            <a:ext cx="1533669" cy="5539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defTabSz="913765"/>
            <a:r>
              <a:rPr lang="en-US" altLang="zh-CN" sz="3000">
                <a:solidFill>
                  <a:schemeClr val="accent3">
                    <a:lumMod val="75000"/>
                  </a:schemeClr>
                </a:solidFill>
                <a:latin typeface="Arial" panose="020b0604020202090204" pitchFamily="34" charset="0"/>
                <a:cs typeface="Times New Roman" panose="02020603050405020304" pitchFamily="18" charset="0"/>
              </a:rPr>
              <a:t>Unit </a:t>
            </a:r>
            <a:r>
              <a:rPr lang="en-US" altLang="zh-CN" sz="3000" smtClean="0">
                <a:solidFill>
                  <a:schemeClr val="accent3">
                    <a:lumMod val="75000"/>
                  </a:schemeClr>
                </a:solidFill>
                <a:latin typeface="Arial" panose="020b0604020202090204" pitchFamily="34" charset="0"/>
                <a:cs typeface="Times New Roman" panose="02020603050405020304" pitchFamily="18" charset="0"/>
              </a:rPr>
              <a:t>3</a:t>
            </a:r>
            <a:r>
              <a:rPr lang="zh-CN" altLang="en-US" sz="3000" b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zh-CN" sz="3000" b="1">
              <a:solidFill>
                <a:schemeClr val="accent3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477788" y="455468"/>
            <a:ext cx="11305256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set about doing sth. </a:t>
            </a:r>
            <a:r>
              <a:rPr lang="zh-CN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着手做某事</a:t>
            </a:r>
            <a:endParaRPr lang="zh-CN" altLang="zh-CN" sz="2600" kern="100">
              <a:solidFill>
                <a:prstClr val="black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set up</a:t>
            </a:r>
            <a:r>
              <a:rPr lang="zh-CN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建立；竖立</a:t>
            </a:r>
            <a:endParaRPr lang="zh-CN" altLang="zh-CN" sz="2600" kern="100">
              <a:solidFill>
                <a:prstClr val="black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lvl="0">
              <a:lnSpc>
                <a:spcPct val="150000"/>
              </a:lnSpc>
            </a:pP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set down</a:t>
            </a:r>
            <a:r>
              <a:rPr lang="zh-CN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写下；放下；</a:t>
            </a:r>
            <a:r>
              <a:rPr lang="zh-CN" altLang="zh-CN" sz="2600" b="1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记下</a:t>
            </a:r>
            <a:endParaRPr lang="en-US" altLang="zh-CN" sz="2600" b="1" kern="100" smtClean="0">
              <a:solidFill>
                <a:prstClr val="black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(1)The biggest problem with the Titanic wasn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 that the captain was expecting a safe journey when he 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set sail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泰坦尼克号最大的问题并不是船长在启航时期待一次安全的旅程。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(2)We made a great deal of money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so we decided that it was time to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		</a:t>
            </a:r>
            <a:endParaRPr lang="en-US" altLang="zh-CN" sz="2600" b="1" u="sng" kern="10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u="sng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home.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我们大赚了一笔，因此我们决定该是启程回家的时候了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352463" y="4158605"/>
            <a:ext cx="113845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set </a:t>
            </a:r>
            <a:r>
              <a:rPr lang="en-US" altLang="zh-CN" sz="2600" b="1" kern="100" smtClean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sail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59321" y="4753719"/>
            <a:ext cx="60946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for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477788" y="1224042"/>
            <a:ext cx="1130525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3)On this date in 1492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Christopher Columbus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Palos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Spain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on a voyage that would take him to the present-day America.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在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1492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年的今天，克里斯托弗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·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哥伦布从西班牙的帕洛斯启航，这次航行将把他带到现在的美洲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481614" y="1340768"/>
            <a:ext cx="191789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set sail from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821199" y="592113"/>
            <a:ext cx="11369213" cy="190800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" y="592113"/>
            <a:ext cx="541796" cy="1908000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8360" y="592113"/>
            <a:ext cx="133200" cy="1908000"/>
          </a:xfrm>
          <a:prstGeom prst="rect">
            <a:avLst/>
          </a:prstGeom>
          <a:solidFill>
            <a:srgbClr val="F5C13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89741" y="528052"/>
            <a:ext cx="11141033" cy="1868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 trading route across the sea was also </a:t>
            </a:r>
            <a:r>
              <a:rPr lang="en-US" altLang="zh-CN" sz="2800" b="1" u="wavy" kern="10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extended</a:t>
            </a:r>
            <a:r>
              <a:rPr lang="en-US" altLang="zh-CN" sz="2800" b="1" kern="10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along the coasts of the Indian Ocean</a:t>
            </a:r>
            <a:r>
              <a:rPr lang="zh-CN" altLang="zh-CN" sz="2800" b="1" kern="10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err="1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centred around Ceylon(now Sri Lanka).</a:t>
            </a:r>
            <a:r>
              <a:rPr lang="zh-CN" altLang="zh-CN" sz="24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一条跨越海洋的贸易路线也沿着印度洋海岸延伸到以锡兰</a:t>
            </a:r>
            <a:r>
              <a:rPr lang="en-US" altLang="zh-CN" sz="24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</a:t>
            </a:r>
            <a:r>
              <a:rPr lang="zh-CN" altLang="zh-CN" sz="24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现在的斯里兰卡</a:t>
            </a:r>
            <a:r>
              <a:rPr lang="en-US" altLang="zh-CN" sz="24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)</a:t>
            </a:r>
            <a:r>
              <a:rPr lang="zh-CN" altLang="zh-CN" sz="24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为中心的沿海地区。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0" name="TextBox 5"/>
          <p:cNvSpPr txBox="1"/>
          <p:nvPr/>
        </p:nvSpPr>
        <p:spPr>
          <a:xfrm>
            <a:off x="56637" y="1284503"/>
            <a:ext cx="709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65"/>
            <a:r>
              <a:rPr lang="en-US" altLang="zh-CN" sz="2800" b="1" smtClean="0">
                <a:solidFill>
                  <a:prstClr val="white"/>
                </a:solidFill>
                <a:latin typeface="Arial"/>
                <a:ea typeface="黑体" panose="02010609060101010101" pitchFamily="49" charset="-122"/>
              </a:rPr>
              <a:t>2</a:t>
            </a:r>
            <a:endParaRPr lang="zh-CN" altLang="en-US" sz="2800" b="1">
              <a:solidFill>
                <a:prstClr val="white"/>
              </a:solidFill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89741" y="2640165"/>
            <a:ext cx="10821295" cy="3021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430780"/>
              </a:tabLst>
            </a:pPr>
            <a:r>
              <a:rPr lang="zh-CN" altLang="zh-CN" sz="2600" b="1" kern="100">
                <a:solidFill>
                  <a:srgbClr val="0000FF"/>
                </a:solidFill>
                <a:ea typeface="GBK_S" panose="03000509000000000000" pitchFamily="65" charset="-122"/>
                <a:cs typeface="Times New Roman" panose="02020603050405020304" pitchFamily="18" charset="0"/>
              </a:rPr>
              <a:t>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extend </a:t>
            </a:r>
            <a:r>
              <a:rPr lang="en-US" altLang="zh-CN" sz="2600" b="1" i="1" kern="100" err="1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vt</a:t>
            </a:r>
            <a:r>
              <a:rPr lang="en-US" altLang="zh-CN" sz="2600" b="1" kern="100" err="1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.</a:t>
            </a: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扩展；使伸长；</a:t>
            </a:r>
            <a:r>
              <a:rPr lang="zh-CN" altLang="zh-CN" sz="2600" b="1" kern="100" smtClean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延长</a:t>
            </a:r>
            <a:endParaRPr lang="en-US" altLang="zh-CN" sz="2600" b="1" kern="100" smtClean="0">
              <a:solidFill>
                <a:srgbClr val="0000FF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※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extension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延长；扩大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※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extend ...to...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提供；给予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extend to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延长到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</a:rPr>
              <a:t>extend by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延长了</a:t>
            </a:r>
            <a:endParaRPr lang="en-US" altLang="zh-CN" sz="2600" b="1" kern="100" smtClean="0">
              <a:solidFill>
                <a:srgbClr val="0000FF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369776" y="692696"/>
            <a:ext cx="11449272" cy="4816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(1)Students should be able to 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extend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the logic(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逻辑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) of each situation to their particular circumstance.(2019·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全国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Ⅲ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)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学生应该能够将每种情况的逻辑扩展到他们特定的情形中。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(2)During the epidemic outbreak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China extended its helping hand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many other countries around the world.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在这次疫情期间，中国向世界上许多别的国家伸出了援助之手。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(3)The teacher has extended the deadline of our paper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twenty-four hours.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老师把我们论文的最后期限延长了二十四小时。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342884" y="2608701"/>
            <a:ext cx="46198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to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120161" y="4336529"/>
            <a:ext cx="53732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by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821199" y="233097"/>
            <a:ext cx="11369213" cy="252000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" y="233097"/>
            <a:ext cx="541796" cy="2520000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8360" y="233097"/>
            <a:ext cx="133200" cy="2520000"/>
          </a:xfrm>
          <a:prstGeom prst="rect">
            <a:avLst/>
          </a:prstGeom>
          <a:solidFill>
            <a:srgbClr val="F5C13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89741" y="188640"/>
            <a:ext cx="11141033" cy="2514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Here</a:t>
            </a:r>
            <a:r>
              <a:rPr lang="zh-CN" altLang="zh-CN" sz="2800" b="1" kern="10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merchants from China and many other places met to </a:t>
            </a:r>
            <a:r>
              <a:rPr lang="en-US" altLang="zh-CN" sz="2800" b="1" u="wavy" kern="10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negotiate</a:t>
            </a:r>
            <a:r>
              <a:rPr lang="en-US" altLang="zh-CN" sz="2800" b="1" kern="10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trade deals</a:t>
            </a:r>
            <a:r>
              <a:rPr lang="zh-CN" altLang="zh-CN" sz="2800" b="1" kern="10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which also led to more awareness of each other</a:t>
            </a:r>
            <a:r>
              <a:rPr lang="en-US" altLang="zh-CN" sz="2800" b="1" kern="100">
                <a:solidFill>
                  <a:srgbClr val="00000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 cultures.</a:t>
            </a:r>
            <a:r>
              <a:rPr lang="zh-CN" altLang="zh-CN" sz="24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在这里，来自中国和许多其他地方的商人聚集在一起洽谈贸易协议，这也促进了对彼此文化的更多了解。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0" name="TextBox 5"/>
          <p:cNvSpPr txBox="1"/>
          <p:nvPr/>
        </p:nvSpPr>
        <p:spPr>
          <a:xfrm>
            <a:off x="56637" y="1231487"/>
            <a:ext cx="709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65"/>
            <a:r>
              <a:rPr lang="en-US" altLang="zh-CN" sz="2800" b="1" smtClean="0">
                <a:solidFill>
                  <a:prstClr val="white"/>
                </a:solidFill>
                <a:latin typeface="Arial"/>
                <a:ea typeface="黑体" panose="02010609060101010101" pitchFamily="49" charset="-122"/>
              </a:rPr>
              <a:t>3</a:t>
            </a:r>
            <a:endParaRPr lang="zh-CN" altLang="en-US" sz="2800" b="1">
              <a:solidFill>
                <a:prstClr val="white"/>
              </a:solidFill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89741" y="2771403"/>
            <a:ext cx="10821295" cy="3951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Aft>
                <a:spcPct val="0"/>
              </a:spcAft>
              <a:tabLst>
                <a:tab pos="2430780"/>
              </a:tabLst>
            </a:pPr>
            <a:r>
              <a:rPr lang="zh-CN" altLang="zh-CN" sz="2600" b="1" kern="100">
                <a:solidFill>
                  <a:srgbClr val="0000FF"/>
                </a:solidFill>
                <a:ea typeface="GBK_S" panose="03000509000000000000" pitchFamily="65" charset="-122"/>
                <a:cs typeface="Times New Roman" panose="02020603050405020304" pitchFamily="18" charset="0"/>
              </a:rPr>
              <a:t>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negotiate </a:t>
            </a:r>
            <a:r>
              <a:rPr lang="en-US" altLang="zh-CN" sz="2600" b="1" i="1" kern="100" err="1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vt</a:t>
            </a:r>
            <a:r>
              <a:rPr lang="en-US" altLang="zh-CN" sz="2600" b="1" kern="100" err="1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.</a:t>
            </a: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商定；达成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(</a:t>
            </a: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协议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)</a:t>
            </a:r>
            <a:r>
              <a:rPr lang="en-US" altLang="zh-CN" sz="2600" b="1" i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vi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.</a:t>
            </a: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谈判；磋商；</a:t>
            </a:r>
            <a:r>
              <a:rPr lang="zh-CN" altLang="zh-CN" sz="2600" b="1" kern="100" smtClean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协商</a:t>
            </a:r>
            <a:endParaRPr lang="en-US" altLang="zh-CN" sz="2600" b="1" kern="100" smtClean="0">
              <a:solidFill>
                <a:srgbClr val="0000FF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ct val="0"/>
              </a:spcAft>
            </a:pP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※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negotiation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谈判；磋商；协商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4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enter into/open/conduct negotiations with sb. 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和某人开始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/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展开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/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进行谈判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4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under negotiation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在商讨中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4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in negotiation with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协商中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※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</a:rPr>
              <a:t>negotiate with sb. for/about sth. 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</a:rPr>
              <a:t>negotiate sth. with sb. 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与某人商议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</a:rPr>
              <a:t>/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谈判某事</a:t>
            </a:r>
            <a:endParaRPr lang="en-US" altLang="zh-CN" sz="2600" b="1" kern="100" smtClean="0">
              <a:solidFill>
                <a:srgbClr val="0000FF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494350" y="455468"/>
            <a:ext cx="11200124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(1)When you enter a second-hand shop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do not care about the price tag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it often shows the owner is prepared to 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negotiate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当你走进一家二手商店时，不要在意价签。那通常表示店主准备和你砍价。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(2)The company entered into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for the purchase of a site just outside the town.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这家公司就购买城外的一块土地进行了谈判。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(3)Why don 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 you negotiate directly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him and solve this issue once and for all? 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您为什么不直接与他进行协商，一劳永逸地解决这个问题？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113096" y="2320305"/>
            <a:ext cx="190789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negotiations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09370" y="4151168"/>
            <a:ext cx="81464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with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821199" y="530655"/>
            <a:ext cx="11369213" cy="252000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" y="530655"/>
            <a:ext cx="541796" cy="2520000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4389" y="530655"/>
            <a:ext cx="133200" cy="2520000"/>
          </a:xfrm>
          <a:prstGeom prst="rect">
            <a:avLst/>
          </a:prstGeom>
          <a:solidFill>
            <a:srgbClr val="F5C13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89741" y="467147"/>
            <a:ext cx="11141033" cy="2514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Although China </a:t>
            </a:r>
            <a:r>
              <a:rPr lang="en-US" altLang="zh-CN" sz="2800" b="1" u="wavy" kern="10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withdrew</a:t>
            </a:r>
            <a:r>
              <a:rPr lang="en-US" altLang="zh-CN" sz="2800" b="1" kern="10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from further expeditions after 1433</a:t>
            </a:r>
            <a:r>
              <a:rPr lang="zh-CN" altLang="zh-CN" sz="2800" b="1" kern="10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these land and sea routes remained active channels between other cultures for centuries</a:t>
            </a:r>
            <a:r>
              <a:rPr lang="en-US" altLang="zh-CN" sz="2800" b="1" kern="10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400" b="1" kern="10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虽然</a:t>
            </a:r>
            <a:r>
              <a:rPr lang="zh-CN" altLang="zh-CN" sz="2400" b="1" kern="10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中国在</a:t>
            </a:r>
            <a:r>
              <a:rPr lang="en-US" altLang="zh-CN" sz="2400" b="1" kern="10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1433</a:t>
            </a:r>
            <a:r>
              <a:rPr lang="zh-CN" altLang="zh-CN" sz="2400" b="1" kern="10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年以后就退出了进一步的探险活动，但几个世纪以来，</a:t>
            </a:r>
            <a:r>
              <a:rPr lang="zh-CN" altLang="zh-CN" sz="24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这些陆上和海上的路线一直是其他文化之间的活跃通道。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0" name="TextBox 5"/>
          <p:cNvSpPr txBox="1"/>
          <p:nvPr/>
        </p:nvSpPr>
        <p:spPr>
          <a:xfrm>
            <a:off x="56637" y="1223045"/>
            <a:ext cx="709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65"/>
            <a:r>
              <a:rPr lang="en-US" altLang="zh-CN" sz="2800" b="1" smtClean="0">
                <a:solidFill>
                  <a:prstClr val="white"/>
                </a:solidFill>
                <a:latin typeface="Arial"/>
                <a:ea typeface="黑体" panose="02010609060101010101" pitchFamily="49" charset="-122"/>
              </a:rPr>
              <a:t>4</a:t>
            </a:r>
            <a:endParaRPr lang="zh-CN" altLang="en-US" sz="2800" b="1">
              <a:solidFill>
                <a:prstClr val="white"/>
              </a:solidFill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89741" y="3100160"/>
            <a:ext cx="11141033" cy="2417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zh-CN" altLang="zh-CN" sz="2600" b="1" kern="100">
                <a:solidFill>
                  <a:srgbClr val="0000FF"/>
                </a:solidFill>
                <a:ea typeface="GBK_S" panose="03000509000000000000" pitchFamily="65" charset="-122"/>
                <a:cs typeface="Times New Roman" panose="02020603050405020304" pitchFamily="18" charset="0"/>
              </a:rPr>
              <a:t>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withdraw </a:t>
            </a:r>
            <a:r>
              <a:rPr lang="en-US" altLang="zh-CN" sz="2600" b="1" i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vi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.&amp;</a:t>
            </a:r>
            <a:r>
              <a:rPr lang="en-US" altLang="zh-CN" sz="2600" b="1" i="1" kern="100" err="1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vt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.(withdrew</a:t>
            </a: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withdrawn)(</a:t>
            </a: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使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)</a:t>
            </a: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撤回；撤离，使退出；提取；</a:t>
            </a:r>
            <a:r>
              <a:rPr lang="zh-CN" altLang="zh-CN" sz="2600" b="1" kern="100" smtClean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收回</a:t>
            </a:r>
            <a:endParaRPr lang="en-US" altLang="zh-CN" sz="2600" b="1" kern="100" smtClean="0">
              <a:solidFill>
                <a:srgbClr val="0000FF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withdrawal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收回；退出；戒毒过程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</a:rPr>
              <a:t>withdraw from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从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退出；撤回</a:t>
            </a:r>
            <a:endParaRPr lang="en-US" altLang="zh-CN" sz="2600" b="1" kern="100">
              <a:solidFill>
                <a:srgbClr val="0000FF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462103" y="692696"/>
            <a:ext cx="1126461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(1)Both powers 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withdrew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their forces from the region. 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两个大国都把部队撤离了这个地区。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(2)I want to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 statement I made earlier in order not to be misunderstood.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为了避免被误解，我想收回我早些时候发表的一项声明。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(3)In order not to be disturbed he wanted to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					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 guest list.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为了不被打扰，他想从客人名单中撤回自己的名字。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738978" y="2013223"/>
            <a:ext cx="155523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withdraw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064424" y="3789040"/>
            <a:ext cx="368761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withdraw his name from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821199" y="468172"/>
            <a:ext cx="11369213" cy="252000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" y="468172"/>
            <a:ext cx="541796" cy="2520000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4389" y="468172"/>
            <a:ext cx="133200" cy="2520000"/>
          </a:xfrm>
          <a:prstGeom prst="rect">
            <a:avLst/>
          </a:prstGeom>
          <a:solidFill>
            <a:srgbClr val="F5C13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89741" y="404664"/>
            <a:ext cx="11141033" cy="2514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Hundreds of years on</a:t>
            </a:r>
            <a:r>
              <a:rPr lang="zh-CN" altLang="zh-CN" sz="2800" b="1" kern="10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and with the latest technology </a:t>
            </a:r>
            <a:r>
              <a:rPr lang="en-US" altLang="zh-CN" sz="2800" b="1" u="wavy" kern="10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in hand</a:t>
            </a:r>
            <a:r>
              <a:rPr lang="zh-CN" altLang="zh-CN" sz="2800" b="1" kern="10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 need to trade and the desire to enhance relationships will drive China to reach out across the sea far into the future.</a:t>
            </a:r>
            <a:r>
              <a:rPr lang="zh-CN" altLang="zh-CN" sz="2400" b="1" kern="10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数百年过去了，随着最新技术的掌握，贸易的需要和加强关系的愿望将推动中国跨越海洋走向遥远的未</a:t>
            </a:r>
            <a:r>
              <a:rPr lang="zh-CN" altLang="zh-CN" sz="24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来。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0" name="TextBox 5"/>
          <p:cNvSpPr txBox="1"/>
          <p:nvPr/>
        </p:nvSpPr>
        <p:spPr>
          <a:xfrm>
            <a:off x="56637" y="1466562"/>
            <a:ext cx="709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65"/>
            <a:r>
              <a:rPr lang="en-US" altLang="zh-CN" sz="2800" b="1" smtClean="0">
                <a:solidFill>
                  <a:prstClr val="white"/>
                </a:solidFill>
                <a:latin typeface="Arial"/>
                <a:ea typeface="黑体" panose="02010609060101010101" pitchFamily="49" charset="-122"/>
              </a:rPr>
              <a:t>5</a:t>
            </a:r>
            <a:endParaRPr lang="zh-CN" altLang="en-US" sz="2800" b="1">
              <a:solidFill>
                <a:prstClr val="white"/>
              </a:solidFill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89741" y="3137031"/>
            <a:ext cx="10821295" cy="3021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zh-CN" altLang="zh-CN" sz="2600" b="1" kern="100">
                <a:solidFill>
                  <a:srgbClr val="0000FF"/>
                </a:solidFill>
                <a:ea typeface="GBK_S" panose="03000509000000000000" pitchFamily="65" charset="-122"/>
                <a:cs typeface="Times New Roman" panose="02020603050405020304" pitchFamily="18" charset="0"/>
              </a:rPr>
              <a:t>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in hand</a:t>
            </a: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在手头；可供使用；在处理中；在控制</a:t>
            </a:r>
            <a:r>
              <a:rPr lang="zh-CN" altLang="zh-CN" sz="2600" b="1" kern="100" smtClean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中</a:t>
            </a:r>
            <a:endParaRPr lang="en-US" altLang="zh-CN" sz="2600" b="1" kern="100" smtClean="0">
              <a:solidFill>
                <a:srgbClr val="0000FF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at hand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近在手边，在附近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at first hand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第一手；亲自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by hand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用手工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</a:rPr>
              <a:t>hand in hand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手挽手</a:t>
            </a:r>
            <a:endParaRPr lang="en-US" altLang="zh-CN" sz="2600" b="1" kern="100">
              <a:solidFill>
                <a:srgbClr val="0000FF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405780" y="836712"/>
            <a:ext cx="11377264" cy="4216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(1)Having enough data 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in hand</a:t>
            </a: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we can set out to carry out our plan as scheduled.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手头有了足够的资料，我们可以按照安排开始执行我们的计划了。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(2)I don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 have my photograph album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hand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but I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ll show it to you later.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我的相册不在手边，不过以后我会给你看的。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(3)Even for personal letters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d rather use a computer than write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hand.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即使是写私人信件，我也愿意用电脑而不愿用手写。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112099" y="2758633"/>
            <a:ext cx="46198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at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064377" y="3894956"/>
            <a:ext cx="53732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by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1760311" y="1681644"/>
            <a:ext cx="86682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300"/>
              </a:spcBef>
              <a:spcAft>
                <a:spcPts val="1300"/>
              </a:spcAft>
            </a:pPr>
            <a:r>
              <a:rPr lang="en-US" altLang="zh-CN" sz="2800" b="1" kern="1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Period Two</a:t>
            </a:r>
            <a:r>
              <a:rPr lang="zh-CN" altLang="zh-CN" sz="2800" b="1" kern="1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800" b="1" kern="1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Reading and Thinking—Language Points</a:t>
            </a:r>
            <a:endParaRPr lang="zh-CN" altLang="zh-CN" sz="2800" b="1" kern="1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hlinkClick r:id="rId2" action="ppaction://hlinksldjump"/>
          </p:cNvPr>
          <p:cNvSpPr txBox="1"/>
          <p:nvPr/>
        </p:nvSpPr>
        <p:spPr>
          <a:xfrm>
            <a:off x="3934172" y="4428401"/>
            <a:ext cx="495489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4400"/>
            <a:r>
              <a:rPr lang="zh-CN" altLang="en-US" sz="3200" b="1" smtClean="0">
                <a:solidFill>
                  <a:srgbClr val="8E6D48"/>
                </a:solidFill>
                <a:latin typeface="Arial"/>
                <a:ea typeface="微软雅黑"/>
              </a:rPr>
              <a:t>互动探究    </a:t>
            </a:r>
            <a:r>
              <a:rPr lang="zh-CN" altLang="en-US" smtClean="0">
                <a:solidFill>
                  <a:srgbClr val="8E6D48"/>
                </a:solidFill>
                <a:latin typeface="Arial"/>
                <a:ea typeface="微软雅黑"/>
              </a:rPr>
              <a:t>探究重点  互动撞击思维</a:t>
            </a:r>
            <a:endParaRPr lang="en-US" altLang="zh-CN">
              <a:solidFill>
                <a:srgbClr val="8E6D48"/>
              </a:solidFill>
              <a:latin typeface="Arial"/>
              <a:ea typeface="微软雅黑"/>
            </a:endParaRPr>
          </a:p>
        </p:txBody>
      </p:sp>
      <p:sp>
        <p:nvSpPr>
          <p:cNvPr id="20" name="文本框 19">
            <a:hlinkClick r:id="rId3" action="ppaction://hlinksldjump"/>
          </p:cNvPr>
          <p:cNvSpPr txBox="1"/>
          <p:nvPr/>
        </p:nvSpPr>
        <p:spPr>
          <a:xfrm>
            <a:off x="3934172" y="3429000"/>
            <a:ext cx="495489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4400"/>
            <a:r>
              <a:rPr lang="zh-CN" altLang="en-US" sz="3200" b="1" smtClean="0">
                <a:solidFill>
                  <a:srgbClr val="8E6D48"/>
                </a:solidFill>
                <a:latin typeface="Arial"/>
                <a:ea typeface="微软雅黑"/>
              </a:rPr>
              <a:t>基础自测    </a:t>
            </a:r>
            <a:r>
              <a:rPr lang="zh-CN" altLang="en-US" smtClean="0">
                <a:solidFill>
                  <a:srgbClr val="8E6D48"/>
                </a:solidFill>
                <a:latin typeface="Arial"/>
                <a:ea typeface="微软雅黑"/>
              </a:rPr>
              <a:t>自主学习  落实基础知识</a:t>
            </a:r>
            <a:endParaRPr lang="en-US" altLang="zh-CN">
              <a:solidFill>
                <a:srgbClr val="8E6D48"/>
              </a:solidFill>
              <a:latin typeface="+mj-ea"/>
              <a:ea typeface="+mj-ea"/>
            </a:endParaRPr>
          </a:p>
        </p:txBody>
      </p:sp>
      <p:sp>
        <p:nvSpPr>
          <p:cNvPr id="7" name="文本框 6">
            <a:hlinkClick r:id="rId4" action="ppaction://hlinksldjump"/>
          </p:cNvPr>
          <p:cNvSpPr txBox="1"/>
          <p:nvPr/>
        </p:nvSpPr>
        <p:spPr>
          <a:xfrm>
            <a:off x="3934172" y="5445224"/>
            <a:ext cx="495489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4400"/>
            <a:r>
              <a:rPr lang="zh-CN" altLang="en-US" sz="3200" b="1" smtClean="0">
                <a:solidFill>
                  <a:srgbClr val="8E6D48"/>
                </a:solidFill>
                <a:latin typeface="Arial"/>
                <a:ea typeface="微软雅黑"/>
              </a:rPr>
              <a:t>达标检测    </a:t>
            </a:r>
            <a:r>
              <a:rPr lang="zh-CN" altLang="en-US" smtClean="0">
                <a:solidFill>
                  <a:srgbClr val="8E6D48"/>
                </a:solidFill>
                <a:latin typeface="Arial"/>
                <a:ea typeface="微软雅黑"/>
              </a:rPr>
              <a:t>当堂检测  基础达标演练</a:t>
            </a:r>
            <a:endParaRPr lang="en-US" altLang="zh-CN">
              <a:solidFill>
                <a:srgbClr val="8E6D48"/>
              </a:solidFill>
              <a:latin typeface="Arial"/>
              <a:ea typeface="微软雅黑"/>
            </a:endParaRPr>
          </a:p>
        </p:txBody>
      </p:sp>
      <p:grpSp>
        <p:nvGrpSpPr>
          <p:cNvPr id="24" name="组合 23"/>
          <p:cNvGrpSpPr/>
          <p:nvPr/>
        </p:nvGrpSpPr>
        <p:grpSpPr>
          <a:xfrm rot="10800000">
            <a:off x="212824" y="254442"/>
            <a:ext cx="1849140" cy="582270"/>
            <a:chOff x="1198662" y="3429794"/>
            <a:chExt cx="3600400" cy="792088"/>
          </a:xfrm>
        </p:grpSpPr>
        <p:grpSp>
          <p:nvGrpSpPr>
            <p:cNvPr id="25" name="组合 24"/>
            <p:cNvGrpSpPr/>
            <p:nvPr/>
          </p:nvGrpSpPr>
          <p:grpSpPr>
            <a:xfrm>
              <a:off x="1198662" y="3429794"/>
              <a:ext cx="3600400" cy="288000"/>
              <a:chOff x="1198662" y="3429794"/>
              <a:chExt cx="3600400" cy="288000"/>
            </a:xfrm>
          </p:grpSpPr>
          <p:cxnSp>
            <p:nvCxnSpPr>
              <p:cNvPr id="30" name="直接连接符 29"/>
              <p:cNvCxnSpPr/>
              <p:nvPr/>
            </p:nvCxnSpPr>
            <p:spPr>
              <a:xfrm>
                <a:off x="1198662" y="3429794"/>
                <a:ext cx="3600400" cy="0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 flipH="1">
                <a:off x="1198662" y="3429794"/>
                <a:ext cx="0" cy="288000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flipH="1">
                <a:off x="4799062" y="3429794"/>
                <a:ext cx="0" cy="288000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组合 25"/>
            <p:cNvGrpSpPr/>
            <p:nvPr/>
          </p:nvGrpSpPr>
          <p:grpSpPr>
            <a:xfrm>
              <a:off x="1198662" y="3933882"/>
              <a:ext cx="3600400" cy="288000"/>
              <a:chOff x="1198662" y="3933882"/>
              <a:chExt cx="3600400" cy="288000"/>
            </a:xfrm>
          </p:grpSpPr>
          <p:cxnSp>
            <p:nvCxnSpPr>
              <p:cNvPr id="27" name="直接连接符 26"/>
              <p:cNvCxnSpPr/>
              <p:nvPr/>
            </p:nvCxnSpPr>
            <p:spPr>
              <a:xfrm>
                <a:off x="1198662" y="4221882"/>
                <a:ext cx="3600400" cy="0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 flipH="1">
                <a:off x="1200984" y="3933882"/>
                <a:ext cx="0" cy="288000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 flipH="1">
                <a:off x="4799062" y="3933882"/>
                <a:ext cx="0" cy="288000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3" name="矩形 32"/>
          <p:cNvSpPr/>
          <p:nvPr/>
        </p:nvSpPr>
        <p:spPr>
          <a:xfrm rot="5400000">
            <a:off x="944158" y="-236295"/>
            <a:ext cx="365212" cy="1585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81945" y="286775"/>
            <a:ext cx="2363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chemeClr val="accent4">
                    <a:lumMod val="50000"/>
                  </a:schemeClr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内容索引</a:t>
            </a:r>
            <a:endParaRPr lang="zh-CN" altLang="en-US" sz="2800" b="1">
              <a:solidFill>
                <a:schemeClr val="accent4">
                  <a:lumMod val="50000"/>
                </a:schemeClr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 flipV="1">
            <a:off x="2052304" y="519444"/>
            <a:ext cx="9362233" cy="2031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821199" y="468172"/>
            <a:ext cx="11369213" cy="190800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" y="468172"/>
            <a:ext cx="541796" cy="1908000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4389" y="468172"/>
            <a:ext cx="133200" cy="1908000"/>
          </a:xfrm>
          <a:prstGeom prst="rect">
            <a:avLst/>
          </a:prstGeom>
          <a:solidFill>
            <a:srgbClr val="F5C13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89741" y="404664"/>
            <a:ext cx="11141033" cy="1868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Henry Norman Bethune devoted his life and </a:t>
            </a:r>
            <a:r>
              <a:rPr lang="en-US" altLang="zh-CN" sz="2800" b="1" u="wavy" kern="10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profession</a:t>
            </a:r>
            <a:r>
              <a:rPr lang="en-US" altLang="zh-CN" sz="2800" b="1" kern="10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to helping people without expecting anything in return.</a:t>
            </a:r>
            <a:r>
              <a:rPr lang="zh-CN" altLang="zh-CN" sz="2400" b="1" kern="10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亨利</a:t>
            </a:r>
            <a:r>
              <a:rPr lang="en-US" altLang="zh-CN" sz="2400" b="1" kern="10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·</a:t>
            </a:r>
            <a:r>
              <a:rPr lang="zh-CN" altLang="zh-CN" sz="2400" b="1" kern="10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诺尔曼</a:t>
            </a:r>
            <a:r>
              <a:rPr lang="en-US" altLang="zh-CN" sz="2400" b="1" kern="10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·</a:t>
            </a:r>
            <a:r>
              <a:rPr lang="zh-CN" altLang="zh-CN" sz="2400" b="1" kern="10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白求恩把他的生命和职业生涯都用来帮助人们，而不求任何回报。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0" name="TextBox 5"/>
          <p:cNvSpPr txBox="1"/>
          <p:nvPr/>
        </p:nvSpPr>
        <p:spPr>
          <a:xfrm>
            <a:off x="56637" y="1160562"/>
            <a:ext cx="709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65"/>
            <a:r>
              <a:rPr lang="en-US" altLang="zh-CN" sz="2800" b="1" smtClean="0">
                <a:solidFill>
                  <a:prstClr val="white"/>
                </a:solidFill>
                <a:latin typeface="Arial"/>
                <a:ea typeface="黑体" panose="02010609060101010101" pitchFamily="49" charset="-122"/>
              </a:rPr>
              <a:t>6</a:t>
            </a:r>
            <a:endParaRPr lang="zh-CN" altLang="en-US" sz="2800" b="1">
              <a:solidFill>
                <a:prstClr val="white"/>
              </a:solidFill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89741" y="2564904"/>
            <a:ext cx="10821295" cy="1820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solidFill>
                  <a:srgbClr val="0000FF"/>
                </a:solidFill>
                <a:ea typeface="GBK_S" panose="03000509000000000000" pitchFamily="65" charset="-122"/>
                <a:cs typeface="Times New Roman" panose="02020603050405020304" pitchFamily="18" charset="0"/>
              </a:rPr>
              <a:t>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profession </a:t>
            </a:r>
            <a:r>
              <a:rPr lang="en-US" altLang="zh-CN" sz="2600" b="1" i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n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.</a:t>
            </a: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职业；</a:t>
            </a:r>
            <a:r>
              <a:rPr lang="zh-CN" altLang="zh-CN" sz="2600" b="1" kern="100" smtClean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行业</a:t>
            </a:r>
            <a:endParaRPr lang="en-US" altLang="zh-CN" sz="2600" b="1" kern="100" smtClean="0">
              <a:solidFill>
                <a:srgbClr val="0000FF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professional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adj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专业的；职业的；职业性的</a:t>
            </a:r>
            <a:r>
              <a:rPr lang="zh-CN" altLang="zh-CN" sz="2600" b="1" kern="100">
                <a:latin typeface="宋体" panose="02010600030101010101" pitchFamily="2" charset="-122"/>
                <a:ea typeface="Times New Roman" panose="02020603050405020304" pitchFamily="18" charset="0"/>
                <a:cs typeface="Courier New" panose="02070609020205090404" pitchFamily="49" charset="0"/>
              </a:rPr>
              <a:t> </a:t>
            </a:r>
            <a:r>
              <a:rPr lang="en-US" altLang="zh-CN" sz="2600" b="1" i="1" kern="100">
                <a:latin typeface="宋体" panose="02010600030101010101" pitchFamily="2" charset="-122"/>
                <a:ea typeface="Times New Roman" panose="02020603050405020304" pitchFamily="18" charset="0"/>
                <a:cs typeface="Courier New" panose="02070609020205090404" pitchFamily="49" charset="0"/>
              </a:rPr>
              <a:t>n</a:t>
            </a:r>
            <a:r>
              <a:rPr lang="en-US" altLang="zh-CN" sz="2600" b="1" kern="100">
                <a:latin typeface="宋体" panose="02010600030101010101" pitchFamily="2" charset="-122"/>
                <a:ea typeface="Times New Roman" panose="02020603050405020304" pitchFamily="18" charset="0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专业人员；职业运动员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</a:rPr>
              <a:t>professor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</a:rPr>
              <a:t>n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教授</a:t>
            </a:r>
            <a:endParaRPr lang="en-US" altLang="zh-CN" sz="2600" b="1" kern="100">
              <a:solidFill>
                <a:srgbClr val="0000FF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405780" y="692696"/>
            <a:ext cx="11377264" cy="4216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(1)A software engineer by 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profession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Steve was a keen lover of the piano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and the only musician in his family.(2019·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江苏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)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史蒂夫的职业是软件工程师，他酷爱钢琴，是家中唯一的音乐家。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(2)Whatever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you choose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work hard to be the best!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无论你选择什么职业，努力做到最好吧！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(3)He dealt with the problem in a highly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profession) way.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他处理这个问题非常专业。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311896" y="2564904"/>
            <a:ext cx="164218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profession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99244" y="3741415"/>
            <a:ext cx="190186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professional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821199" y="540180"/>
            <a:ext cx="11369213" cy="126000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" y="540180"/>
            <a:ext cx="541796" cy="1260000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4389" y="540180"/>
            <a:ext cx="133200" cy="1260000"/>
          </a:xfrm>
          <a:prstGeom prst="rect">
            <a:avLst/>
          </a:prstGeom>
          <a:solidFill>
            <a:srgbClr val="F5C13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89741" y="476672"/>
            <a:ext cx="11141033" cy="1221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Reaching out across the sea is often a </a:t>
            </a:r>
            <a:r>
              <a:rPr lang="en-US" altLang="zh-CN" sz="2800" b="1" u="wavy" kern="10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mixture</a:t>
            </a:r>
            <a:r>
              <a:rPr lang="en-US" altLang="zh-CN" sz="2800" b="1" kern="10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of danger and boredom.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400" b="1" kern="10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远渡重洋往往既危险又无聊。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0" name="TextBox 5"/>
          <p:cNvSpPr txBox="1"/>
          <p:nvPr/>
        </p:nvSpPr>
        <p:spPr>
          <a:xfrm>
            <a:off x="56637" y="908570"/>
            <a:ext cx="709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65"/>
            <a:r>
              <a:rPr lang="en-US" altLang="zh-CN" sz="2800" b="1" smtClean="0">
                <a:solidFill>
                  <a:prstClr val="white"/>
                </a:solidFill>
                <a:latin typeface="Arial"/>
                <a:ea typeface="黑体" panose="02010609060101010101" pitchFamily="49" charset="-122"/>
              </a:rPr>
              <a:t>6</a:t>
            </a:r>
            <a:endParaRPr lang="zh-CN" altLang="en-US" sz="2800" b="1">
              <a:solidFill>
                <a:prstClr val="white"/>
              </a:solidFill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89741" y="1971839"/>
            <a:ext cx="10821295" cy="3617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solidFill>
                  <a:srgbClr val="0000FF"/>
                </a:solidFill>
                <a:ea typeface="GBK_S" panose="03000509000000000000" pitchFamily="65" charset="-122"/>
                <a:cs typeface="Times New Roman" panose="02020603050405020304" pitchFamily="18" charset="0"/>
              </a:rPr>
              <a:t>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mixture </a:t>
            </a:r>
            <a:r>
              <a:rPr lang="en-US" altLang="zh-CN" sz="2600" b="1" i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n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.</a:t>
            </a: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混合；结合体；</a:t>
            </a:r>
            <a:r>
              <a:rPr lang="zh-CN" altLang="zh-CN" sz="2600" b="1" kern="100" smtClean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混合物</a:t>
            </a:r>
            <a:endParaRPr lang="en-US" altLang="zh-CN" sz="2600" b="1" kern="100" smtClean="0">
              <a:solidFill>
                <a:srgbClr val="0000FF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※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mix </a:t>
            </a:r>
            <a:r>
              <a:rPr lang="en-US" altLang="zh-CN" sz="2600" b="1" i="1" kern="10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.&amp; </a:t>
            </a:r>
            <a:r>
              <a:rPr lang="en-US" altLang="zh-CN" sz="2600" b="1" i="1" kern="100" err="1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600" b="1" i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</a:t>
            </a: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.(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使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)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混合；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使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)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掺和；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使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)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融合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mix with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混合；融合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mix A with B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mix A and B (together) 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把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混合起来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/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融合在一起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mix up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混淆；弄混；弄乱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※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</a:rPr>
              <a:t>mixed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</a:rPr>
              <a:t>adj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混合的；混杂的</a:t>
            </a:r>
            <a:endParaRPr lang="en-US" altLang="zh-CN" sz="2600" b="1" kern="100">
              <a:solidFill>
                <a:srgbClr val="0000FF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405780" y="476672"/>
            <a:ext cx="11377264" cy="5417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spc="-5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(1)The style conveys a distinct </a:t>
            </a:r>
            <a:r>
              <a:rPr lang="en-US" altLang="zh-CN" sz="2600" b="1" kern="100" spc="-5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mixture</a:t>
            </a:r>
            <a:r>
              <a:rPr lang="en-US" altLang="zh-CN" sz="2600" b="1" kern="100" spc="-5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of sadness</a:t>
            </a:r>
            <a:r>
              <a:rPr lang="zh-CN" altLang="zh-CN" sz="2600" b="1" kern="100" spc="-5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 spc="-5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pain</a:t>
            </a:r>
            <a:r>
              <a:rPr lang="zh-CN" altLang="zh-CN" sz="2600" b="1" kern="100" spc="-5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 spc="-5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nostalgia</a:t>
            </a:r>
            <a:r>
              <a:rPr lang="zh-CN" altLang="zh-CN" sz="2600" b="1" kern="100" spc="-5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happiness and love.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这种风格明显地表现出悲伤、痛苦、怀旧、幸福感和爱的混合。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(2)I listened to his adventure with a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mix) of amusement and disbelief.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我怀着既好笑又怀疑的复杂心情听了他的冒险经历。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(3)I don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 like to mix business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pleasure.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我不喜欢把工作和娱乐混在一起。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(4)He was so nervous that he got the speech pages all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mix) up.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他太紧张了，把演讲稿都弄乱了。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527873" y="2389068"/>
            <a:ext cx="130715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mixture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919725" y="3594089"/>
            <a:ext cx="81464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with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23187" y="4778102"/>
            <a:ext cx="105509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mixed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821199" y="1263941"/>
            <a:ext cx="11369213" cy="1908000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" y="1263941"/>
            <a:ext cx="541796" cy="1908000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5165" y="1263941"/>
            <a:ext cx="133721" cy="1908000"/>
          </a:xfrm>
          <a:prstGeom prst="rect">
            <a:avLst/>
          </a:prstGeom>
          <a:solidFill>
            <a:srgbClr val="F5C13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89741" y="1196752"/>
            <a:ext cx="11141033" cy="1868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To complete the great map of the world was a strong passion for the people of early civilizations</a:t>
            </a:r>
            <a:r>
              <a:rPr lang="en-US" altLang="zh-CN" sz="2800" b="1" kern="10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4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完成</a:t>
            </a:r>
            <a:r>
              <a:rPr lang="zh-CN" altLang="zh-CN" sz="24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这幅伟大的世界地图对早期文明的人们来说是一种强烈的激情。</a:t>
            </a:r>
            <a:endParaRPr lang="zh-CN" altLang="zh-CN" sz="240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1" name="TextBox 5"/>
          <p:cNvSpPr txBox="1"/>
          <p:nvPr/>
        </p:nvSpPr>
        <p:spPr>
          <a:xfrm>
            <a:off x="56637" y="1956331"/>
            <a:ext cx="709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65"/>
            <a:r>
              <a:rPr lang="en-US" altLang="zh-CN" sz="2800" b="1" smtClean="0">
                <a:solidFill>
                  <a:prstClr val="white"/>
                </a:solidFill>
                <a:latin typeface="Arial"/>
                <a:ea typeface="黑体" panose="02010609060101010101" pitchFamily="49" charset="-122"/>
              </a:rPr>
              <a:t>1</a:t>
            </a:r>
            <a:endParaRPr lang="zh-CN" altLang="en-US" sz="2800" b="1">
              <a:solidFill>
                <a:prstClr val="white"/>
              </a:solidFill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89741" y="3216229"/>
            <a:ext cx="10821295" cy="1819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不定式</a:t>
            </a:r>
            <a:r>
              <a:rPr lang="en-US" altLang="zh-CN" sz="2600" b="1" kern="100">
                <a:latin typeface="Symbol" panose="05050102010706020507" pitchFamily="18" charset="2"/>
                <a:ea typeface="华文细黑" panose="0201060004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短语</a:t>
            </a:r>
            <a:r>
              <a:rPr lang="en-US" altLang="zh-CN" sz="2600" b="1" kern="100">
                <a:latin typeface="Symbol" panose="05050102010706020507" pitchFamily="18" charset="2"/>
                <a:ea typeface="华文细黑" panose="0201060004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作主语，通常位于句首，谓语动词用单数形式。但是为了保持句子结构的协调性，不</a:t>
            </a:r>
            <a:r>
              <a:rPr lang="zh-CN" altLang="zh-CN" sz="2600" b="1" kern="100" spc="-2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定式作主语大部分情况下都是用</a:t>
            </a:r>
            <a:r>
              <a:rPr lang="en-US" altLang="zh-CN" sz="2600" b="1" kern="100" spc="-20">
                <a:latin typeface="Times New Roman" panose="02020603050405020304" pitchFamily="18" charset="0"/>
                <a:ea typeface="华文细黑" panose="02010600040101010101" pitchFamily="2" charset="-122"/>
              </a:rPr>
              <a:t>it</a:t>
            </a:r>
            <a:r>
              <a:rPr lang="zh-CN" altLang="zh-CN" sz="2600" b="1" kern="100" spc="-2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作形式主语，而把真正的主语</a:t>
            </a:r>
            <a:r>
              <a:rPr lang="en-US" altLang="zh-CN" sz="2600" b="1" kern="100" spc="-20">
                <a:latin typeface="Times New Roman" panose="02020603050405020304" pitchFamily="18" charset="0"/>
                <a:ea typeface="华文细黑" panose="02010600040101010101" pitchFamily="2" charset="-122"/>
              </a:rPr>
              <a:t>——</a:t>
            </a:r>
            <a:r>
              <a:rPr lang="zh-CN" altLang="zh-CN" sz="2600" b="1" kern="100" spc="-2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动词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不定式</a:t>
            </a:r>
            <a:r>
              <a:rPr lang="en-US" altLang="zh-CN" sz="2600" b="1" kern="100">
                <a:latin typeface="Symbol" panose="05050102010706020507" pitchFamily="18" charset="2"/>
                <a:ea typeface="华文细黑" panose="0201060004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短语</a:t>
            </a:r>
            <a:r>
              <a:rPr lang="en-US" altLang="zh-CN" sz="2600" b="1" kern="100">
                <a:latin typeface="Symbol" panose="05050102010706020507" pitchFamily="18" charset="2"/>
                <a:ea typeface="华文细黑" panose="0201060004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置于句末。</a:t>
            </a:r>
            <a:endParaRPr lang="en-US" altLang="zh-CN" sz="2600" b="1" kern="10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53185"/>
            <a:ext cx="12188825" cy="961905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0414892" y="188640"/>
            <a:ext cx="1773932" cy="5932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0486900" y="240184"/>
            <a:ext cx="1620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2800" b="1" kern="10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经典句式</a:t>
            </a:r>
            <a:endParaRPr lang="zh-CN" altLang="en-US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513792" y="628328"/>
            <a:ext cx="11161240" cy="4816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(1)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To say little and perform much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is the characteristic of great minds.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少讲多做是大智者的特性。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(2)To be angry with a weak man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be) a proof that you are not very strong yourself.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对弱者发脾气证明你自己并不很强。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(3)On our way to the house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it was raining so hard that we couldn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 help wondering how long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would take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.(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2019·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全国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Ⅲ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)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在去</a:t>
            </a:r>
            <a:r>
              <a:rPr lang="zh-CN" altLang="zh-CN" sz="2600" b="1" kern="100" spc="-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那所房子的路上雨下得如此大，以至于我们不禁琢磨着要多久才能到那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里。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364807" y="1951290"/>
            <a:ext cx="40748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is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17349" y="4329642"/>
            <a:ext cx="38824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it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575717" y="4279929"/>
            <a:ext cx="178645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to get there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矩形 8"/>
          <p:cNvSpPr/>
          <p:nvPr/>
        </p:nvSpPr>
        <p:spPr>
          <a:xfrm>
            <a:off x="821199" y="494995"/>
            <a:ext cx="11369213" cy="252000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" y="494995"/>
            <a:ext cx="541796" cy="2520000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8360" y="494995"/>
            <a:ext cx="133200" cy="2520000"/>
          </a:xfrm>
          <a:prstGeom prst="rect">
            <a:avLst/>
          </a:prstGeom>
          <a:solidFill>
            <a:srgbClr val="F5C13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89741" y="476672"/>
            <a:ext cx="11141033" cy="2422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In ancient times</a:t>
            </a:r>
            <a:r>
              <a:rPr lang="zh-CN" altLang="zh-CN" sz="2800" b="1" kern="10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silk from China found its way overland to India</a:t>
            </a:r>
            <a:r>
              <a:rPr lang="zh-CN" altLang="zh-CN" sz="2800" b="1" kern="10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 Middle East</a:t>
            </a:r>
            <a:r>
              <a:rPr lang="zh-CN" altLang="zh-CN" sz="2800" b="1" kern="10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and Rome</a:t>
            </a:r>
            <a:r>
              <a:rPr lang="zh-CN" altLang="zh-CN" sz="2800" b="1" kern="10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along </a:t>
            </a:r>
            <a:r>
              <a:rPr lang="en-US" altLang="zh-CN" sz="2800" b="1" u="wavy" kern="10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what became known as the Silk Road</a:t>
            </a:r>
            <a:r>
              <a:rPr lang="en-US" altLang="zh-CN" sz="2800" b="1" kern="10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400" b="1" kern="10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在古代，来自中国的丝绸沿着后来被称为</a:t>
            </a:r>
            <a:r>
              <a:rPr lang="en-US" altLang="zh-CN" sz="2400" b="1" kern="100">
                <a:solidFill>
                  <a:srgbClr val="00000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400" b="1" kern="10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丝绸之路</a:t>
            </a:r>
            <a:r>
              <a:rPr lang="en-US" altLang="zh-CN" sz="2400" b="1" kern="100">
                <a:solidFill>
                  <a:srgbClr val="00000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400" b="1" kern="10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的路线，经由陆路传到印度、中东和罗马。</a:t>
            </a:r>
            <a:endParaRPr lang="zh-CN" altLang="zh-CN" sz="240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4" name="TextBox 5"/>
          <p:cNvSpPr txBox="1"/>
          <p:nvPr/>
        </p:nvSpPr>
        <p:spPr>
          <a:xfrm>
            <a:off x="56637" y="1493385"/>
            <a:ext cx="709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65"/>
            <a:r>
              <a:rPr lang="en-US" altLang="zh-CN" sz="2800" b="1" smtClean="0">
                <a:solidFill>
                  <a:prstClr val="white"/>
                </a:solidFill>
                <a:latin typeface="Arial"/>
                <a:ea typeface="黑体" panose="02010609060101010101" pitchFamily="49" charset="-122"/>
              </a:rPr>
              <a:t>2</a:t>
            </a:r>
            <a:endParaRPr lang="zh-CN" altLang="en-US" sz="2800" b="1">
              <a:solidFill>
                <a:prstClr val="white"/>
              </a:solidFill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82867" y="3168258"/>
            <a:ext cx="1085674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what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引导的宾语从句放在介词或动词之后，从句中使用陈述语序。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what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在从句中作主语、宾语或表语，表示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“……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※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表示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“……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的东西或事情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，相当于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 thing that...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all that...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everything that...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503640" y="404664"/>
            <a:ext cx="11181544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zh-CN" sz="2600" b="1" kern="100">
                <a:solidFill>
                  <a:prstClr val="black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※</a:t>
            </a:r>
            <a:r>
              <a:rPr lang="zh-CN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表示</a:t>
            </a:r>
            <a:r>
              <a:rPr lang="en-US" altLang="zh-CN" sz="2600" b="1" kern="100">
                <a:solidFill>
                  <a:prstClr val="black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“……</a:t>
            </a:r>
            <a:r>
              <a:rPr lang="zh-CN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的时间</a:t>
            </a:r>
            <a:r>
              <a:rPr lang="en-US" altLang="zh-CN" sz="2600" b="1" kern="100">
                <a:solidFill>
                  <a:prstClr val="black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，相当于</a:t>
            </a: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 time that...</a:t>
            </a:r>
            <a:r>
              <a:rPr lang="zh-CN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2600" kern="100">
              <a:solidFill>
                <a:prstClr val="black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altLang="zh-CN" sz="2600" b="1" kern="100">
                <a:solidFill>
                  <a:prstClr val="black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※</a:t>
            </a:r>
            <a:r>
              <a:rPr lang="zh-CN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表示</a:t>
            </a:r>
            <a:r>
              <a:rPr lang="en-US" altLang="zh-CN" sz="2600" b="1" kern="100">
                <a:solidFill>
                  <a:prstClr val="black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“……</a:t>
            </a:r>
            <a:r>
              <a:rPr lang="zh-CN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的人</a:t>
            </a:r>
            <a:r>
              <a:rPr lang="en-US" altLang="zh-CN" sz="2600" b="1" kern="100">
                <a:solidFill>
                  <a:prstClr val="black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，相当于</a:t>
            </a: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 person that...</a:t>
            </a:r>
            <a:r>
              <a:rPr lang="zh-CN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2600" kern="100">
              <a:solidFill>
                <a:prstClr val="black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altLang="zh-CN" sz="2600" b="1" kern="100">
                <a:solidFill>
                  <a:prstClr val="black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※</a:t>
            </a:r>
            <a:r>
              <a:rPr lang="zh-CN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表示</a:t>
            </a:r>
            <a:r>
              <a:rPr lang="en-US" altLang="zh-CN" sz="2600" b="1" kern="100">
                <a:solidFill>
                  <a:prstClr val="black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“……</a:t>
            </a:r>
            <a:r>
              <a:rPr lang="zh-CN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的地方</a:t>
            </a:r>
            <a:r>
              <a:rPr lang="en-US" altLang="zh-CN" sz="2600" b="1" kern="100">
                <a:solidFill>
                  <a:prstClr val="black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，相当于</a:t>
            </a: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 place that...</a:t>
            </a:r>
            <a:r>
              <a:rPr lang="zh-CN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2600" kern="100">
              <a:solidFill>
                <a:prstClr val="black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lvl="0">
              <a:lnSpc>
                <a:spcPct val="150000"/>
              </a:lnSpc>
            </a:pPr>
            <a:r>
              <a:rPr lang="en-US" altLang="zh-CN" sz="2600" b="1" kern="100">
                <a:solidFill>
                  <a:prstClr val="black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※</a:t>
            </a:r>
            <a:r>
              <a:rPr lang="zh-CN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表示</a:t>
            </a:r>
            <a:r>
              <a:rPr lang="en-US" altLang="zh-CN" sz="2600" b="1" kern="100">
                <a:solidFill>
                  <a:prstClr val="black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“……</a:t>
            </a:r>
            <a:r>
              <a:rPr lang="zh-CN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的数目</a:t>
            </a:r>
            <a:r>
              <a:rPr lang="en-US" altLang="zh-CN" sz="2600" b="1" kern="100">
                <a:solidFill>
                  <a:prstClr val="black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，相当于</a:t>
            </a: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the amount/number that...</a:t>
            </a:r>
            <a:r>
              <a:rPr lang="zh-CN" altLang="zh-CN" sz="2600" b="1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600" b="1" kern="100" smtClean="0">
              <a:solidFill>
                <a:prstClr val="black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(1)In 1492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Columbus reached 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what is now called America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1492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年哥伦布到达了现在所称的美洲大陆。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(2)The young girl was too frightened to speak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standing there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for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			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小女孩吓得不敢说话，在那儿站了似乎几个小时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816244" y="4098210"/>
            <a:ext cx="186621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 spc="-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what </a:t>
            </a:r>
            <a:r>
              <a:rPr lang="en-US" altLang="zh-CN" sz="2600" b="1" kern="100" spc="-100" smtClean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seemed</a:t>
            </a:r>
            <a:endParaRPr lang="zh-CN" altLang="en-US" sz="2600" b="1" kern="100" spc="-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26807" y="4698657"/>
            <a:ext cx="160332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like hours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503640" y="963727"/>
            <a:ext cx="11181544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(3)Our hometown has changed a lot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and now it is quite different from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					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我们的家乡变化很大，它现在与数年前的样子完全不同。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spc="-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(4)His songs express exactly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									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他的歌曲准确地表达了人们对爱、生活和人际关系的感觉。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5" name="返回">
            <a:hlinkClick r:id="rId2" action="ppaction://hlinksldjump"/>
          </p:cNvPr>
          <p:cNvSpPr/>
          <p:nvPr/>
        </p:nvSpPr>
        <p:spPr bwMode="auto">
          <a:xfrm>
            <a:off x="11211213" y="6398788"/>
            <a:ext cx="979200" cy="4608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Times New Roman" panose="02020603050405020304"/>
              </a:rPr>
              <a:t>返 回</a:t>
            </a:r>
            <a:endParaRPr kumimoji="0" lang="zh-CN" altLang="en-US" sz="2000" b="0" i="0" u="none" strike="noStrike" kern="10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/>
              <a:ea typeface="微软雅黑"/>
              <a:cs typeface="Times New Roman" panose="020206030504050203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676139" y="1092924"/>
            <a:ext cx="88838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 smtClean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what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231729" y="2816924"/>
            <a:ext cx="734887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what people feel about love</a:t>
            </a:r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，</a:t>
            </a:r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life and relationships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90005" y="1634133"/>
            <a:ext cx="415530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it used to be a few years ago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53185"/>
            <a:ext cx="12188825" cy="96190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33772" y="1091645"/>
            <a:ext cx="11377264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kern="100">
                <a:solidFill>
                  <a:srgbClr val="7030A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Ⅰ.</a:t>
            </a:r>
            <a:r>
              <a:rPr lang="zh-CN" altLang="zh-CN" sz="2800" b="1" kern="100">
                <a:solidFill>
                  <a:srgbClr val="7030A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单句语法填空</a:t>
            </a:r>
            <a:endParaRPr lang="zh-CN" altLang="en-US" sz="2800" b="1" kern="100">
              <a:solidFill>
                <a:srgbClr val="7030A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795023" y="116632"/>
            <a:ext cx="5891677" cy="646331"/>
            <a:chOff x="2795023" y="116632"/>
            <a:chExt cx="5891677" cy="646331"/>
          </a:xfrm>
        </p:grpSpPr>
        <p:sp>
          <p:nvSpPr>
            <p:cNvPr id="18" name="点击文字添加标题"/>
            <p:cNvSpPr txBox="1"/>
            <p:nvPr/>
          </p:nvSpPr>
          <p:spPr>
            <a:xfrm>
              <a:off x="2795023" y="116632"/>
              <a:ext cx="36896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7200" b="1">
                  <a:gradFill>
                    <a:gsLst>
                      <a:gs pos="56000">
                        <a:srgbClr val="FEFC96"/>
                      </a:gs>
                      <a:gs pos="71000">
                        <a:srgbClr val="FAAF5B"/>
                      </a:gs>
                      <a:gs pos="100000">
                        <a:srgbClr val="88765E"/>
                      </a:gs>
                      <a:gs pos="20000">
                        <a:srgbClr val="758A80"/>
                      </a:gs>
                      <a:gs pos="0">
                        <a:srgbClr val="75FEFF"/>
                      </a:gs>
                      <a:gs pos="35000">
                        <a:srgbClr val="FDFFFD"/>
                      </a:gs>
                    </a:gsLst>
                    <a:lin ang="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3600" smtClean="0">
                  <a:solidFill>
                    <a:srgbClr val="8E6D48"/>
                  </a:solidFill>
                  <a:effectLst/>
                  <a:latin typeface="Arial"/>
                  <a:ea typeface="微软雅黑"/>
                </a:rPr>
                <a:t>达 标 检 测</a:t>
              </a:r>
              <a:endParaRPr lang="en-US" altLang="zh-CN" sz="3600">
                <a:solidFill>
                  <a:srgbClr val="8E6D48"/>
                </a:solidFill>
                <a:effectLst/>
                <a:latin typeface="Arial"/>
                <a:ea typeface="微软雅黑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963375" y="332656"/>
              <a:ext cx="2723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565"/>
              <a:r>
                <a:rPr lang="zh-CN" altLang="en-US" kern="10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ourier New" panose="02070609020205090404"/>
                </a:rPr>
                <a:t>当堂检测  基础达标演练</a:t>
              </a:r>
              <a:endParaRPr lang="en-US" altLang="zh-CN" kern="1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609020205090404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333772" y="1895921"/>
            <a:ext cx="115212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1.With this information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hand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you will be well equipped to advise others.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2.After he won the amateur championship he turned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profession).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3.She felt a strange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mix) of excitement and fear that she never had before.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4.The highway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extend) all the way to the horizon leads us to that beautiful coastal town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endParaRPr lang="en-US" altLang="zh-CN" sz="2600" b="1" kern="10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811574" y="2043886"/>
            <a:ext cx="46358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in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841654" y="2566992"/>
            <a:ext cx="190186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professional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67633" y="3224589"/>
            <a:ext cx="130715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mixture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19742" y="4348142"/>
            <a:ext cx="157447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extending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676991" y="1107451"/>
            <a:ext cx="11322077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					</a:t>
            </a:r>
            <a:r>
              <a:rPr lang="en-US" altLang="zh-CN" sz="2600" b="1" i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故事；叙述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2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				</a:t>
            </a:r>
            <a:r>
              <a:rPr lang="en-US" altLang="zh-CN" sz="2600" b="1" i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商人；批发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i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						adj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海上货运的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3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				</a:t>
            </a:r>
            <a:r>
              <a:rPr lang="en-US" altLang="zh-CN" sz="2600" b="1" i="1" kern="100" err="1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600" b="1" i="1" kern="10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</a:t>
            </a: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商定；达成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协议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)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i="1" kern="100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						v</a:t>
            </a:r>
            <a:r>
              <a:rPr lang="en-US" altLang="zh-CN" sz="2600" b="1" i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谈判；磋商；协商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4.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) 		</a:t>
            </a:r>
            <a:r>
              <a:rPr lang="en-US" altLang="zh-CN" sz="2600" b="1" i="1" kern="100" err="1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600" b="1" i="1" kern="10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</a:t>
            </a:r>
            <a:r>
              <a:rPr lang="en-US" altLang="zh-CN" sz="2600" b="1" kern="10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 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看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；看见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5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				</a:t>
            </a:r>
            <a:r>
              <a:rPr lang="en-US" altLang="zh-CN" sz="2600" b="1" i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等级；水平；联合会；联赛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6.</a:t>
            </a:r>
            <a:r>
              <a:rPr lang="en-US" altLang="zh-CN" sz="2600" b="1" u="sng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				</a:t>
            </a:r>
            <a:r>
              <a:rPr lang="en-US" altLang="zh-CN" sz="2600" b="1" i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adj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皇家的；王室的；高贵的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7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				</a:t>
            </a:r>
            <a:r>
              <a:rPr lang="en-US" altLang="zh-CN" sz="2600" b="1" i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舰队；机群；车队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76" y="-1556"/>
            <a:ext cx="12188825" cy="961905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10414892" y="476672"/>
            <a:ext cx="1773932" cy="593237"/>
          </a:xfrm>
          <a:prstGeom prst="rect">
            <a:avLst/>
          </a:prstGeom>
          <a:solidFill>
            <a:srgbClr val="00B05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10486900" y="528216"/>
            <a:ext cx="1620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zh-CN" sz="2800" b="1" kern="10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重点</a:t>
            </a:r>
            <a:r>
              <a:rPr lang="zh-CN" altLang="en-US" sz="2800" b="1" kern="10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单词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27" name="点击文字添加标题"/>
          <p:cNvSpPr txBox="1"/>
          <p:nvPr/>
        </p:nvSpPr>
        <p:spPr>
          <a:xfrm>
            <a:off x="2290967" y="116632"/>
            <a:ext cx="3689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7200" b="1">
                <a:gradFill>
                  <a:gsLst>
                    <a:gs pos="56000">
                      <a:srgbClr val="FEFC96"/>
                    </a:gs>
                    <a:gs pos="71000">
                      <a:srgbClr val="FAAF5B"/>
                    </a:gs>
                    <a:gs pos="100000">
                      <a:srgbClr val="88765E"/>
                    </a:gs>
                    <a:gs pos="20000">
                      <a:srgbClr val="758A80"/>
                    </a:gs>
                    <a:gs pos="0">
                      <a:srgbClr val="75FEFF"/>
                    </a:gs>
                    <a:gs pos="35000">
                      <a:srgbClr val="FDFFFD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>
                <a:solidFill>
                  <a:srgbClr val="8E6D48"/>
                </a:solidFill>
                <a:effectLst/>
                <a:latin typeface="Arial"/>
                <a:ea typeface="微软雅黑"/>
              </a:rPr>
              <a:t>基 础 自 测</a:t>
            </a:r>
            <a:endParaRPr lang="en-US" altLang="zh-CN" sz="3600">
              <a:solidFill>
                <a:srgbClr val="8E6D48"/>
              </a:solidFill>
              <a:effectLst/>
              <a:latin typeface="Arial"/>
              <a:ea typeface="微软雅黑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459319" y="332656"/>
            <a:ext cx="2723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/>
            <a:r>
              <a:rPr lang="zh-CN" altLang="en-US" kern="1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609020205090404"/>
              </a:rPr>
              <a:t>自主学习  落实基础知识</a:t>
            </a:r>
            <a:endParaRPr lang="en-US" altLang="zh-CN" kern="10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ourier New" panose="0207060902020509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54735" y="1247511"/>
            <a:ext cx="70243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tale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49160" y="1843564"/>
            <a:ext cx="154760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merchant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83310" y="2977902"/>
            <a:ext cx="14798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negotiate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64260" y="4213651"/>
            <a:ext cx="114967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behold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124447" y="4221683"/>
            <a:ext cx="113043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beheld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998573" y="4759052"/>
            <a:ext cx="109196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league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480381" y="4221088"/>
            <a:ext cx="113043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beheld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91369" y="5344641"/>
            <a:ext cx="91922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royal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62794" y="5989468"/>
            <a:ext cx="79380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fleet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矩形 9"/>
          <p:cNvSpPr/>
          <p:nvPr/>
        </p:nvSpPr>
        <p:spPr>
          <a:xfrm>
            <a:off x="390808" y="1660000"/>
            <a:ext cx="1140720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5.James knew there was no room for </a:t>
            </a:r>
            <a:r>
              <a:rPr lang="en-US" altLang="zh-CN" sz="2600" b="1" u="sng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</a:t>
            </a:r>
            <a:r>
              <a:rPr lang="en-US" altLang="zh-CN" sz="2600" b="1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</a:t>
            </a: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negotiate)</a:t>
            </a:r>
            <a:r>
              <a:rPr lang="zh-CN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and he tried to close his eyes</a:t>
            </a:r>
            <a:r>
              <a:rPr lang="zh-CN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mind blank.</a:t>
            </a:r>
            <a:endParaRPr lang="zh-CN" altLang="zh-CN" sz="2600" kern="100">
              <a:solidFill>
                <a:prstClr val="black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6.The drug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			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(withdraw) from sale after a number of people suffered serious side effects.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900537" y="1734716"/>
            <a:ext cx="177805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negotiation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239750" y="2972569"/>
            <a:ext cx="236154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was withdrawn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矩形 9"/>
          <p:cNvSpPr/>
          <p:nvPr/>
        </p:nvSpPr>
        <p:spPr>
          <a:xfrm>
            <a:off x="390808" y="399777"/>
            <a:ext cx="1140720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solidFill>
                  <a:srgbClr val="7030A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Ⅱ.</a:t>
            </a:r>
            <a:r>
              <a:rPr lang="zh-CN" altLang="zh-CN" sz="2800" b="1" kern="100">
                <a:solidFill>
                  <a:srgbClr val="7030A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完成句子</a:t>
            </a:r>
            <a:endParaRPr lang="zh-CN" altLang="zh-CN" sz="2800" b="1" kern="100">
              <a:solidFill>
                <a:srgbClr val="7030A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7.A modern city has been set up in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						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一座现代化城市已经在十年前是垃圾场的地方拔地而起。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8.The travelers decided to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to see more about the beautiful country.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游客们决定延长逗留时间，多看看这个美丽的国家。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9.In the past when explorers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		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 unknown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they had to say goodbye to everything they knew at home.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 spc="-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过去，当探险者们启航前往未知之处时，他们不得不与家中所熟悉的一切告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别。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366182" y="1100807"/>
            <a:ext cx="522130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what was a wasteland ten years ago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400920" y="2363043"/>
            <a:ext cx="256711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extend their visit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994567" y="4136756"/>
            <a:ext cx="201689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set sail for/to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矩形 9"/>
          <p:cNvSpPr/>
          <p:nvPr/>
        </p:nvSpPr>
        <p:spPr>
          <a:xfrm>
            <a:off x="503192" y="1612925"/>
            <a:ext cx="11182441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10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										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is far better than to seek money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honour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and reputation.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注重智慧、真理和灵魂的进步远比追求金钱、荣誉和名声好得多。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7" name="返回">
            <a:hlinkClick r:id="rId2" action="ppaction://hlinksldjump"/>
          </p:cNvPr>
          <p:cNvSpPr/>
          <p:nvPr/>
        </p:nvSpPr>
        <p:spPr bwMode="auto">
          <a:xfrm>
            <a:off x="11211213" y="6398788"/>
            <a:ext cx="979200" cy="4608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Times New Roman" panose="02020603050405020304"/>
              </a:rPr>
              <a:t>返 回</a:t>
            </a:r>
            <a:endParaRPr kumimoji="0" lang="zh-CN" altLang="en-US" sz="2000" b="0" i="0" u="none" strike="noStrike" kern="10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/>
              <a:ea typeface="微软雅黑"/>
              <a:cs typeface="Times New Roman" panose="020206030504050203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81844" y="1676425"/>
            <a:ext cx="9009711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To care for wisdom</a:t>
            </a:r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，</a:t>
            </a:r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truth</a:t>
            </a:r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，</a:t>
            </a:r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and the improvement of the </a:t>
            </a:r>
            <a:r>
              <a:rPr lang="en-US" altLang="zh-CN" sz="2600" b="1" kern="100" smtClean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soul</a:t>
            </a:r>
            <a:endParaRPr lang="en-US" altLang="zh-CN" sz="2600" b="1" kern="100" smtClean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">
            <a:alphaModFix amt="65000"/>
            <a:lum/>
          </a:blip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圆角淘宝网chenying0907出品 14"/>
          <p:cNvSpPr/>
          <p:nvPr/>
        </p:nvSpPr>
        <p:spPr>
          <a:xfrm>
            <a:off x="-18439" y="2072053"/>
            <a:ext cx="9451327" cy="2252145"/>
          </a:xfrm>
          <a:custGeom>
            <a:gdLst>
              <a:gd name="connsiteX0" fmla="*/ 0 w 11089232"/>
              <a:gd name="connsiteY0" fmla="*/ 448643 h 2691807"/>
              <a:gd name="connsiteX1" fmla="*/ 448643 w 11089232"/>
              <a:gd name="connsiteY1" fmla="*/ 0 h 2691807"/>
              <a:gd name="connsiteX2" fmla="*/ 10640589 w 11089232"/>
              <a:gd name="connsiteY2" fmla="*/ 0 h 2691807"/>
              <a:gd name="connsiteX3" fmla="*/ 11089232 w 11089232"/>
              <a:gd name="connsiteY3" fmla="*/ 448643 h 2691807"/>
              <a:gd name="connsiteX4" fmla="*/ 11089232 w 11089232"/>
              <a:gd name="connsiteY4" fmla="*/ 2243164 h 2691807"/>
              <a:gd name="connsiteX5" fmla="*/ 10640589 w 11089232"/>
              <a:gd name="connsiteY5" fmla="*/ 2691807 h 2691807"/>
              <a:gd name="connsiteX6" fmla="*/ 448643 w 11089232"/>
              <a:gd name="connsiteY6" fmla="*/ 2691807 h 2691807"/>
              <a:gd name="connsiteX7" fmla="*/ 0 w 11089232"/>
              <a:gd name="connsiteY7" fmla="*/ 2243164 h 2691807"/>
              <a:gd name="connsiteX8" fmla="*/ 0 w 11089232"/>
              <a:gd name="connsiteY8" fmla="*/ 448643 h 2691807"/>
              <a:gd name="connsiteX0-1" fmla="*/ 0 w 11089232"/>
              <a:gd name="connsiteY0-2" fmla="*/ 448643 h 2691807"/>
              <a:gd name="connsiteX1-3" fmla="*/ 1663832 w 11089232"/>
              <a:gd name="connsiteY1-4" fmla="*/ 0 h 2691807"/>
              <a:gd name="connsiteX2-5" fmla="*/ 10640589 w 11089232"/>
              <a:gd name="connsiteY2-6" fmla="*/ 0 h 2691807"/>
              <a:gd name="connsiteX3-7" fmla="*/ 11089232 w 11089232"/>
              <a:gd name="connsiteY3-8" fmla="*/ 448643 h 2691807"/>
              <a:gd name="connsiteX4-9" fmla="*/ 11089232 w 11089232"/>
              <a:gd name="connsiteY4-10" fmla="*/ 2243164 h 2691807"/>
              <a:gd name="connsiteX5-11" fmla="*/ 10640589 w 11089232"/>
              <a:gd name="connsiteY5-12" fmla="*/ 2691807 h 2691807"/>
              <a:gd name="connsiteX6-13" fmla="*/ 448643 w 11089232"/>
              <a:gd name="connsiteY6-14" fmla="*/ 2691807 h 2691807"/>
              <a:gd name="connsiteX7-15" fmla="*/ 0 w 11089232"/>
              <a:gd name="connsiteY7-16" fmla="*/ 2243164 h 2691807"/>
              <a:gd name="connsiteX8-17" fmla="*/ 0 w 11089232"/>
              <a:gd name="connsiteY8-18" fmla="*/ 448643 h 2691807"/>
              <a:gd name="connsiteX0-19" fmla="*/ 0 w 11089232"/>
              <a:gd name="connsiteY0-20" fmla="*/ 448643 h 2703839"/>
              <a:gd name="connsiteX1-21" fmla="*/ 1663832 w 11089232"/>
              <a:gd name="connsiteY1-22" fmla="*/ 0 h 2703839"/>
              <a:gd name="connsiteX2-23" fmla="*/ 10640589 w 11089232"/>
              <a:gd name="connsiteY2-24" fmla="*/ 0 h 2703839"/>
              <a:gd name="connsiteX3-25" fmla="*/ 11089232 w 11089232"/>
              <a:gd name="connsiteY3-26" fmla="*/ 448643 h 2703839"/>
              <a:gd name="connsiteX4-27" fmla="*/ 11089232 w 11089232"/>
              <a:gd name="connsiteY4-28" fmla="*/ 2243164 h 2703839"/>
              <a:gd name="connsiteX5-29" fmla="*/ 10640589 w 11089232"/>
              <a:gd name="connsiteY5-30" fmla="*/ 2691807 h 2703839"/>
              <a:gd name="connsiteX6-31" fmla="*/ 1687895 w 11089232"/>
              <a:gd name="connsiteY6-32" fmla="*/ 2703839 h 2703839"/>
              <a:gd name="connsiteX7-33" fmla="*/ 0 w 11089232"/>
              <a:gd name="connsiteY7-34" fmla="*/ 2243164 h 2703839"/>
              <a:gd name="connsiteX8-35" fmla="*/ 0 w 11089232"/>
              <a:gd name="connsiteY8-36" fmla="*/ 448643 h 2703839"/>
              <a:gd name="connsiteX0-37" fmla="*/ 0 w 11089232"/>
              <a:gd name="connsiteY0-38" fmla="*/ 2243164 h 2703839"/>
              <a:gd name="connsiteX1-39" fmla="*/ 1663832 w 11089232"/>
              <a:gd name="connsiteY1-40" fmla="*/ 0 h 2703839"/>
              <a:gd name="connsiteX2-41" fmla="*/ 10640589 w 11089232"/>
              <a:gd name="connsiteY2-42" fmla="*/ 0 h 2703839"/>
              <a:gd name="connsiteX3-43" fmla="*/ 11089232 w 11089232"/>
              <a:gd name="connsiteY3-44" fmla="*/ 448643 h 2703839"/>
              <a:gd name="connsiteX4-45" fmla="*/ 11089232 w 11089232"/>
              <a:gd name="connsiteY4-46" fmla="*/ 2243164 h 2703839"/>
              <a:gd name="connsiteX5-47" fmla="*/ 10640589 w 11089232"/>
              <a:gd name="connsiteY5-48" fmla="*/ 2691807 h 2703839"/>
              <a:gd name="connsiteX6-49" fmla="*/ 1687895 w 11089232"/>
              <a:gd name="connsiteY6-50" fmla="*/ 2703839 h 2703839"/>
              <a:gd name="connsiteX7-51" fmla="*/ 0 w 11089232"/>
              <a:gd name="connsiteY7-52" fmla="*/ 2243164 h 2703839"/>
              <a:gd name="connsiteX0-53" fmla="*/ 81842 w 9522747"/>
              <a:gd name="connsiteY0-54" fmla="*/ 2146911 h 2703839"/>
              <a:gd name="connsiteX1-55" fmla="*/ 97347 w 9522747"/>
              <a:gd name="connsiteY1-56" fmla="*/ 0 h 2703839"/>
              <a:gd name="connsiteX2-57" fmla="*/ 9074104 w 9522747"/>
              <a:gd name="connsiteY2-58" fmla="*/ 0 h 2703839"/>
              <a:gd name="connsiteX3-59" fmla="*/ 9522747 w 9522747"/>
              <a:gd name="connsiteY3-60" fmla="*/ 448643 h 2703839"/>
              <a:gd name="connsiteX4-61" fmla="*/ 9522747 w 9522747"/>
              <a:gd name="connsiteY4-62" fmla="*/ 2243164 h 2703839"/>
              <a:gd name="connsiteX5-63" fmla="*/ 9074104 w 9522747"/>
              <a:gd name="connsiteY5-64" fmla="*/ 2691807 h 2703839"/>
              <a:gd name="connsiteX6-65" fmla="*/ 121410 w 9522747"/>
              <a:gd name="connsiteY6-66" fmla="*/ 2703839 h 2703839"/>
              <a:gd name="connsiteX7-67" fmla="*/ 81842 w 9522747"/>
              <a:gd name="connsiteY7-68" fmla="*/ 2146911 h 2703839"/>
              <a:gd name="connsiteX0-69" fmla="*/ 81842 w 9522747"/>
              <a:gd name="connsiteY0-70" fmla="*/ 2146911 h 2703839"/>
              <a:gd name="connsiteX1-71" fmla="*/ 97347 w 9522747"/>
              <a:gd name="connsiteY1-72" fmla="*/ 0 h 2703839"/>
              <a:gd name="connsiteX2-73" fmla="*/ 9074104 w 9522747"/>
              <a:gd name="connsiteY2-74" fmla="*/ 0 h 2703839"/>
              <a:gd name="connsiteX3-75" fmla="*/ 9522747 w 9522747"/>
              <a:gd name="connsiteY3-76" fmla="*/ 448643 h 2703839"/>
              <a:gd name="connsiteX4-77" fmla="*/ 9522747 w 9522747"/>
              <a:gd name="connsiteY4-78" fmla="*/ 2243164 h 2703839"/>
              <a:gd name="connsiteX5-79" fmla="*/ 9074104 w 9522747"/>
              <a:gd name="connsiteY5-80" fmla="*/ 2691807 h 2703839"/>
              <a:gd name="connsiteX6-81" fmla="*/ 121410 w 9522747"/>
              <a:gd name="connsiteY6-82" fmla="*/ 2703839 h 2703839"/>
              <a:gd name="connsiteX7-83" fmla="*/ 81842 w 9522747"/>
              <a:gd name="connsiteY7-84" fmla="*/ 2146911 h 2703839"/>
              <a:gd name="connsiteX0-85" fmla="*/ 81842 w 9522747"/>
              <a:gd name="connsiteY0-86" fmla="*/ 2146911 h 2703839"/>
              <a:gd name="connsiteX1-87" fmla="*/ 97347 w 9522747"/>
              <a:gd name="connsiteY1-88" fmla="*/ 0 h 2703839"/>
              <a:gd name="connsiteX2-89" fmla="*/ 9074104 w 9522747"/>
              <a:gd name="connsiteY2-90" fmla="*/ 0 h 2703839"/>
              <a:gd name="connsiteX3-91" fmla="*/ 9522747 w 9522747"/>
              <a:gd name="connsiteY3-92" fmla="*/ 448643 h 2703839"/>
              <a:gd name="connsiteX4-93" fmla="*/ 9522747 w 9522747"/>
              <a:gd name="connsiteY4-94" fmla="*/ 2243164 h 2703839"/>
              <a:gd name="connsiteX5-95" fmla="*/ 9074104 w 9522747"/>
              <a:gd name="connsiteY5-96" fmla="*/ 2691807 h 2703839"/>
              <a:gd name="connsiteX6-97" fmla="*/ 121410 w 9522747"/>
              <a:gd name="connsiteY6-98" fmla="*/ 2703839 h 2703839"/>
              <a:gd name="connsiteX7-99" fmla="*/ 81842 w 9522747"/>
              <a:gd name="connsiteY7-100" fmla="*/ 2146911 h 2703839"/>
              <a:gd name="connsiteX0-101" fmla="*/ 0 w 9440905"/>
              <a:gd name="connsiteY0-102" fmla="*/ 2146911 h 2704560"/>
              <a:gd name="connsiteX1-103" fmla="*/ 15505 w 9440905"/>
              <a:gd name="connsiteY1-104" fmla="*/ 0 h 2704560"/>
              <a:gd name="connsiteX2-105" fmla="*/ 8992262 w 9440905"/>
              <a:gd name="connsiteY2-106" fmla="*/ 0 h 2704560"/>
              <a:gd name="connsiteX3-107" fmla="*/ 9440905 w 9440905"/>
              <a:gd name="connsiteY3-108" fmla="*/ 448643 h 2704560"/>
              <a:gd name="connsiteX4-109" fmla="*/ 9440905 w 9440905"/>
              <a:gd name="connsiteY4-110" fmla="*/ 2243164 h 2704560"/>
              <a:gd name="connsiteX5-111" fmla="*/ 8992262 w 9440905"/>
              <a:gd name="connsiteY5-112" fmla="*/ 2691807 h 2704560"/>
              <a:gd name="connsiteX6-113" fmla="*/ 39568 w 9440905"/>
              <a:gd name="connsiteY6-114" fmla="*/ 2703839 h 2704560"/>
              <a:gd name="connsiteX7-115" fmla="*/ 0 w 9440905"/>
              <a:gd name="connsiteY7-116" fmla="*/ 2146911 h 2704560"/>
              <a:gd name="connsiteX0-117" fmla="*/ 10422 w 9451327"/>
              <a:gd name="connsiteY0-118" fmla="*/ 2146911 h 2704560"/>
              <a:gd name="connsiteX1-119" fmla="*/ 25927 w 9451327"/>
              <a:gd name="connsiteY1-120" fmla="*/ 0 h 2704560"/>
              <a:gd name="connsiteX2-121" fmla="*/ 9002684 w 9451327"/>
              <a:gd name="connsiteY2-122" fmla="*/ 0 h 2704560"/>
              <a:gd name="connsiteX3-123" fmla="*/ 9451327 w 9451327"/>
              <a:gd name="connsiteY3-124" fmla="*/ 448643 h 2704560"/>
              <a:gd name="connsiteX4-125" fmla="*/ 9451327 w 9451327"/>
              <a:gd name="connsiteY4-126" fmla="*/ 2243164 h 2704560"/>
              <a:gd name="connsiteX5-127" fmla="*/ 9002684 w 9451327"/>
              <a:gd name="connsiteY5-128" fmla="*/ 2691807 h 2704560"/>
              <a:gd name="connsiteX6-129" fmla="*/ 1864 w 9451327"/>
              <a:gd name="connsiteY6-130" fmla="*/ 2703839 h 2704560"/>
              <a:gd name="connsiteX7-131" fmla="*/ 10422 w 9451327"/>
              <a:gd name="connsiteY7-132" fmla="*/ 2146911 h 27045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9451327" h="2704560">
                <a:moveTo>
                  <a:pt x="10422" y="2146911"/>
                </a:moveTo>
                <a:lnTo>
                  <a:pt x="25927" y="0"/>
                </a:lnTo>
                <a:lnTo>
                  <a:pt x="9002684" y="0"/>
                </a:lnTo>
                <a:cubicBezTo>
                  <a:pt x="9250463" y="0"/>
                  <a:pt x="9451327" y="200864"/>
                  <a:pt x="9451327" y="448643"/>
                </a:cubicBezTo>
                <a:lnTo>
                  <a:pt x="9451327" y="2243164"/>
                </a:lnTo>
                <a:cubicBezTo>
                  <a:pt x="9451327" y="2490943"/>
                  <a:pt x="9250463" y="2691807"/>
                  <a:pt x="9002684" y="2691807"/>
                </a:cubicBezTo>
                <a:lnTo>
                  <a:pt x="1864" y="2703839"/>
                </a:lnTo>
                <a:cubicBezTo>
                  <a:pt x="-5284" y="2727902"/>
                  <a:pt x="10422" y="2142027"/>
                  <a:pt x="10422" y="2146911"/>
                </a:cubicBezTo>
                <a:close/>
              </a:path>
            </a:pathLst>
          </a:custGeom>
          <a:solidFill>
            <a:schemeClr val="bg1">
              <a:alpha val="64000"/>
            </a:schemeClr>
          </a:solidFill>
          <a:ln>
            <a:solidFill>
              <a:srgbClr val="DED3CF"/>
            </a:solidFill>
          </a:ln>
          <a:effectLst>
            <a:outerShdw blurRad="495300" dist="127000" dir="5400000" algn="ctr" rotWithShape="0">
              <a:srgbClr val="000000">
                <a:alpha val="2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/>
          </a:p>
        </p:txBody>
      </p:sp>
      <p:sp>
        <p:nvSpPr>
          <p:cNvPr id="10" name="标题 2"/>
          <p:cNvSpPr txBox="1"/>
          <p:nvPr/>
        </p:nvSpPr>
        <p:spPr>
          <a:xfrm>
            <a:off x="3160976" y="2228343"/>
            <a:ext cx="2627272" cy="12237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3800" b="1" kern="100" smtClean="0">
                <a:solidFill>
                  <a:schemeClr val="bg1">
                    <a:lumMod val="50000"/>
                  </a:schemeClr>
                </a:solidFill>
                <a:latin typeface="Times New Roman" panose="02020603050405020304"/>
                <a:ea typeface="微软雅黑" panose="020b0503020204020204" pitchFamily="34" charset="-122"/>
              </a:rPr>
              <a:t>本课结束</a:t>
            </a:r>
            <a:endParaRPr lang="zh-CN" altLang="en-US" sz="3600" kern="100">
              <a:solidFill>
                <a:schemeClr val="bg1">
                  <a:lumMod val="50000"/>
                </a:schemeClr>
              </a:solidFill>
              <a:latin typeface="华文楷体" panose="02010600040101010101" charset="-122"/>
              <a:ea typeface="华文楷体" panose="02010600040101010101" charset="-122"/>
              <a:cs typeface="Times New Roman" panose="02020603050405020304"/>
            </a:endParaRPr>
          </a:p>
        </p:txBody>
      </p:sp>
      <p:pic>
        <p:nvPicPr>
          <p:cNvPr id="11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0337800" y="10693400"/>
            <a:ext cx="355600" cy="266700"/>
          </a:xfrm>
          <a:prstGeom prst="cube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623265" y="287352"/>
            <a:ext cx="11375803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8.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) 	</a:t>
            </a:r>
            <a:r>
              <a:rPr lang="en-US" altLang="zh-CN" sz="2600" b="1" i="1" kern="100" err="1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600" b="1" i="1" kern="10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.&amp;</a:t>
            </a:r>
            <a:r>
              <a:rPr lang="en-US" altLang="zh-CN" sz="2600" b="1" i="1" kern="10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 (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使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)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撤回；撤离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9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				</a:t>
            </a:r>
            <a:r>
              <a:rPr lang="en-US" altLang="zh-CN" sz="2600" b="1" i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航道；海峡；频道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10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			</a:t>
            </a:r>
            <a:r>
              <a:rPr lang="en-US" altLang="zh-CN" sz="2600" b="1" i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adj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海的；海运的；海事的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11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				</a:t>
            </a:r>
            <a:r>
              <a:rPr lang="en-US" altLang="zh-CN" sz="2600" b="1" i="1" kern="100" err="1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600" b="1" i="1" kern="10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</a:t>
            </a: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扩展；使伸长；延长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  →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			</a:t>
            </a:r>
            <a:r>
              <a:rPr lang="en-US" altLang="zh-CN" sz="2600" b="1" i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adj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延伸的；扩大的；长期的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  →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			</a:t>
            </a:r>
            <a:r>
              <a:rPr lang="en-US" altLang="zh-CN" sz="2600" b="1" i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扩大；延伸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12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				</a:t>
            </a:r>
            <a:r>
              <a:rPr lang="en-US" altLang="zh-CN" sz="2600" b="1" i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政治；政治观点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  →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			</a:t>
            </a:r>
            <a:r>
              <a:rPr lang="en-US" altLang="zh-CN" sz="2600" b="1" i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adj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政治的；党派的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  →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			</a:t>
            </a:r>
            <a:r>
              <a:rPr lang="en-US" altLang="zh-CN" sz="2600" b="1" i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adj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政治家，政客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  →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				</a:t>
            </a:r>
            <a:r>
              <a:rPr lang="en-US" altLang="zh-CN" sz="2600" b="1" i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政策，方针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01044" y="406752"/>
            <a:ext cx="155523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withdraw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404201" y="419328"/>
            <a:ext cx="152997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withdrew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46731" y="422379"/>
            <a:ext cx="174118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withdrawn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09836" y="1018595"/>
            <a:ext cx="129715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channel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082427" y="1619275"/>
            <a:ext cx="149752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maritime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33712" y="2212068"/>
            <a:ext cx="112883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extend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332359" y="2800354"/>
            <a:ext cx="146226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extended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332359" y="3390712"/>
            <a:ext cx="151836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extension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101477" y="3933445"/>
            <a:ext cx="120417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politics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332359" y="4521731"/>
            <a:ext cx="133402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political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329212" y="5116689"/>
            <a:ext cx="151996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politician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362829" y="5704681"/>
            <a:ext cx="103746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policy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549796" y="692696"/>
            <a:ext cx="1085269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13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		</a:t>
            </a:r>
            <a:r>
              <a:rPr lang="en-US" altLang="zh-CN" sz="2600" b="1" i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职业；行业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  →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		</a:t>
            </a:r>
            <a:r>
              <a:rPr lang="en-US" altLang="zh-CN" sz="2600" b="1" i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adj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专业的；职业的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  →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		</a:t>
            </a:r>
            <a:r>
              <a:rPr lang="en-US" altLang="zh-CN" sz="2600" b="1" i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教授；教师；研究员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14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			</a:t>
            </a:r>
            <a:r>
              <a:rPr lang="en-US" altLang="zh-CN" sz="2600" b="1" i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混合；结合体；混合物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  →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			</a:t>
            </a:r>
            <a:r>
              <a:rPr lang="en-US" altLang="zh-CN" sz="2600" b="1" i="1" kern="100" err="1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600" b="1" i="1" kern="10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</a:t>
            </a: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配制；混淆；使混合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  →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			</a:t>
            </a:r>
            <a:r>
              <a:rPr lang="en-US" altLang="zh-CN" sz="2600" b="1" i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adj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混合的；形形色色的；弄糊涂的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15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			</a:t>
            </a:r>
            <a:r>
              <a:rPr lang="en-US" altLang="zh-CN" sz="2600" b="1" i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新闻报道；覆盖范围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600" b="1" kern="10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  →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 				</a:t>
            </a:r>
            <a:r>
              <a:rPr lang="en-US" altLang="zh-CN" sz="2600" b="1" i="1" kern="100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包括；采访；报道；行走；涉及；覆盖</a:t>
            </a:r>
            <a:endParaRPr lang="en-US" altLang="zh-CN" sz="2600" b="1" kern="10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08953" y="774229"/>
            <a:ext cx="164218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profession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52292" y="1350293"/>
            <a:ext cx="190186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professional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52259" y="1964457"/>
            <a:ext cx="151073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professor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19944" y="2608337"/>
            <a:ext cx="130715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mixture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77809" y="3203451"/>
            <a:ext cx="72167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mix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13309" y="3800653"/>
            <a:ext cx="105509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mixed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97071" y="4340721"/>
            <a:ext cx="144142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coverage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27996" y="4995073"/>
            <a:ext cx="96051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cover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623265" y="1019766"/>
            <a:ext cx="10852697" cy="637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掌握规律　巧记单词</a:t>
            </a:r>
            <a:endParaRPr lang="zh-CN" altLang="zh-CN" sz="2600" b="1" kern="100">
              <a:solidFill>
                <a:srgbClr val="0000FF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23265" y="1684100"/>
            <a:ext cx="10852697" cy="1816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profession</a:t>
            </a:r>
            <a:r>
              <a:rPr lang="en-US" altLang="zh-CN" sz="2600" b="1" kern="100">
                <a:latin typeface="Symbol" panose="05050102010706020507" pitchFamily="18" charset="2"/>
                <a:ea typeface="华文细黑" panose="0201060004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职业；行业</a:t>
            </a:r>
            <a:r>
              <a:rPr lang="en-US" altLang="zh-CN" sz="2600" b="1" kern="100">
                <a:latin typeface="Symbol" panose="05050102010706020507" pitchFamily="18" charset="2"/>
                <a:ea typeface="华文细黑" panose="0201060004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-al</a:t>
            </a:r>
            <a:r>
              <a:rPr lang="en-US" altLang="zh-CN" sz="2600" b="1" kern="100">
                <a:latin typeface="Symbol" panose="05050102010706020507" pitchFamily="18" charset="2"/>
                <a:ea typeface="华文细黑" panose="0201060004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表示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“……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en-US" altLang="zh-CN" sz="2600" b="1" kern="100">
                <a:latin typeface="Symbol" panose="05050102010706020507" pitchFamily="18" charset="2"/>
                <a:ea typeface="华文细黑" panose="02010600040101010101" pitchFamily="2" charset="-122"/>
                <a:cs typeface="Times New Roman" panose="02020603050405020304" pitchFamily="18" charset="0"/>
              </a:rPr>
              <a:t>)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professional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adj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专业的；职业的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例如：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</a:rPr>
              <a:t>tradition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</a:rPr>
              <a:t>n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传统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</a:rPr>
              <a:t>traditional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</a:rPr>
              <a:t>adj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传统的，习俗的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623265" y="825316"/>
            <a:ext cx="10852697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				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形成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的基础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2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						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起航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；开航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3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			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独领风骚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4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				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在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的领导下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5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					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退出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；撤回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6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						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拓展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；伸出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7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						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	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增强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关系</a:t>
            </a:r>
            <a:endParaRPr lang="en-US" altLang="zh-CN" sz="2600" b="1" kern="10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8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					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为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的利益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9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			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				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从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一个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的角度来看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10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						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在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手头；可供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使用</a:t>
            </a:r>
            <a:endParaRPr lang="en-US" altLang="zh-CN" sz="2600" b="1" kern="10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53185"/>
            <a:ext cx="12188825" cy="961905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10414892" y="171467"/>
            <a:ext cx="1773932" cy="593237"/>
          </a:xfrm>
          <a:prstGeom prst="rect">
            <a:avLst/>
          </a:prstGeom>
          <a:solidFill>
            <a:srgbClr val="00B05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10491379" y="223011"/>
            <a:ext cx="1620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2800" b="1" kern="10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核心短语</a:t>
            </a:r>
            <a:endParaRPr lang="zh-CN" altLang="en-US" sz="2800" b="1" kern="10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27177" y="955994"/>
            <a:ext cx="341632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form the foundation of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09761" y="1549416"/>
            <a:ext cx="113845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set sail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09836" y="2079547"/>
            <a:ext cx="378982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in a league of one</a:t>
            </a:r>
            <a:r>
              <a:rPr lang="en-US" altLang="zh-CN" sz="2600" b="1" kern="100">
                <a:solidFill>
                  <a:srgbClr val="C0000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 own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34629" y="2739870"/>
            <a:ext cx="341029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under the command of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06015" y="3326925"/>
            <a:ext cx="233467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withdraw from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90110" y="3926639"/>
            <a:ext cx="152035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reach out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929739" y="4473395"/>
            <a:ext cx="544931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strengthen the bonds between...and...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920827" y="5121578"/>
            <a:ext cx="25558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for the benefit of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39877" y="5658316"/>
            <a:ext cx="321472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from a...point of view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088612" y="6301883"/>
            <a:ext cx="127150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in hand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426456" y="952153"/>
            <a:ext cx="11335913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动词不定式短语作主语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					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was a strong passion for the people of early civilisations.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完成这幅伟大的世界地图对早期文明的人们来说是一种强烈的激情。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2.what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引导宾语从句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In ancient times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silk from China found its way overland to India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 Middle East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and Rome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along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						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在古代，来自中国的丝绸沿着后来被称为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丝绸之路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的路线，经由陆路传到印度、中东和罗马。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53185"/>
            <a:ext cx="12188825" cy="96190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0414892" y="171467"/>
            <a:ext cx="1773932" cy="593237"/>
          </a:xfrm>
          <a:prstGeom prst="rect">
            <a:avLst/>
          </a:prstGeom>
          <a:solidFill>
            <a:srgbClr val="00B05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0491379" y="223011"/>
            <a:ext cx="1620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2800" b="1" kern="10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经典句式</a:t>
            </a:r>
            <a:endParaRPr lang="zh-CN" altLang="en-US" sz="2800" b="1" kern="10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48330" y="1619275"/>
            <a:ext cx="576497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To complete the great map of the world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156247" y="4643611"/>
            <a:ext cx="548419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what became known as the Silk Road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1" name="返回">
            <a:hlinkClick r:id="rId4" action="ppaction://hlinksldjump"/>
          </p:cNvPr>
          <p:cNvSpPr/>
          <p:nvPr/>
        </p:nvSpPr>
        <p:spPr bwMode="auto">
          <a:xfrm>
            <a:off x="11211213" y="6398788"/>
            <a:ext cx="979200" cy="4608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Times New Roman" panose="02020603050405020304"/>
              </a:rPr>
              <a:t>返 回</a:t>
            </a:r>
            <a:endParaRPr kumimoji="0" lang="zh-CN" altLang="en-US" sz="2000" b="0" i="0" u="none" strike="noStrike" kern="10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/>
              <a:ea typeface="微软雅黑"/>
              <a:cs typeface="Times New Roman" panose="02020603050405020304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12086"/>
            <a:ext cx="12188825" cy="961905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821199" y="1476283"/>
            <a:ext cx="11369213" cy="190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" y="1476284"/>
            <a:ext cx="541796" cy="1908000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08360" y="1476284"/>
            <a:ext cx="133200" cy="1908000"/>
          </a:xfrm>
          <a:prstGeom prst="rect">
            <a:avLst/>
          </a:prstGeom>
          <a:solidFill>
            <a:srgbClr val="F5C13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89741" y="1412776"/>
            <a:ext cx="11141033" cy="1868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However</a:t>
            </a:r>
            <a:r>
              <a:rPr lang="zh-CN" altLang="zh-CN" sz="2800" b="1" kern="10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merchants and explorers from the East </a:t>
            </a:r>
            <a:r>
              <a:rPr lang="en-US" altLang="zh-CN" sz="2800" b="1" u="wavy" kern="10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set sail</a:t>
            </a:r>
            <a:r>
              <a:rPr lang="en-US" altLang="zh-CN" sz="2800" b="1" kern="10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from east to west many years before Columbus first did</a:t>
            </a:r>
            <a:r>
              <a:rPr lang="en-US" altLang="zh-CN" sz="2800" b="1" kern="10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4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然而</a:t>
            </a:r>
            <a:r>
              <a:rPr lang="zh-CN" altLang="zh-CN" sz="24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，在哥伦布首次出海之前的很多年，来自东方的商人和探险家就从东向西扬帆远航。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24" name="TextBox 5"/>
          <p:cNvSpPr txBox="1"/>
          <p:nvPr/>
        </p:nvSpPr>
        <p:spPr>
          <a:xfrm>
            <a:off x="56407" y="2168674"/>
            <a:ext cx="709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65"/>
            <a:r>
              <a:rPr lang="en-US" altLang="zh-CN" sz="2800" b="1" smtClean="0">
                <a:solidFill>
                  <a:prstClr val="white"/>
                </a:solidFill>
                <a:latin typeface="Arial"/>
                <a:ea typeface="黑体" panose="02010609060101010101" pitchFamily="49" charset="-122"/>
              </a:rPr>
              <a:t>1</a:t>
            </a:r>
            <a:endParaRPr lang="zh-CN" altLang="en-US" sz="2800" b="1">
              <a:solidFill>
                <a:prstClr val="white"/>
              </a:solidFill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89741" y="3429000"/>
            <a:ext cx="10029207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solidFill>
                  <a:srgbClr val="0000FF"/>
                </a:solidFill>
                <a:ea typeface="GBK_S" panose="03000509000000000000" pitchFamily="65" charset="-122"/>
                <a:cs typeface="Times New Roman" panose="02020603050405020304" pitchFamily="18" charset="0"/>
              </a:rPr>
              <a:t>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set sail</a:t>
            </a: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起航；</a:t>
            </a:r>
            <a:r>
              <a:rPr lang="zh-CN" altLang="zh-CN" sz="2600" b="1" kern="100" smtClean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开航</a:t>
            </a:r>
            <a:endParaRPr lang="en-US" altLang="zh-CN" sz="2600" b="1" kern="100" smtClean="0">
              <a:solidFill>
                <a:srgbClr val="0000FF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set sail for/to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开船；动身前往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set sail from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从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启航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set off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动身；出发；引爆；引发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set out to do </a:t>
            </a:r>
            <a:r>
              <a:rPr lang="en-US" altLang="zh-CN" sz="2600" b="1" kern="10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sth. 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出发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；开始做某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事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414892" y="621297"/>
            <a:ext cx="1773932" cy="5932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0486900" y="672841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zh-CN" sz="2800" b="1" kern="10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重点词汇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14" name="点击文字添加标题"/>
          <p:cNvSpPr txBox="1"/>
          <p:nvPr/>
        </p:nvSpPr>
        <p:spPr>
          <a:xfrm>
            <a:off x="2290967" y="116632"/>
            <a:ext cx="3689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7200" b="1">
                <a:gradFill>
                  <a:gsLst>
                    <a:gs pos="56000">
                      <a:srgbClr val="FEFC96"/>
                    </a:gs>
                    <a:gs pos="71000">
                      <a:srgbClr val="FAAF5B"/>
                    </a:gs>
                    <a:gs pos="100000">
                      <a:srgbClr val="88765E"/>
                    </a:gs>
                    <a:gs pos="20000">
                      <a:srgbClr val="758A80"/>
                    </a:gs>
                    <a:gs pos="0">
                      <a:srgbClr val="75FEFF"/>
                    </a:gs>
                    <a:gs pos="35000">
                      <a:srgbClr val="FDFFFD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>
                <a:solidFill>
                  <a:srgbClr val="8E6D48"/>
                </a:solidFill>
                <a:effectLst/>
                <a:latin typeface="Arial"/>
                <a:ea typeface="微软雅黑"/>
              </a:rPr>
              <a:t>互 动 探 究</a:t>
            </a:r>
            <a:endParaRPr lang="en-US" altLang="zh-CN" sz="3600">
              <a:solidFill>
                <a:srgbClr val="8E6D48"/>
              </a:solidFill>
              <a:effectLst/>
              <a:latin typeface="Arial"/>
              <a:ea typeface="微软雅黑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459319" y="332656"/>
            <a:ext cx="2723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/>
            <a:r>
              <a:rPr lang="zh-CN" altLang="en-US" kern="1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609020205090404"/>
              </a:rPr>
              <a:t>探究重点  互动撞击思维</a:t>
            </a:r>
            <a:endParaRPr lang="en-US" altLang="zh-CN" kern="10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ourier New" panose="02070609020205090404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tags/tag1.xml><?xml version="1.0" encoding="utf-8"?>
<p:tagLst xmlns:p="http://schemas.openxmlformats.org/presentationml/2006/main">
  <p:tag name="MH" val="20150910162900"/>
  <p:tag name="MH_LIBRARY" val="GRAPHIC"/>
  <p:tag name="MH_ORDER" val="Freeform 14"/>
</p:tagLst>
</file>

<file path=ppt/tags/tag2.xml><?xml version="1.0" encoding="utf-8"?>
<p:tagLst xmlns:p="http://schemas.openxmlformats.org/presentationml/2006/main">
  <p:tag name="MH" val="20150910162900"/>
  <p:tag name="MH_LIBRARY" val="GRAPHIC"/>
  <p:tag name="MH_ORDER" val="Freeform 14"/>
</p:tagLst>
</file>

<file path=ppt/tags/tag3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r="http://schemas.openxmlformats.org/officeDocument/2006/relationships" xmlns:a="http://schemas.openxmlformats.org/drawingml/2006/main" name="第一PPT，www.1ppt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Arial"/>
        <a:cs typeface="Arial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280</Paragraphs>
  <Slides>33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baseType="lpstr" size="49">
      <vt:lpstr>Arial</vt:lpstr>
      <vt:lpstr>Calibri Light</vt:lpstr>
      <vt:lpstr>Calibri</vt:lpstr>
      <vt:lpstr>Arial Black</vt:lpstr>
      <vt:lpstr>Times New Roman</vt:lpstr>
      <vt:lpstr>华文楷体</vt:lpstr>
      <vt:lpstr>华文细黑</vt:lpstr>
      <vt:lpstr>微软雅黑</vt:lpstr>
      <vt:lpstr>Adobe 黑体 Std R</vt:lpstr>
      <vt:lpstr>Courier New</vt:lpstr>
      <vt:lpstr>宋体</vt:lpstr>
      <vt:lpstr>Book Antiqua</vt:lpstr>
      <vt:lpstr>Symbol</vt:lpstr>
      <vt:lpstr>黑体</vt:lpstr>
      <vt:lpstr>GBK_S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20.1100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2021-03-20T19:39:16.291</cp:lastPrinted>
  <dcterms:created xsi:type="dcterms:W3CDTF">2021-03-20T19:39:16Z</dcterms:created>
  <dcterms:modified xsi:type="dcterms:W3CDTF">2021-03-20T11:39:19Z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