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431" r:id="rId5"/>
    <p:sldId id="432" r:id="rId6"/>
    <p:sldId id="433" r:id="rId7"/>
    <p:sldId id="506" r:id="rId8"/>
    <p:sldId id="481" r:id="rId9"/>
    <p:sldId id="325" r:id="rId10"/>
    <p:sldId id="497" r:id="rId11"/>
    <p:sldId id="507" r:id="rId12"/>
    <p:sldId id="499" r:id="rId13"/>
    <p:sldId id="483" r:id="rId14"/>
    <p:sldId id="469" r:id="rId15"/>
    <p:sldId id="470" r:id="rId16"/>
    <p:sldId id="471" r:id="rId17"/>
    <p:sldId id="472" r:id="rId18"/>
    <p:sldId id="474" r:id="rId19"/>
    <p:sldId id="504" r:id="rId20"/>
    <p:sldId id="475" r:id="rId21"/>
    <p:sldId id="476" r:id="rId22"/>
    <p:sldId id="505" r:id="rId23"/>
    <p:sldId id="501" r:id="rId24"/>
    <p:sldId id="495" r:id="rId25"/>
  </p:sldIdLst>
  <p:sldSz cx="12188825" cy="6858000"/>
  <p:notesSz cx="6858000" cy="9144000"/>
  <p:custDataLst>
    <p:tags r:id="rId26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0" autoAdjust="0"/>
    <p:restoredTop sz="95622" autoAdjust="0"/>
  </p:normalViewPr>
  <p:slideViewPr>
    <p:cSldViewPr>
      <p:cViewPr varScale="1">
        <p:scale>
          <a:sx n="108" d="100"/>
          <a:sy n="108" d="100"/>
        </p:scale>
        <p:origin x="90" y="1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10.xml" TargetMode="Internal" /><Relationship Id="rId3" Type="http://schemas.openxmlformats.org/officeDocument/2006/relationships/slide" Target="slide8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Looking forwards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5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6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1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8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991" y="1215471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1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991" y="1923932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 main idea of the passage?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A.Various possibilities for future development.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B.Different people do different jobs.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C.How to choose future jobs.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D.People should be optimistic about the future.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525412" y="2511615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333773" y="843519"/>
            <a:ext cx="11392669" cy="481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2.Read the passage and match the main idea with each paragraph.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A.Everyone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their way to success.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Para.2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B.Doyle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disappointed with the success of his Holmes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stories.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Para.3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C.Doyle</a:t>
            </a:r>
            <a:r>
              <a:rPr lang="en-US" altLang="zh-CN" sz="2600" b="1" kern="100" err="1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main writing ambition.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Para.4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D.Hemingway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achieved his ambition to become a writer.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Para.5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E.Having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plans in place for the future is no guarantee that they will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become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reality.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Para.6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F.What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are most concerned about in life.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13892" y="1816249"/>
            <a:ext cx="648072" cy="35283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341884" y="2420888"/>
            <a:ext cx="720080" cy="17281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341884" y="2996952"/>
            <a:ext cx="72008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341884" y="3068960"/>
            <a:ext cx="72008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413892" y="2564904"/>
            <a:ext cx="648072" cy="15841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1413892" y="1988840"/>
            <a:ext cx="648072" cy="33558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76991" y="764704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2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Careful-reading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991" y="1402898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Read the passage carefully and choose the best answer.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 does the word 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mean in the first paragraph?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A.Approaching the future.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B.Taking action.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 school we choose.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D.The future.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06403" y="436510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676991" y="1124744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2.Which of the following statements about Hemingway is TRUE?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A.He wrote novels based on his imagination.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B.His novel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Old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won the Nobel Prize in Literature.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C.He is 40 years junior to Doyle.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D.After he was grown-up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intended to write.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2896369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3.Why did Doyle kill off the famous detective Holmes in a novel published in 1893?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A.Because he couldn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write because of his lack of imagination.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B.Because he wanted to become known for his historical novels.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C.Because the public was tired of the role.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D.Because as a doctor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didn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want the role to distract him.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2896369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4.Which one of the following is RIGHT about Hemingway and Doyle?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A.They both made great contributions to literature.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B.They were both born in the same country.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C.They had the same interests and hobbies.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D.Their careers unfolded in the same way.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170080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402934" y="404664"/>
            <a:ext cx="11293359" cy="60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340610"/>
              </a:tabLst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3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Post-reading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2934" y="1040127"/>
            <a:ext cx="1129335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reading the passage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please fill in the following blanks.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is known to many of us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plans in place for the future is no guarantee that they will become 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real).For example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Hemingway and Doyle shared the same ambitious and 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energy) approach 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life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their careers unfolded in contrasting ways.Hemingway said that he </a:t>
            </a:r>
            <a:r>
              <a:rPr lang="en-US" altLang="zh-CN" sz="2600" b="1" kern="100" spc="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decided that he would write one story about each thing that he knew about</a:t>
            </a:r>
            <a:r>
              <a:rPr lang="en-US" altLang="zh-CN" sz="2600" b="1" kern="100" spc="5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pc="5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pc="5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en-US" altLang="zh-CN" sz="2600" b="1" u="sng" kern="100" spc="5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pc="5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 spc="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set) himself this goal</a:t>
            </a:r>
            <a:r>
              <a:rPr lang="zh-CN" altLang="zh-CN" sz="2600" b="1" kern="100" spc="5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5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wrote novels and short stories </a:t>
            </a:r>
            <a:endParaRPr lang="en-US" altLang="zh-CN" sz="2600" b="1" kern="100" spc="5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base) on his personal experiences.His short novel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Old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Sea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won the Pulitzer Prize for Fiction in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1953.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1116" y="2294456"/>
            <a:ext cx="11035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reality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75212" y="2861728"/>
            <a:ext cx="14782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energetic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04540" y="2945349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3852" y="4653136"/>
            <a:ext cx="1694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set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769" y="5274832"/>
            <a:ext cx="10005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based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02934" y="78326"/>
            <a:ext cx="1129335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would later go on to win the Nobel Prize in Literature.By contrast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Doyle had 6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original) worked as a doctor.But his main ambition was 7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en-US" altLang="zh-CN" sz="2600" b="1" u="sng" kern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(become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a writer of historical novels.However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historical novels </a:t>
            </a:r>
            <a:r>
              <a:rPr lang="en-US" altLang="zh-CN" sz="2600" b="1" kern="100" spc="-4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nothing compared to the stories of his fictional detective</a:t>
            </a:r>
            <a:r>
              <a:rPr lang="zh-CN" altLang="zh-CN" sz="2600" b="1" kern="100" spc="-4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-4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Sherlock Holmes</a:t>
            </a:r>
            <a:r>
              <a:rPr lang="en-US" altLang="zh-CN" sz="2600" b="1" kern="100" spc="-4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pc="-4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Interestingly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Doyle wrote some of his early Holmes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(story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killed off the famous detective in a novel because he longed to become known for his historical novels.However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fans of Holmes were so angry 9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Doyle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under immense pressure,10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force) to bring Holmes back from the dead.This novel has been entertaining readers for well over a century.Though they both were ultimately successful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paths to success were very different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futures not necessarily turning out exactly as they planned.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50676" y="727864"/>
            <a:ext cx="1556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originally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06650" y="791080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1004" y="1372393"/>
            <a:ext cx="12570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become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48356" y="2536856"/>
            <a:ext cx="11095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stories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2044" y="3735765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7020" y="4345848"/>
            <a:ext cx="17046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forced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891" y="635176"/>
            <a:ext cx="1118154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4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Sentence-learning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891" y="1319857"/>
            <a:ext cx="11181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1.As many of us already know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plans in place for the future is no guarantee that they will become reality.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，主句主语是动名词短语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plans in...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_______________</a:t>
            </a:r>
            <a:endParaRPr lang="zh-CN" altLang="zh-CN" sz="1050" kern="100">
              <a:latin typeface="+mj-ea"/>
              <a:ea typeface="+mj-ea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0718" y="2570600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非限制性定语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8028" y="3159970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同位语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9996" y="3731112"/>
            <a:ext cx="9225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正如我们许多人已经知道的那样，为未来制定计划并不能保证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538" y="4320482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它们会成为现实。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891" y="1161353"/>
            <a:ext cx="11181544" cy="2422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2.I decided that I would write one story about each thing that I knew about.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句中含有两个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从句，第一个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；第二个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，修饰先行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_________________________________________</a:t>
            </a:r>
            <a:endParaRPr lang="zh-CN" altLang="zh-CN" sz="1050" kern="100">
              <a:latin typeface="+mj-ea"/>
              <a:ea typeface="+mj-ea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18548" y="180965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宾语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4313" y="180965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定语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5626" y="2412096"/>
            <a:ext cx="16578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each thing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49996" y="2988160"/>
            <a:ext cx="68531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我决定把我知道的每一件事都写成一篇故事。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834500" y="1124485"/>
            <a:ext cx="10379176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" y="1124485"/>
            <a:ext cx="1702385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 rot="5400000">
            <a:off x="-398452" y="2911700"/>
            <a:ext cx="2592288" cy="890584"/>
            <a:chOff x="1198662" y="3429794"/>
            <a:chExt cx="3600400" cy="792088"/>
          </a:xfrm>
        </p:grpSpPr>
        <p:grpSp>
          <p:nvGrpSpPr>
            <p:cNvPr id="30" name="组合 29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矩形 37"/>
          <p:cNvSpPr/>
          <p:nvPr/>
        </p:nvSpPr>
        <p:spPr>
          <a:xfrm>
            <a:off x="639116" y="2224205"/>
            <a:ext cx="558593" cy="228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9116" y="2249978"/>
            <a:ext cx="802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单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主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语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境</a:t>
            </a:r>
            <a:endParaRPr lang="zh-CN" altLang="zh-CN" sz="2400" b="1" kern="100">
              <a:solidFill>
                <a:srgbClr val="FF9900"/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1764" y="2712465"/>
            <a:ext cx="9764649" cy="122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Preparedness ensures success and unpreparedness spells failure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凡事预则立</a:t>
            </a:r>
            <a:r>
              <a:rPr lang="zh-CN" altLang="en-US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，不预则废。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223533" y="2228748"/>
            <a:ext cx="5601111" cy="430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7930"/>
            <a:r>
              <a:rPr lang="zh-CN" altLang="en-US" sz="2800" b="1" kern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与自我</a:t>
            </a:r>
            <a:r>
              <a:rPr lang="en-US" altLang="zh-CN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未来规划</a:t>
            </a:r>
            <a:endParaRPr lang="zh-CN" altLang="zh-CN" sz="2800" b="1" ker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891" y="908720"/>
            <a:ext cx="111815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3.Although some of his historical novels were published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success was nothing compared to the stories of his fictional detective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Sherlock Holmes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he is still best known for to this day.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although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，主句中含有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</a:t>
            </a:r>
            <a:endParaRPr lang="en-US" altLang="zh-CN" sz="2600" u="sng" kern="1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compared to the stories...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为过去分词短语在句中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8721" y="275648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非限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9868" y="2772136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让步状语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891" y="3356992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制性定语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6860" y="337914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49996" y="3935877"/>
            <a:ext cx="9309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尽管他的一些历史小说已经出版，但与他虚构的侦探夏洛克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·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福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7891" y="4388638"/>
            <a:ext cx="11181544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pc="-2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尔摩斯的故事相比，这些小说的成功算不了什么，他至今仍以这部小说闻名。</a:t>
            </a:r>
            <a:endParaRPr lang="zh-CN" altLang="zh-CN" sz="2600" b="1" kern="100" spc="-2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891" y="1052736"/>
            <a:ext cx="11181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4.In desperation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Doyle killed off the famous detective in a novel published in 1893 so that he could focus on his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serious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writing.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句中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，过去分词短语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published in 1893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修饰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novel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+mj-ea"/>
                <a:ea typeface="+mj-ea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+mj-ea"/>
                <a:cs typeface="Times New Roman" panose="02020603050405020304" pitchFamily="18" charset="0"/>
              </a:rPr>
              <a:t>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6848" y="2294687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目的状语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5940" y="2922433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后置定语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8409" y="3461420"/>
            <a:ext cx="91974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在绝望中，多伊尔在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1893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年出版的一本小说中杀死了这位著名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04" y="4053159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的侦探，这样他就可以专注于他的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严肃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写作。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5700" y="123317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6" name="组合 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4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772" y="328056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话题导入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3773" y="1227659"/>
            <a:ext cx="11392669" cy="481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4591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 Do Employers Want from Business Graduates?</a:t>
            </a:r>
            <a:endParaRPr lang="zh-CN" altLang="zh-CN" sz="1050" kern="100">
              <a:solidFill>
                <a:srgbClr val="C45911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Prospective employers have always expected business-school graduates to possess a certain set of skills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 as strategic thinking and problem-solving abilities.Today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employers are looking for even more—technical expertise paired with interpersonal and intrapersonal(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内在的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 skills.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Soft skills like flexibility and teamwork are in high demand among employers.You can learn the technical skills on the job or in school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the soft skills are more challenging to get.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33773" y="125424"/>
            <a:ext cx="11392669" cy="661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Market yourself as someone with soft skills.That can make you the type of employee that companies want to hire and promote.Recent data in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Financial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Times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2018 Skills Gap Study agrees that soft skills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like the ability to work well in a team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rated as 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most important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by 64 percent of respondents.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During your business-school experience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have the opportunity to build these skills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you work on group projects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interact with teachers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participate in internships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实习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kern="100" baseline="300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.When you reflect on your personal and professional lives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people who have mastered skills like communication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listening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cooperation are the people who stand out to you.And they stand out to prospective employers too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33773" y="1227659"/>
            <a:ext cx="11392669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1035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that doesn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mean that there aren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other skills on the top of many companies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wish lists.The skills that employers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the most difficulty finding</a:t>
            </a:r>
            <a:r>
              <a:rPr lang="en-US" altLang="zh-CN" sz="26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often have the most value in the marketplace.The first is 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combine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is the ability to combine and deal with information from multiple sources to solve complex problems.The second is 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organize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 the ability to organize information to see relationships and to solve multiple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interrelated problems.So these skills in high demand have great value in the hiring market.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5400000">
            <a:off x="1631790" y="-310075"/>
            <a:ext cx="558593" cy="2707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69" y="628926"/>
            <a:ext cx="2698175" cy="66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340610"/>
              </a:tabLst>
            </a:pPr>
            <a:r>
              <a:rPr lang="zh-CN" altLang="zh-CN" sz="2800" b="1">
                <a:solidFill>
                  <a:srgbClr val="FF9900"/>
                </a:solidFill>
                <a:latin typeface="Arial"/>
                <a:ea typeface="微软雅黑" panose="020b0503020204020204" charset="-122"/>
              </a:rPr>
              <a:t>靓句运用于写作</a:t>
            </a:r>
            <a:endParaRPr lang="zh-CN" altLang="zh-CN" sz="2800" b="1">
              <a:solidFill>
                <a:srgbClr val="FF9900"/>
              </a:solidFill>
              <a:latin typeface="Arial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240" y="1556792"/>
            <a:ext cx="111692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1.I accumulated some related experience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 worked part-time in a travel agency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kern="100" smtClean="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2018·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浙江，写作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solidFill>
                <a:srgbClr val="80808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2.There is no doubt that I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little difficulty communicating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with foreigners.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(2018·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浙江，写作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solidFill>
                <a:srgbClr val="80808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语篇理解</a:t>
            </a:r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Arial"/>
              <a:ea typeface="微软雅黑" panose="020b0503020204020204" charset="-122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读前清障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识记单词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快速顺畅阅读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0327" y="1681644"/>
            <a:ext cx="1062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One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Starting out &amp; Understanding ideas—Comprehending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读 前 清 障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识记单词  快速顺畅阅读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91" y="980728"/>
            <a:ext cx="107452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4248150"/>
              </a:tabLst>
            </a:pP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品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句猜词</a:t>
            </a:r>
            <a:r>
              <a:rPr lang="en-US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——</a:t>
            </a: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预读下列课文原句，并猜测句中加颜色词汇的意思。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991" y="1619275"/>
            <a:ext cx="110494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1.The American author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Ernest Hemingway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born in 1899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 from early boyhood single-minded in his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ambition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write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         </a:t>
            </a: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___________</a:t>
            </a:r>
            <a:endParaRPr lang="zh-CN" altLang="zh-CN" sz="2600" kern="100">
              <a:latin typeface="+mj-ea"/>
              <a:ea typeface="+mj-ea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2.He went on to become foreign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for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Toronto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Star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and used his extraordinary experiences in Europe and later Cuba to inform his writing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			     </a:t>
            </a: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_____________</a:t>
            </a:r>
            <a:endParaRPr lang="zh-CN" altLang="zh-CN" sz="2600" kern="100">
              <a:latin typeface="+mj-ea"/>
              <a:ea typeface="+mj-ea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3.Although some of his historical novels were published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success was nothing compared to the stories of his fictional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detective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Sherlock Holmes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he is still best known for to this day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</a:t>
            </a: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__________</a:t>
            </a:r>
            <a:endParaRPr lang="zh-CN" altLang="zh-CN" sz="2600" kern="100">
              <a:latin typeface="+mj-ea"/>
              <a:ea typeface="+mj-ea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60807" y="2276872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追求，理想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27381" y="4061089"/>
            <a:ext cx="21852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通讯员，记者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94232" y="586238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私家侦探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676991" y="1663235"/>
            <a:ext cx="1104945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4.Though both of these men were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ultimately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successful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paths to success were very different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futures not necessarily turning out exactly as they planned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		         </a:t>
            </a:r>
            <a:r>
              <a:rPr lang="en-US" altLang="zh-CN" sz="2600" kern="100" smtClean="0">
                <a:latin typeface="+mj-ea"/>
                <a:ea typeface="+mj-ea"/>
                <a:cs typeface="Courier New" panose="02070609020205090404" pitchFamily="49" charset="0"/>
              </a:rPr>
              <a:t>___________</a:t>
            </a:r>
            <a:endParaRPr lang="zh-CN" altLang="zh-CN" sz="2600" kern="100">
              <a:latin typeface="+mj-ea"/>
              <a:ea typeface="+mj-ea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03604" y="2909615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最后，最终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137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7">
      <vt:lpstr>Arial</vt:lpstr>
      <vt:lpstr>Calibri Light</vt:lpstr>
      <vt:lpstr>Calibri</vt:lpstr>
      <vt:lpstr>Arial Black</vt:lpstr>
      <vt:lpstr>Times New Roman</vt:lpstr>
      <vt:lpstr>华文楷体</vt:lpstr>
      <vt:lpstr>微软雅黑</vt:lpstr>
      <vt:lpstr>Courier New</vt:lpstr>
      <vt:lpstr>华文细黑</vt:lpstr>
      <vt:lpstr>Adobe 黑体 Std R</vt:lpstr>
      <vt:lpstr>宋体</vt:lpstr>
      <vt:lpstr>黑体</vt:lpstr>
      <vt:lpstr>楷体_GB2312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2021-03-21T11:05:46.847</cp:lastPrinted>
  <dcterms:created xsi:type="dcterms:W3CDTF">2021-03-21T11:05:46Z</dcterms:created>
  <dcterms:modified xsi:type="dcterms:W3CDTF">2021-03-21T03:05:48Z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