
<file path=[Content_Types].xml><?xml version="1.0" encoding="utf-8"?>
<Types xmlns="http://schemas.openxmlformats.org/package/2006/content-types">
  <Default Extension="jpeg" ContentType="image/jpeg"/>
  <Default Extension="png" ContentType="image/png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8" r:id="rId3"/>
  </p:sldMasterIdLst>
  <p:notesMasterIdLst>
    <p:notesMasterId r:id="rId32"/>
  </p:notesMasterIdLst>
  <p:sldIdLst>
    <p:sldId id="493" r:id="rId4"/>
    <p:sldId id="325" r:id="rId5"/>
    <p:sldId id="497" r:id="rId6"/>
    <p:sldId id="528" r:id="rId7"/>
    <p:sldId id="501" r:id="rId8"/>
    <p:sldId id="503" r:id="rId9"/>
    <p:sldId id="530" r:id="rId10"/>
    <p:sldId id="532" r:id="rId11"/>
    <p:sldId id="533" r:id="rId12"/>
    <p:sldId id="520" r:id="rId13"/>
    <p:sldId id="553" r:id="rId14"/>
    <p:sldId id="556" r:id="rId15"/>
    <p:sldId id="559" r:id="rId16"/>
    <p:sldId id="561" r:id="rId17"/>
    <p:sldId id="562" r:id="rId18"/>
    <p:sldId id="522" r:id="rId19"/>
    <p:sldId id="544" r:id="rId20"/>
    <p:sldId id="563" r:id="rId21"/>
    <p:sldId id="564" r:id="rId22"/>
    <p:sldId id="565" r:id="rId23"/>
    <p:sldId id="566" r:id="rId24"/>
    <p:sldId id="567" r:id="rId25"/>
    <p:sldId id="568" r:id="rId26"/>
    <p:sldId id="499" r:id="rId27"/>
    <p:sldId id="517" r:id="rId28"/>
    <p:sldId id="569" r:id="rId29"/>
    <p:sldId id="548" r:id="rId30"/>
    <p:sldId id="495" r:id="rId31"/>
  </p:sldIdLst>
  <p:sldSz cx="12188825" cy="6858000"/>
  <p:notesSz cx="6858000" cy="9144000"/>
  <p:defaultTextStyle>
    <a:defPPr>
      <a:defRPr lang="zh-CN"/>
    </a:defPPr>
    <a:lvl1pPr marL="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0965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165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365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565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765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965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66FF"/>
    <a:srgbClr val="00CCFF"/>
    <a:srgbClr val="95B3D7"/>
    <a:srgbClr val="61D5E9"/>
    <a:srgbClr val="DDEEAA"/>
    <a:srgbClr val="F4F9F1"/>
    <a:srgbClr val="FF9900"/>
    <a:srgbClr val="F4F3F5"/>
    <a:srgbClr val="E9E2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25" autoAdjust="0"/>
    <p:restoredTop sz="95622" autoAdjust="0"/>
  </p:normalViewPr>
  <p:slideViewPr>
    <p:cSldViewPr>
      <p:cViewPr varScale="1">
        <p:scale>
          <a:sx n="108" d="100"/>
          <a:sy n="108" d="100"/>
        </p:scale>
        <p:origin x="108" y="132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5" Type="http://schemas.openxmlformats.org/officeDocument/2006/relationships/tableStyles" Target="tableStyles.xml"/><Relationship Id="rId34" Type="http://schemas.openxmlformats.org/officeDocument/2006/relationships/viewProps" Target="viewProps.xml"/><Relationship Id="rId33" Type="http://schemas.openxmlformats.org/officeDocument/2006/relationships/presProps" Target="presProps.xml"/><Relationship Id="rId32" Type="http://schemas.openxmlformats.org/officeDocument/2006/relationships/notesMaster" Target="notesMasters/notesMaster1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6D7A72-1FD7-428B-B027-7B8D914F056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3E0C4A-4684-4D33-8107-6FA733C6EC7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自定义版式">
    <p:bg>
      <p:bgPr>
        <a:solidFill>
          <a:srgbClr val="FBFB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6" name="矩形 5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 dirty="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1099333"/>
            <a:ext cx="12188825" cy="575866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4" name="矩形 3"/>
          <p:cNvSpPr/>
          <p:nvPr userDrawn="1"/>
        </p:nvSpPr>
        <p:spPr>
          <a:xfrm>
            <a:off x="0" y="1099333"/>
            <a:ext cx="12188825" cy="575866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1459250"/>
            <a:ext cx="12188825" cy="539875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1629217"/>
            <a:ext cx="12188825" cy="522878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1989173"/>
            <a:ext cx="12188825" cy="486882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2349130"/>
            <a:ext cx="12188825" cy="450887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2539000"/>
            <a:ext cx="12188825" cy="4319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 rotWithShape="1">
          <a:blip r:embed="rId2" cstate="screen">
            <a:clrChange>
              <a:clrFrom>
                <a:srgbClr val="F3EFEC"/>
              </a:clrFrom>
              <a:clrTo>
                <a:srgbClr val="F3EFEC">
                  <a:alpha val="0"/>
                </a:srgbClr>
              </a:clrTo>
            </a:clrChange>
          </a:blip>
          <a:srcRect t="-1"/>
          <a:stretch>
            <a:fillRect/>
          </a:stretch>
        </p:blipFill>
        <p:spPr>
          <a:xfrm rot="10800000">
            <a:off x="3772190" y="685798"/>
            <a:ext cx="8416635" cy="61722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2709087"/>
            <a:ext cx="12188825" cy="414891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2898917"/>
            <a:ext cx="12286293" cy="395908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3069043"/>
            <a:ext cx="12188825" cy="378895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3258833"/>
            <a:ext cx="12188825" cy="359916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3429000"/>
            <a:ext cx="12188825" cy="3429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3618750"/>
            <a:ext cx="12188825" cy="323925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3788957"/>
            <a:ext cx="12188825" cy="306904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3978667"/>
            <a:ext cx="12188825" cy="287933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4148913"/>
            <a:ext cx="12188825" cy="270908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4338583"/>
            <a:ext cx="12188825" cy="251941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4508870"/>
            <a:ext cx="12188825" cy="234913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4698500"/>
            <a:ext cx="12188825" cy="21595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4868827"/>
            <a:ext cx="12188825" cy="198917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5058417"/>
            <a:ext cx="12188825" cy="179958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5228783"/>
            <a:ext cx="12188825" cy="162921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5588740"/>
            <a:ext cx="12188825" cy="126926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5948697"/>
            <a:ext cx="12188825" cy="90930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6138167"/>
            <a:ext cx="12188825" cy="71983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rgbClr val="B5DDE9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1" y="2709087"/>
            <a:ext cx="12192000" cy="4148913"/>
          </a:xfrm>
          <a:prstGeom prst="rect">
            <a:avLst/>
          </a:prstGeom>
          <a:solidFill>
            <a:srgbClr val="B5DDE9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-3175" y="3068960"/>
            <a:ext cx="12192000" cy="3789040"/>
          </a:xfrm>
          <a:prstGeom prst="rect">
            <a:avLst/>
          </a:prstGeom>
          <a:solidFill>
            <a:srgbClr val="B5DDE9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1" y="3429000"/>
            <a:ext cx="12192000" cy="3429000"/>
          </a:xfrm>
          <a:prstGeom prst="rect">
            <a:avLst/>
          </a:prstGeom>
          <a:solidFill>
            <a:srgbClr val="B5DDE9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0" y="3618750"/>
            <a:ext cx="12188825" cy="3239250"/>
          </a:xfrm>
          <a:prstGeom prst="rect">
            <a:avLst/>
          </a:prstGeom>
          <a:solidFill>
            <a:schemeClr val="accent2">
              <a:lumMod val="40000"/>
              <a:lumOff val="60000"/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0" y="2898917"/>
            <a:ext cx="12188825" cy="3959083"/>
          </a:xfrm>
          <a:prstGeom prst="rect">
            <a:avLst/>
          </a:prstGeom>
          <a:solidFill>
            <a:schemeClr val="accent2">
              <a:lumMod val="40000"/>
              <a:lumOff val="60000"/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2.xml"/><Relationship Id="rId29" Type="http://schemas.openxmlformats.org/officeDocument/2006/relationships/theme" Target="../theme/theme2.xml"/><Relationship Id="rId28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36.xml"/><Relationship Id="rId26" Type="http://schemas.openxmlformats.org/officeDocument/2006/relationships/slideLayout" Target="../slideLayouts/slideLayout35.xml"/><Relationship Id="rId25" Type="http://schemas.openxmlformats.org/officeDocument/2006/relationships/slideLayout" Target="../slideLayouts/slideLayout34.xml"/><Relationship Id="rId24" Type="http://schemas.openxmlformats.org/officeDocument/2006/relationships/slideLayout" Target="../slideLayouts/slideLayout33.xml"/><Relationship Id="rId23" Type="http://schemas.openxmlformats.org/officeDocument/2006/relationships/slideLayout" Target="../slideLayouts/slideLayout32.xml"/><Relationship Id="rId22" Type="http://schemas.openxmlformats.org/officeDocument/2006/relationships/slideLayout" Target="../slideLayouts/slideLayout31.xml"/><Relationship Id="rId21" Type="http://schemas.openxmlformats.org/officeDocument/2006/relationships/slideLayout" Target="../slideLayouts/slideLayout30.xml"/><Relationship Id="rId20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1.xml"/><Relationship Id="rId19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26.xml"/><Relationship Id="rId16" Type="http://schemas.openxmlformats.org/officeDocument/2006/relationships/slideLayout" Target="../slideLayouts/slideLayout25.xml"/><Relationship Id="rId15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0" y="0"/>
            <a:ext cx="12188824" cy="6856214"/>
          </a:xfrm>
          <a:prstGeom prst="rect">
            <a:avLst/>
          </a:prstGeom>
          <a:solidFill>
            <a:srgbClr val="F4F0ED">
              <a:alpha val="6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6565"/>
            <a:endParaRPr lang="zh-CN" altLang="en-US" sz="1800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l" defTabSz="913765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3765" rtl="0" eaLnBrk="1" latinLnBrk="0" hangingPunct="1">
        <a:lnSpc>
          <a:spcPct val="90000"/>
        </a:lnSpc>
        <a:spcBef>
          <a:spcPts val="1000"/>
        </a:spcBef>
        <a:buFont typeface="Arial" panose="020B060402020209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3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5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7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9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73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93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965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65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65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65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13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33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  <p:sldLayoutId id="2147483674" r:id="rId16"/>
    <p:sldLayoutId id="2147483675" r:id="rId17"/>
    <p:sldLayoutId id="2147483676" r:id="rId18"/>
    <p:sldLayoutId id="2147483677" r:id="rId19"/>
    <p:sldLayoutId id="2147483678" r:id="rId20"/>
    <p:sldLayoutId id="2147483679" r:id="rId21"/>
    <p:sldLayoutId id="2147483680" r:id="rId22"/>
    <p:sldLayoutId id="2147483681" r:id="rId23"/>
    <p:sldLayoutId id="2147483682" r:id="rId24"/>
    <p:sldLayoutId id="2147483683" r:id="rId25"/>
    <p:sldLayoutId id="2147483684" r:id="rId26"/>
    <p:sldLayoutId id="2147483685" r:id="rId27"/>
    <p:sldLayoutId id="2147483686" r:id="rId28"/>
  </p:sldLayoutIdLst>
  <p:timing>
    <p:tnLst>
      <p:par>
        <p:cTn id="1" dur="indefinite" restart="never" nodeType="tmRoot"/>
      </p:par>
    </p:tnLst>
  </p:timing>
  <p:txStyles>
    <p:titleStyle>
      <a:lvl1pPr algn="ctr" defTabSz="1217930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965" indent="-3048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565" indent="-304800" algn="l" defTabSz="1217930" rtl="0" eaLnBrk="1" latinLnBrk="0" hangingPunct="1">
        <a:spcBef>
          <a:spcPct val="20000"/>
        </a:spcBef>
        <a:buFont typeface="Arial" panose="020B0604020202090204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165" indent="-3048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65" indent="-3048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365" indent="-3048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330" indent="-3048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165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765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365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5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565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530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0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" Target="slide3.xml"/><Relationship Id="rId1" Type="http://schemas.openxmlformats.org/officeDocument/2006/relationships/slide" Target="slide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slide" Target="slide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microsoft.com/office/2007/relationships/hdphoto" Target="../media/image5.wdp"/><Relationship Id="rId1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slide" Target="slide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microsoft.com/office/2007/relationships/hdphoto" Target="../media/image5.wdp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microsoft.com/office/2007/relationships/hdphoto" Target="../media/image5.wdp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alphaModFix amt="65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圆角淘宝网chenying0907出品 14"/>
          <p:cNvSpPr/>
          <p:nvPr/>
        </p:nvSpPr>
        <p:spPr>
          <a:xfrm>
            <a:off x="-18439" y="2072053"/>
            <a:ext cx="9451327" cy="2252145"/>
          </a:xfrm>
          <a:custGeom>
            <a:avLst/>
            <a:gdLst>
              <a:gd name="connsiteX0" fmla="*/ 0 w 11089232"/>
              <a:gd name="connsiteY0" fmla="*/ 448643 h 2691807"/>
              <a:gd name="connsiteX1" fmla="*/ 448643 w 11089232"/>
              <a:gd name="connsiteY1" fmla="*/ 0 h 2691807"/>
              <a:gd name="connsiteX2" fmla="*/ 10640589 w 11089232"/>
              <a:gd name="connsiteY2" fmla="*/ 0 h 2691807"/>
              <a:gd name="connsiteX3" fmla="*/ 11089232 w 11089232"/>
              <a:gd name="connsiteY3" fmla="*/ 448643 h 2691807"/>
              <a:gd name="connsiteX4" fmla="*/ 11089232 w 11089232"/>
              <a:gd name="connsiteY4" fmla="*/ 2243164 h 2691807"/>
              <a:gd name="connsiteX5" fmla="*/ 10640589 w 11089232"/>
              <a:gd name="connsiteY5" fmla="*/ 2691807 h 2691807"/>
              <a:gd name="connsiteX6" fmla="*/ 448643 w 11089232"/>
              <a:gd name="connsiteY6" fmla="*/ 2691807 h 2691807"/>
              <a:gd name="connsiteX7" fmla="*/ 0 w 11089232"/>
              <a:gd name="connsiteY7" fmla="*/ 2243164 h 2691807"/>
              <a:gd name="connsiteX8" fmla="*/ 0 w 11089232"/>
              <a:gd name="connsiteY8" fmla="*/ 448643 h 2691807"/>
              <a:gd name="connsiteX0-1" fmla="*/ 0 w 11089232"/>
              <a:gd name="connsiteY0-2" fmla="*/ 448643 h 2691807"/>
              <a:gd name="connsiteX1-3" fmla="*/ 1663832 w 11089232"/>
              <a:gd name="connsiteY1-4" fmla="*/ 0 h 2691807"/>
              <a:gd name="connsiteX2-5" fmla="*/ 10640589 w 11089232"/>
              <a:gd name="connsiteY2-6" fmla="*/ 0 h 2691807"/>
              <a:gd name="connsiteX3-7" fmla="*/ 11089232 w 11089232"/>
              <a:gd name="connsiteY3-8" fmla="*/ 448643 h 2691807"/>
              <a:gd name="connsiteX4-9" fmla="*/ 11089232 w 11089232"/>
              <a:gd name="connsiteY4-10" fmla="*/ 2243164 h 2691807"/>
              <a:gd name="connsiteX5-11" fmla="*/ 10640589 w 11089232"/>
              <a:gd name="connsiteY5-12" fmla="*/ 2691807 h 2691807"/>
              <a:gd name="connsiteX6-13" fmla="*/ 448643 w 11089232"/>
              <a:gd name="connsiteY6-14" fmla="*/ 2691807 h 2691807"/>
              <a:gd name="connsiteX7-15" fmla="*/ 0 w 11089232"/>
              <a:gd name="connsiteY7-16" fmla="*/ 2243164 h 2691807"/>
              <a:gd name="connsiteX8-17" fmla="*/ 0 w 11089232"/>
              <a:gd name="connsiteY8-18" fmla="*/ 448643 h 2691807"/>
              <a:gd name="connsiteX0-19" fmla="*/ 0 w 11089232"/>
              <a:gd name="connsiteY0-20" fmla="*/ 448643 h 2703839"/>
              <a:gd name="connsiteX1-21" fmla="*/ 1663832 w 11089232"/>
              <a:gd name="connsiteY1-22" fmla="*/ 0 h 2703839"/>
              <a:gd name="connsiteX2-23" fmla="*/ 10640589 w 11089232"/>
              <a:gd name="connsiteY2-24" fmla="*/ 0 h 2703839"/>
              <a:gd name="connsiteX3-25" fmla="*/ 11089232 w 11089232"/>
              <a:gd name="connsiteY3-26" fmla="*/ 448643 h 2703839"/>
              <a:gd name="connsiteX4-27" fmla="*/ 11089232 w 11089232"/>
              <a:gd name="connsiteY4-28" fmla="*/ 2243164 h 2703839"/>
              <a:gd name="connsiteX5-29" fmla="*/ 10640589 w 11089232"/>
              <a:gd name="connsiteY5-30" fmla="*/ 2691807 h 2703839"/>
              <a:gd name="connsiteX6-31" fmla="*/ 1687895 w 11089232"/>
              <a:gd name="connsiteY6-32" fmla="*/ 2703839 h 2703839"/>
              <a:gd name="connsiteX7-33" fmla="*/ 0 w 11089232"/>
              <a:gd name="connsiteY7-34" fmla="*/ 2243164 h 2703839"/>
              <a:gd name="connsiteX8-35" fmla="*/ 0 w 11089232"/>
              <a:gd name="connsiteY8-36" fmla="*/ 448643 h 2703839"/>
              <a:gd name="connsiteX0-37" fmla="*/ 0 w 11089232"/>
              <a:gd name="connsiteY0-38" fmla="*/ 2243164 h 2703839"/>
              <a:gd name="connsiteX1-39" fmla="*/ 1663832 w 11089232"/>
              <a:gd name="connsiteY1-40" fmla="*/ 0 h 2703839"/>
              <a:gd name="connsiteX2-41" fmla="*/ 10640589 w 11089232"/>
              <a:gd name="connsiteY2-42" fmla="*/ 0 h 2703839"/>
              <a:gd name="connsiteX3-43" fmla="*/ 11089232 w 11089232"/>
              <a:gd name="connsiteY3-44" fmla="*/ 448643 h 2703839"/>
              <a:gd name="connsiteX4-45" fmla="*/ 11089232 w 11089232"/>
              <a:gd name="connsiteY4-46" fmla="*/ 2243164 h 2703839"/>
              <a:gd name="connsiteX5-47" fmla="*/ 10640589 w 11089232"/>
              <a:gd name="connsiteY5-48" fmla="*/ 2691807 h 2703839"/>
              <a:gd name="connsiteX6-49" fmla="*/ 1687895 w 11089232"/>
              <a:gd name="connsiteY6-50" fmla="*/ 2703839 h 2703839"/>
              <a:gd name="connsiteX7-51" fmla="*/ 0 w 11089232"/>
              <a:gd name="connsiteY7-52" fmla="*/ 2243164 h 2703839"/>
              <a:gd name="connsiteX0-53" fmla="*/ 81842 w 9522747"/>
              <a:gd name="connsiteY0-54" fmla="*/ 2146911 h 2703839"/>
              <a:gd name="connsiteX1-55" fmla="*/ 97347 w 9522747"/>
              <a:gd name="connsiteY1-56" fmla="*/ 0 h 2703839"/>
              <a:gd name="connsiteX2-57" fmla="*/ 9074104 w 9522747"/>
              <a:gd name="connsiteY2-58" fmla="*/ 0 h 2703839"/>
              <a:gd name="connsiteX3-59" fmla="*/ 9522747 w 9522747"/>
              <a:gd name="connsiteY3-60" fmla="*/ 448643 h 2703839"/>
              <a:gd name="connsiteX4-61" fmla="*/ 9522747 w 9522747"/>
              <a:gd name="connsiteY4-62" fmla="*/ 2243164 h 2703839"/>
              <a:gd name="connsiteX5-63" fmla="*/ 9074104 w 9522747"/>
              <a:gd name="connsiteY5-64" fmla="*/ 2691807 h 2703839"/>
              <a:gd name="connsiteX6-65" fmla="*/ 121410 w 9522747"/>
              <a:gd name="connsiteY6-66" fmla="*/ 2703839 h 2703839"/>
              <a:gd name="connsiteX7-67" fmla="*/ 81842 w 9522747"/>
              <a:gd name="connsiteY7-68" fmla="*/ 2146911 h 2703839"/>
              <a:gd name="connsiteX0-69" fmla="*/ 81842 w 9522747"/>
              <a:gd name="connsiteY0-70" fmla="*/ 2146911 h 2703839"/>
              <a:gd name="connsiteX1-71" fmla="*/ 97347 w 9522747"/>
              <a:gd name="connsiteY1-72" fmla="*/ 0 h 2703839"/>
              <a:gd name="connsiteX2-73" fmla="*/ 9074104 w 9522747"/>
              <a:gd name="connsiteY2-74" fmla="*/ 0 h 2703839"/>
              <a:gd name="connsiteX3-75" fmla="*/ 9522747 w 9522747"/>
              <a:gd name="connsiteY3-76" fmla="*/ 448643 h 2703839"/>
              <a:gd name="connsiteX4-77" fmla="*/ 9522747 w 9522747"/>
              <a:gd name="connsiteY4-78" fmla="*/ 2243164 h 2703839"/>
              <a:gd name="connsiteX5-79" fmla="*/ 9074104 w 9522747"/>
              <a:gd name="connsiteY5-80" fmla="*/ 2691807 h 2703839"/>
              <a:gd name="connsiteX6-81" fmla="*/ 121410 w 9522747"/>
              <a:gd name="connsiteY6-82" fmla="*/ 2703839 h 2703839"/>
              <a:gd name="connsiteX7-83" fmla="*/ 81842 w 9522747"/>
              <a:gd name="connsiteY7-84" fmla="*/ 2146911 h 2703839"/>
              <a:gd name="connsiteX0-85" fmla="*/ 81842 w 9522747"/>
              <a:gd name="connsiteY0-86" fmla="*/ 2146911 h 2703839"/>
              <a:gd name="connsiteX1-87" fmla="*/ 97347 w 9522747"/>
              <a:gd name="connsiteY1-88" fmla="*/ 0 h 2703839"/>
              <a:gd name="connsiteX2-89" fmla="*/ 9074104 w 9522747"/>
              <a:gd name="connsiteY2-90" fmla="*/ 0 h 2703839"/>
              <a:gd name="connsiteX3-91" fmla="*/ 9522747 w 9522747"/>
              <a:gd name="connsiteY3-92" fmla="*/ 448643 h 2703839"/>
              <a:gd name="connsiteX4-93" fmla="*/ 9522747 w 9522747"/>
              <a:gd name="connsiteY4-94" fmla="*/ 2243164 h 2703839"/>
              <a:gd name="connsiteX5-95" fmla="*/ 9074104 w 9522747"/>
              <a:gd name="connsiteY5-96" fmla="*/ 2691807 h 2703839"/>
              <a:gd name="connsiteX6-97" fmla="*/ 121410 w 9522747"/>
              <a:gd name="connsiteY6-98" fmla="*/ 2703839 h 2703839"/>
              <a:gd name="connsiteX7-99" fmla="*/ 81842 w 9522747"/>
              <a:gd name="connsiteY7-100" fmla="*/ 2146911 h 2703839"/>
              <a:gd name="connsiteX0-101" fmla="*/ 0 w 9440905"/>
              <a:gd name="connsiteY0-102" fmla="*/ 2146911 h 2704560"/>
              <a:gd name="connsiteX1-103" fmla="*/ 15505 w 9440905"/>
              <a:gd name="connsiteY1-104" fmla="*/ 0 h 2704560"/>
              <a:gd name="connsiteX2-105" fmla="*/ 8992262 w 9440905"/>
              <a:gd name="connsiteY2-106" fmla="*/ 0 h 2704560"/>
              <a:gd name="connsiteX3-107" fmla="*/ 9440905 w 9440905"/>
              <a:gd name="connsiteY3-108" fmla="*/ 448643 h 2704560"/>
              <a:gd name="connsiteX4-109" fmla="*/ 9440905 w 9440905"/>
              <a:gd name="connsiteY4-110" fmla="*/ 2243164 h 2704560"/>
              <a:gd name="connsiteX5-111" fmla="*/ 8992262 w 9440905"/>
              <a:gd name="connsiteY5-112" fmla="*/ 2691807 h 2704560"/>
              <a:gd name="connsiteX6-113" fmla="*/ 39568 w 9440905"/>
              <a:gd name="connsiteY6-114" fmla="*/ 2703839 h 2704560"/>
              <a:gd name="connsiteX7-115" fmla="*/ 0 w 9440905"/>
              <a:gd name="connsiteY7-116" fmla="*/ 2146911 h 2704560"/>
              <a:gd name="connsiteX0-117" fmla="*/ 10422 w 9451327"/>
              <a:gd name="connsiteY0-118" fmla="*/ 2146911 h 2704560"/>
              <a:gd name="connsiteX1-119" fmla="*/ 25927 w 9451327"/>
              <a:gd name="connsiteY1-120" fmla="*/ 0 h 2704560"/>
              <a:gd name="connsiteX2-121" fmla="*/ 9002684 w 9451327"/>
              <a:gd name="connsiteY2-122" fmla="*/ 0 h 2704560"/>
              <a:gd name="connsiteX3-123" fmla="*/ 9451327 w 9451327"/>
              <a:gd name="connsiteY3-124" fmla="*/ 448643 h 2704560"/>
              <a:gd name="connsiteX4-125" fmla="*/ 9451327 w 9451327"/>
              <a:gd name="connsiteY4-126" fmla="*/ 2243164 h 2704560"/>
              <a:gd name="connsiteX5-127" fmla="*/ 9002684 w 9451327"/>
              <a:gd name="connsiteY5-128" fmla="*/ 2691807 h 2704560"/>
              <a:gd name="connsiteX6-129" fmla="*/ 1864 w 9451327"/>
              <a:gd name="connsiteY6-130" fmla="*/ 2703839 h 2704560"/>
              <a:gd name="connsiteX7-131" fmla="*/ 10422 w 9451327"/>
              <a:gd name="connsiteY7-132" fmla="*/ 2146911 h 270456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</a:cxnLst>
            <a:rect l="l" t="t" r="r" b="b"/>
            <a:pathLst>
              <a:path w="9451327" h="2704560">
                <a:moveTo>
                  <a:pt x="10422" y="2146911"/>
                </a:moveTo>
                <a:lnTo>
                  <a:pt x="25927" y="0"/>
                </a:lnTo>
                <a:lnTo>
                  <a:pt x="9002684" y="0"/>
                </a:lnTo>
                <a:cubicBezTo>
                  <a:pt x="9250463" y="0"/>
                  <a:pt x="9451327" y="200864"/>
                  <a:pt x="9451327" y="448643"/>
                </a:cubicBezTo>
                <a:lnTo>
                  <a:pt x="9451327" y="2243164"/>
                </a:lnTo>
                <a:cubicBezTo>
                  <a:pt x="9451327" y="2490943"/>
                  <a:pt x="9250463" y="2691807"/>
                  <a:pt x="9002684" y="2691807"/>
                </a:cubicBezTo>
                <a:lnTo>
                  <a:pt x="1864" y="2703839"/>
                </a:lnTo>
                <a:cubicBezTo>
                  <a:pt x="-5284" y="2727902"/>
                  <a:pt x="10422" y="2142027"/>
                  <a:pt x="10422" y="2146911"/>
                </a:cubicBezTo>
                <a:close/>
              </a:path>
            </a:pathLst>
          </a:custGeom>
          <a:solidFill>
            <a:schemeClr val="bg1">
              <a:alpha val="64000"/>
            </a:schemeClr>
          </a:solidFill>
          <a:ln>
            <a:solidFill>
              <a:srgbClr val="DED3CF"/>
            </a:solidFill>
          </a:ln>
          <a:effectLst>
            <a:outerShdw blurRad="495300" dist="127000" dir="5400000" algn="ctr" rotWithShape="0">
              <a:srgbClr val="000000">
                <a:alpha val="2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000"/>
          </a:p>
        </p:txBody>
      </p:sp>
      <p:sp>
        <p:nvSpPr>
          <p:cNvPr id="13" name="淘宝网chenying0907出品 129"/>
          <p:cNvSpPr/>
          <p:nvPr/>
        </p:nvSpPr>
        <p:spPr>
          <a:xfrm flipH="1">
            <a:off x="981421" y="3284984"/>
            <a:ext cx="7552622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4800" b="1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Times New Roman" panose="02020603050405020304" pitchFamily="18" charset="0"/>
              </a:rPr>
              <a:t>Sharing</a:t>
            </a:r>
            <a:endParaRPr lang="en-US" altLang="zh-CN" sz="4800" b="1" dirty="0">
              <a:solidFill>
                <a:prstClr val="black">
                  <a:lumMod val="75000"/>
                  <a:lumOff val="25000"/>
                </a:prstClr>
              </a:solidFill>
              <a:cs typeface="Times New Roman" panose="02020603050405020304" pitchFamily="18" charset="0"/>
            </a:endParaRPr>
          </a:p>
        </p:txBody>
      </p:sp>
      <p:sp>
        <p:nvSpPr>
          <p:cNvPr id="14" name="淘宝网chenying0907出品 132"/>
          <p:cNvSpPr/>
          <p:nvPr>
            <p:custDataLst>
              <p:tags r:id="rId2"/>
            </p:custDataLst>
          </p:nvPr>
        </p:nvSpPr>
        <p:spPr>
          <a:xfrm flipV="1">
            <a:off x="3574132" y="2427969"/>
            <a:ext cx="2306027" cy="146603"/>
          </a:xfrm>
          <a:custGeom>
            <a:avLst/>
            <a:gdLst>
              <a:gd name="connsiteX0" fmla="*/ 0 w 3120453"/>
              <a:gd name="connsiteY0" fmla="*/ 0 h 143576"/>
              <a:gd name="connsiteX1" fmla="*/ 3120453 w 3120453"/>
              <a:gd name="connsiteY1" fmla="*/ 0 h 143576"/>
              <a:gd name="connsiteX2" fmla="*/ 3076102 w 3120453"/>
              <a:gd name="connsiteY2" fmla="*/ 65782 h 143576"/>
              <a:gd name="connsiteX3" fmla="*/ 2888290 w 3120453"/>
              <a:gd name="connsiteY3" fmla="*/ 143576 h 143576"/>
              <a:gd name="connsiteX4" fmla="*/ 232163 w 3120453"/>
              <a:gd name="connsiteY4" fmla="*/ 143576 h 143576"/>
              <a:gd name="connsiteX5" fmla="*/ 44352 w 3120453"/>
              <a:gd name="connsiteY5" fmla="*/ 65782 h 143576"/>
              <a:gd name="connsiteX0-1" fmla="*/ 0 w 3120453"/>
              <a:gd name="connsiteY0-2" fmla="*/ 0 h 143576"/>
              <a:gd name="connsiteX1-3" fmla="*/ 3120453 w 3120453"/>
              <a:gd name="connsiteY1-4" fmla="*/ 0 h 143576"/>
              <a:gd name="connsiteX2-5" fmla="*/ 3076102 w 3120453"/>
              <a:gd name="connsiteY2-6" fmla="*/ 65782 h 143576"/>
              <a:gd name="connsiteX3-7" fmla="*/ 2888290 w 3120453"/>
              <a:gd name="connsiteY3-8" fmla="*/ 143576 h 143576"/>
              <a:gd name="connsiteX4-9" fmla="*/ 232163 w 3120453"/>
              <a:gd name="connsiteY4-10" fmla="*/ 143576 h 143576"/>
              <a:gd name="connsiteX5-11" fmla="*/ 44352 w 3120453"/>
              <a:gd name="connsiteY5-12" fmla="*/ 65782 h 143576"/>
              <a:gd name="connsiteX6" fmla="*/ 91440 w 3120453"/>
              <a:gd name="connsiteY6" fmla="*/ 91440 h 143576"/>
              <a:gd name="connsiteX0-13" fmla="*/ 0 w 3120453"/>
              <a:gd name="connsiteY0-14" fmla="*/ 0 h 143576"/>
              <a:gd name="connsiteX1-15" fmla="*/ 3120453 w 3120453"/>
              <a:gd name="connsiteY1-16" fmla="*/ 0 h 143576"/>
              <a:gd name="connsiteX2-17" fmla="*/ 3076102 w 3120453"/>
              <a:gd name="connsiteY2-18" fmla="*/ 65782 h 143576"/>
              <a:gd name="connsiteX3-19" fmla="*/ 2888290 w 3120453"/>
              <a:gd name="connsiteY3-20" fmla="*/ 143576 h 143576"/>
              <a:gd name="connsiteX4-21" fmla="*/ 232163 w 3120453"/>
              <a:gd name="connsiteY4-22" fmla="*/ 143576 h 143576"/>
              <a:gd name="connsiteX5-23" fmla="*/ 44352 w 3120453"/>
              <a:gd name="connsiteY5-24" fmla="*/ 65782 h 143576"/>
              <a:gd name="connsiteX6-25" fmla="*/ 91440 w 3120453"/>
              <a:gd name="connsiteY6-26" fmla="*/ 91440 h 143576"/>
              <a:gd name="connsiteX7" fmla="*/ 0 w 3120453"/>
              <a:gd name="connsiteY7" fmla="*/ 0 h 143576"/>
              <a:gd name="connsiteX0-27" fmla="*/ 3078384 w 3078384"/>
              <a:gd name="connsiteY0-28" fmla="*/ 0 h 143576"/>
              <a:gd name="connsiteX1-29" fmla="*/ 3034033 w 3078384"/>
              <a:gd name="connsiteY1-30" fmla="*/ 65782 h 143576"/>
              <a:gd name="connsiteX2-31" fmla="*/ 2846221 w 3078384"/>
              <a:gd name="connsiteY2-32" fmla="*/ 143576 h 143576"/>
              <a:gd name="connsiteX3-33" fmla="*/ 190094 w 3078384"/>
              <a:gd name="connsiteY3-34" fmla="*/ 143576 h 143576"/>
              <a:gd name="connsiteX4-35" fmla="*/ 2283 w 3078384"/>
              <a:gd name="connsiteY4-36" fmla="*/ 65782 h 143576"/>
              <a:gd name="connsiteX5-37" fmla="*/ 49371 w 3078384"/>
              <a:gd name="connsiteY5-38" fmla="*/ 91440 h 143576"/>
              <a:gd name="connsiteX6-39" fmla="*/ 49371 w 3078384"/>
              <a:gd name="connsiteY6-40" fmla="*/ 91440 h 14357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25" y="connsiteY6-26"/>
              </a:cxn>
            </a:cxnLst>
            <a:rect l="l" t="t" r="r" b="b"/>
            <a:pathLst>
              <a:path w="3078384" h="143576">
                <a:moveTo>
                  <a:pt x="3078384" y="0"/>
                </a:moveTo>
                <a:lnTo>
                  <a:pt x="3034033" y="65782"/>
                </a:lnTo>
                <a:cubicBezTo>
                  <a:pt x="2985968" y="113847"/>
                  <a:pt x="2919566" y="143576"/>
                  <a:pt x="2846221" y="143576"/>
                </a:cubicBezTo>
                <a:lnTo>
                  <a:pt x="190094" y="143576"/>
                </a:lnTo>
                <a:cubicBezTo>
                  <a:pt x="116749" y="143576"/>
                  <a:pt x="50348" y="113847"/>
                  <a:pt x="2283" y="65782"/>
                </a:cubicBezTo>
                <a:cubicBezTo>
                  <a:pt x="-12501" y="43855"/>
                  <a:pt x="49371" y="91440"/>
                  <a:pt x="49371" y="91440"/>
                </a:cubicBezTo>
                <a:lnTo>
                  <a:pt x="49371" y="91440"/>
                </a:lnTo>
              </a:path>
            </a:pathLst>
          </a:cu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0" cap="none" spc="0" normalizeH="0" baseline="0" noProof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  <a:latin typeface="Calibri"/>
              <a:ea typeface="华文楷体" panose="02010600040101010101" charset="-122"/>
            </a:endParaRPr>
          </a:p>
        </p:txBody>
      </p:sp>
      <p:sp>
        <p:nvSpPr>
          <p:cNvPr id="15" name="淘宝网chenying0907出品 133"/>
          <p:cNvSpPr/>
          <p:nvPr>
            <p:custDataLst>
              <p:tags r:id="rId3"/>
            </p:custDataLst>
          </p:nvPr>
        </p:nvSpPr>
        <p:spPr>
          <a:xfrm>
            <a:off x="3574132" y="2853112"/>
            <a:ext cx="2306027" cy="146603"/>
          </a:xfrm>
          <a:custGeom>
            <a:avLst/>
            <a:gdLst>
              <a:gd name="connsiteX0" fmla="*/ 0 w 3120453"/>
              <a:gd name="connsiteY0" fmla="*/ 0 h 143576"/>
              <a:gd name="connsiteX1" fmla="*/ 3120453 w 3120453"/>
              <a:gd name="connsiteY1" fmla="*/ 0 h 143576"/>
              <a:gd name="connsiteX2" fmla="*/ 3076102 w 3120453"/>
              <a:gd name="connsiteY2" fmla="*/ 65782 h 143576"/>
              <a:gd name="connsiteX3" fmla="*/ 2888290 w 3120453"/>
              <a:gd name="connsiteY3" fmla="*/ 143576 h 143576"/>
              <a:gd name="connsiteX4" fmla="*/ 232163 w 3120453"/>
              <a:gd name="connsiteY4" fmla="*/ 143576 h 143576"/>
              <a:gd name="connsiteX5" fmla="*/ 44352 w 3120453"/>
              <a:gd name="connsiteY5" fmla="*/ 65782 h 143576"/>
              <a:gd name="connsiteX0-1" fmla="*/ 0 w 3120453"/>
              <a:gd name="connsiteY0-2" fmla="*/ 0 h 143576"/>
              <a:gd name="connsiteX1-3" fmla="*/ 3120453 w 3120453"/>
              <a:gd name="connsiteY1-4" fmla="*/ 0 h 143576"/>
              <a:gd name="connsiteX2-5" fmla="*/ 3076102 w 3120453"/>
              <a:gd name="connsiteY2-6" fmla="*/ 65782 h 143576"/>
              <a:gd name="connsiteX3-7" fmla="*/ 2888290 w 3120453"/>
              <a:gd name="connsiteY3-8" fmla="*/ 143576 h 143576"/>
              <a:gd name="connsiteX4-9" fmla="*/ 232163 w 3120453"/>
              <a:gd name="connsiteY4-10" fmla="*/ 143576 h 143576"/>
              <a:gd name="connsiteX5-11" fmla="*/ 44352 w 3120453"/>
              <a:gd name="connsiteY5-12" fmla="*/ 65782 h 143576"/>
              <a:gd name="connsiteX6" fmla="*/ 91440 w 3120453"/>
              <a:gd name="connsiteY6" fmla="*/ 91440 h 143576"/>
              <a:gd name="connsiteX0-13" fmla="*/ 0 w 3120453"/>
              <a:gd name="connsiteY0-14" fmla="*/ 0 h 143576"/>
              <a:gd name="connsiteX1-15" fmla="*/ 3120453 w 3120453"/>
              <a:gd name="connsiteY1-16" fmla="*/ 0 h 143576"/>
              <a:gd name="connsiteX2-17" fmla="*/ 3076102 w 3120453"/>
              <a:gd name="connsiteY2-18" fmla="*/ 65782 h 143576"/>
              <a:gd name="connsiteX3-19" fmla="*/ 2888290 w 3120453"/>
              <a:gd name="connsiteY3-20" fmla="*/ 143576 h 143576"/>
              <a:gd name="connsiteX4-21" fmla="*/ 232163 w 3120453"/>
              <a:gd name="connsiteY4-22" fmla="*/ 143576 h 143576"/>
              <a:gd name="connsiteX5-23" fmla="*/ 44352 w 3120453"/>
              <a:gd name="connsiteY5-24" fmla="*/ 65782 h 143576"/>
              <a:gd name="connsiteX6-25" fmla="*/ 91440 w 3120453"/>
              <a:gd name="connsiteY6-26" fmla="*/ 91440 h 143576"/>
              <a:gd name="connsiteX7" fmla="*/ 0 w 3120453"/>
              <a:gd name="connsiteY7" fmla="*/ 0 h 143576"/>
              <a:gd name="connsiteX0-27" fmla="*/ 3078384 w 3078384"/>
              <a:gd name="connsiteY0-28" fmla="*/ 0 h 143576"/>
              <a:gd name="connsiteX1-29" fmla="*/ 3034033 w 3078384"/>
              <a:gd name="connsiteY1-30" fmla="*/ 65782 h 143576"/>
              <a:gd name="connsiteX2-31" fmla="*/ 2846221 w 3078384"/>
              <a:gd name="connsiteY2-32" fmla="*/ 143576 h 143576"/>
              <a:gd name="connsiteX3-33" fmla="*/ 190094 w 3078384"/>
              <a:gd name="connsiteY3-34" fmla="*/ 143576 h 143576"/>
              <a:gd name="connsiteX4-35" fmla="*/ 2283 w 3078384"/>
              <a:gd name="connsiteY4-36" fmla="*/ 65782 h 143576"/>
              <a:gd name="connsiteX5-37" fmla="*/ 49371 w 3078384"/>
              <a:gd name="connsiteY5-38" fmla="*/ 91440 h 143576"/>
              <a:gd name="connsiteX6-39" fmla="*/ 49371 w 3078384"/>
              <a:gd name="connsiteY6-40" fmla="*/ 91440 h 14357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25" y="connsiteY6-26"/>
              </a:cxn>
            </a:cxnLst>
            <a:rect l="l" t="t" r="r" b="b"/>
            <a:pathLst>
              <a:path w="3078384" h="143576">
                <a:moveTo>
                  <a:pt x="3078384" y="0"/>
                </a:moveTo>
                <a:lnTo>
                  <a:pt x="3034033" y="65782"/>
                </a:lnTo>
                <a:cubicBezTo>
                  <a:pt x="2985968" y="113847"/>
                  <a:pt x="2919566" y="143576"/>
                  <a:pt x="2846221" y="143576"/>
                </a:cubicBezTo>
                <a:lnTo>
                  <a:pt x="190094" y="143576"/>
                </a:lnTo>
                <a:cubicBezTo>
                  <a:pt x="116749" y="143576"/>
                  <a:pt x="50348" y="113847"/>
                  <a:pt x="2283" y="65782"/>
                </a:cubicBezTo>
                <a:cubicBezTo>
                  <a:pt x="-12501" y="43855"/>
                  <a:pt x="49371" y="91440"/>
                  <a:pt x="49371" y="91440"/>
                </a:cubicBezTo>
                <a:lnTo>
                  <a:pt x="49371" y="91440"/>
                </a:lnTo>
              </a:path>
            </a:pathLst>
          </a:cu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0" cap="none" spc="0" normalizeH="0" baseline="0" noProof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  <a:latin typeface="Calibri"/>
              <a:ea typeface="华文楷体" panose="02010600040101010101" charset="-122"/>
            </a:endParaRPr>
          </a:p>
        </p:txBody>
      </p:sp>
      <p:sp>
        <p:nvSpPr>
          <p:cNvPr id="16" name="淘宝网chenying0907出品 129"/>
          <p:cNvSpPr/>
          <p:nvPr/>
        </p:nvSpPr>
        <p:spPr>
          <a:xfrm flipH="1">
            <a:off x="4192465" y="2473732"/>
            <a:ext cx="1533669" cy="55399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 defTabSz="913765"/>
            <a:r>
              <a:rPr lang="en-US" altLang="zh-CN" sz="3000" dirty="0">
                <a:solidFill>
                  <a:schemeClr val="accent3">
                    <a:lumMod val="75000"/>
                  </a:schemeClr>
                </a:solidFill>
                <a:latin typeface="Arial" panose="020B0604020202090204" pitchFamily="34" charset="0"/>
                <a:cs typeface="Times New Roman" panose="02020603050405020304" pitchFamily="18" charset="0"/>
              </a:rPr>
              <a:t>Unit </a:t>
            </a:r>
            <a:r>
              <a:rPr lang="en-US" altLang="zh-CN" sz="3000" dirty="0" smtClean="0">
                <a:solidFill>
                  <a:schemeClr val="accent3">
                    <a:lumMod val="75000"/>
                  </a:schemeClr>
                </a:solidFill>
                <a:latin typeface="Arial" panose="020B0604020202090204" pitchFamily="34" charset="0"/>
                <a:cs typeface="Times New Roman" panose="02020603050405020304" pitchFamily="18" charset="0"/>
              </a:rPr>
              <a:t>4</a:t>
            </a:r>
            <a:r>
              <a:rPr lang="zh-CN" altLang="en-US" sz="30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endParaRPr lang="en-US" altLang="zh-CN" sz="3000" b="1" dirty="0">
              <a:solidFill>
                <a:schemeClr val="accent3">
                  <a:lumMod val="75000"/>
                </a:schemeClr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501869" y="724436"/>
            <a:ext cx="11185087" cy="42167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(4)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动词＋名词＋介词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catch sight of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看见，瞥见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make use of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利用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pay attention to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注意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make sense of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理解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take notice of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注意到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take the place of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代替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take part in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参加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take pride in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为</a:t>
            </a:r>
            <a:r>
              <a:rPr lang="en-US" altLang="zh-CN" sz="2600" b="1" kern="100" dirty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自豪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take advantage of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利用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make room for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为</a:t>
            </a:r>
            <a:r>
              <a:rPr lang="en-US" altLang="zh-CN" sz="2600" b="1" kern="100" dirty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腾出空间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keep up with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与</a:t>
            </a:r>
            <a:r>
              <a:rPr lang="en-US" altLang="zh-CN" sz="2600" b="1" kern="100" dirty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保持联系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James took the magazines off the little table to 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make room for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the television.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为给电视机腾出空间，詹姆斯把杂志从这张小桌子上拿走了。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501869" y="151800"/>
            <a:ext cx="11185087" cy="121674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2.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介词与其他词类的常见搭配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</a:rPr>
              <a:t>(1)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形容词与介词的固定搭配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621805" y="1519952"/>
          <a:ext cx="10945216" cy="4754880"/>
        </p:xfrm>
        <a:graphic>
          <a:graphicData uri="http://schemas.openxmlformats.org/drawingml/2006/table">
            <a:tbl>
              <a:tblPr/>
              <a:tblGrid>
                <a:gridCol w="2075865"/>
                <a:gridCol w="8869351"/>
              </a:tblGrid>
              <a:tr h="5386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形容词＋</a:t>
                      </a: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at</a:t>
                      </a:r>
                      <a:endParaRPr lang="zh-CN" sz="26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609020205090404" pitchFamily="49" charset="0"/>
                      </a:endParaRPr>
                    </a:p>
                  </a:txBody>
                  <a:tcPr marL="31380" marR="313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angry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mad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good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bad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clever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surprised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excited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disappointed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等</a:t>
                      </a:r>
                      <a:endParaRPr lang="zh-CN" sz="2600" kern="100" baseline="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609020205090404" pitchFamily="49" charset="0"/>
                      </a:endParaRPr>
                    </a:p>
                  </a:txBody>
                  <a:tcPr marL="31380" marR="313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774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形容词＋</a:t>
                      </a: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of</a:t>
                      </a:r>
                      <a:endParaRPr lang="zh-CN" sz="26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609020205090404" pitchFamily="49" charset="0"/>
                      </a:endParaRPr>
                    </a:p>
                  </a:txBody>
                  <a:tcPr marL="31380" marR="313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afraid</a:t>
                      </a: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frightened</a:t>
                      </a: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ashamed</a:t>
                      </a: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aware</a:t>
                      </a: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convinced</a:t>
                      </a: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short</a:t>
                      </a: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sick</a:t>
                      </a: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tired</a:t>
                      </a: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sure</a:t>
                      </a: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certain</a:t>
                      </a: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full</a:t>
                      </a: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fond</a:t>
                      </a: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proud</a:t>
                      </a: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worthy</a:t>
                      </a: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等</a:t>
                      </a:r>
                      <a:endParaRPr lang="zh-CN" sz="26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609020205090404" pitchFamily="49" charset="0"/>
                      </a:endParaRPr>
                    </a:p>
                  </a:txBody>
                  <a:tcPr marL="31380" marR="313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819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形容词＋</a:t>
                      </a: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with</a:t>
                      </a:r>
                      <a:endParaRPr lang="zh-CN" sz="26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609020205090404" pitchFamily="49" charset="0"/>
                      </a:endParaRPr>
                    </a:p>
                  </a:txBody>
                  <a:tcPr marL="31380" marR="313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angry</a:t>
                      </a: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connected</a:t>
                      </a: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content</a:t>
                      </a: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familiar</a:t>
                      </a: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generous</a:t>
                      </a: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gentle</a:t>
                      </a: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patient</a:t>
                      </a: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pleased</a:t>
                      </a: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popular</a:t>
                      </a: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satisfied</a:t>
                      </a: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strict</a:t>
                      </a: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等</a:t>
                      </a:r>
                      <a:endParaRPr lang="zh-CN" sz="26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609020205090404" pitchFamily="49" charset="0"/>
                      </a:endParaRPr>
                    </a:p>
                  </a:txBody>
                  <a:tcPr marL="31380" marR="313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819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形容词＋</a:t>
                      </a: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in</a:t>
                      </a:r>
                      <a:endParaRPr lang="zh-CN" sz="26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609020205090404" pitchFamily="49" charset="0"/>
                      </a:endParaRPr>
                    </a:p>
                  </a:txBody>
                  <a:tcPr marL="31380" marR="313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weak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different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rich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interested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successful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absorbed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disappointed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experienced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confident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等</a:t>
                      </a:r>
                      <a:endParaRPr lang="zh-CN" sz="2600" kern="100" baseline="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609020205090404" pitchFamily="49" charset="0"/>
                      </a:endParaRPr>
                    </a:p>
                  </a:txBody>
                  <a:tcPr marL="31380" marR="313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621805" y="1268760"/>
          <a:ext cx="10945216" cy="2971800"/>
        </p:xfrm>
        <a:graphic>
          <a:graphicData uri="http://schemas.openxmlformats.org/drawingml/2006/table">
            <a:tbl>
              <a:tblPr/>
              <a:tblGrid>
                <a:gridCol w="2075865"/>
                <a:gridCol w="8869351"/>
              </a:tblGrid>
              <a:tr h="5386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形容词＋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to</a:t>
                      </a:r>
                      <a:endParaRPr lang="zh-CN" sz="2600" kern="100" baseline="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60902020509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go</a:t>
                      </a:r>
                      <a:r>
                        <a:rPr lang="en-US" sz="2600" b="1" kern="100" spc="-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od</a:t>
                      </a:r>
                      <a:r>
                        <a:rPr lang="zh-CN" sz="2600" b="1" kern="100" spc="-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spc="-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polite</a:t>
                      </a:r>
                      <a:r>
                        <a:rPr lang="zh-CN" sz="2600" b="1" kern="100" spc="-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spc="-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kind</a:t>
                      </a:r>
                      <a:r>
                        <a:rPr lang="zh-CN" sz="2600" b="1" kern="100" spc="-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spc="-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cruel</a:t>
                      </a:r>
                      <a:r>
                        <a:rPr lang="zh-CN" sz="2600" b="1" kern="100" spc="-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spc="-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rude</a:t>
                      </a:r>
                      <a:r>
                        <a:rPr lang="zh-CN" sz="2600" b="1" kern="100" spc="-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spc="-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close</a:t>
                      </a:r>
                      <a:r>
                        <a:rPr lang="zh-CN" sz="2600" b="1" kern="100" spc="-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spc="-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similar</a:t>
                      </a:r>
                      <a:r>
                        <a:rPr lang="zh-CN" sz="2600" b="1" kern="100" spc="-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spc="-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f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amiliar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等</a:t>
                      </a:r>
                      <a:endParaRPr lang="zh-CN" sz="2600" kern="100" baseline="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60902020509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774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形容词＋</a:t>
                      </a: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for</a:t>
                      </a:r>
                      <a:endParaRPr lang="zh-CN" sz="26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60902020509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sorry</a:t>
                      </a: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famous</a:t>
                      </a: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fit</a:t>
                      </a: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unfit</a:t>
                      </a: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eager</a:t>
                      </a: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anxious</a:t>
                      </a: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hungry</a:t>
                      </a: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responsible</a:t>
                      </a: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等</a:t>
                      </a:r>
                      <a:endParaRPr lang="zh-CN" sz="26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60902020509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819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形容词</a:t>
                      </a:r>
                      <a:endParaRPr lang="zh-CN" sz="26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609020205090404" pitchFamily="49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＋</a:t>
                      </a: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about</a:t>
                      </a:r>
                      <a:endParaRPr lang="zh-CN" sz="26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60902020509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sorry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anxious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careless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certain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curious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enthusiastic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particular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optimistic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等</a:t>
                      </a:r>
                      <a:endParaRPr lang="zh-CN" sz="2600" kern="100" baseline="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60902020509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501869" y="871880"/>
            <a:ext cx="11185087" cy="61657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</a:rPr>
              <a:t>(2)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名词与介词的固定搭配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621805" y="1660544"/>
          <a:ext cx="10945216" cy="2560544"/>
        </p:xfrm>
        <a:graphic>
          <a:graphicData uri="http://schemas.openxmlformats.org/drawingml/2006/table">
            <a:tbl>
              <a:tblPr/>
              <a:tblGrid>
                <a:gridCol w="2075865"/>
                <a:gridCol w="8869351"/>
              </a:tblGrid>
              <a:tr h="126097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名词＋</a:t>
                      </a: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to</a:t>
                      </a:r>
                      <a:endParaRPr lang="zh-CN" sz="26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60902020509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key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answer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visit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apology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introduction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attitude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monument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devotion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等</a:t>
                      </a:r>
                      <a:endParaRPr lang="zh-CN" sz="2600" kern="100" baseline="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60902020509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49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名词＋</a:t>
                      </a: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in</a:t>
                      </a:r>
                      <a:endParaRPr lang="zh-CN" sz="26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60902020509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interest</a:t>
                      </a: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expert</a:t>
                      </a: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等</a:t>
                      </a:r>
                      <a:endParaRPr lang="zh-CN" sz="26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60902020509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名词＋</a:t>
                      </a: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on</a:t>
                      </a:r>
                      <a:endParaRPr lang="zh-CN" sz="26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60902020509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congratulations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effect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等</a:t>
                      </a:r>
                      <a:endParaRPr lang="zh-CN" sz="2600" kern="100" baseline="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60902020509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501869" y="476672"/>
            <a:ext cx="11185087" cy="61657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</a:rPr>
              <a:t>(3)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动词与介词的固定搭配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621804" y="1233592"/>
          <a:ext cx="10945218" cy="4160520"/>
        </p:xfrm>
        <a:graphic>
          <a:graphicData uri="http://schemas.openxmlformats.org/drawingml/2006/table">
            <a:tbl>
              <a:tblPr/>
              <a:tblGrid>
                <a:gridCol w="2030974"/>
                <a:gridCol w="8914244"/>
              </a:tblGrid>
              <a:tr h="4815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动词＋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about</a:t>
                      </a:r>
                      <a:endParaRPr lang="zh-CN" sz="2600" kern="100" baseline="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609020205090404" pitchFamily="49" charset="0"/>
                      </a:endParaRPr>
                    </a:p>
                  </a:txBody>
                  <a:tcPr marL="29534" marR="295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speak</a:t>
                      </a: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talk</a:t>
                      </a: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think</a:t>
                      </a: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worry</a:t>
                      </a: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等</a:t>
                      </a:r>
                      <a:endParaRPr lang="zh-CN" sz="26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609020205090404" pitchFamily="49" charset="0"/>
                      </a:endParaRPr>
                    </a:p>
                  </a:txBody>
                  <a:tcPr marL="29534" marR="295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06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动词＋</a:t>
                      </a: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for</a:t>
                      </a:r>
                      <a:endParaRPr lang="zh-CN" sz="26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609020205090404" pitchFamily="49" charset="0"/>
                      </a:endParaRPr>
                    </a:p>
                  </a:txBody>
                  <a:tcPr marL="29534" marR="295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answer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call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apply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beg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care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charge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hunt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hope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wish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long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search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seek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等</a:t>
                      </a:r>
                      <a:endParaRPr lang="zh-CN" sz="2600" kern="100" baseline="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609020205090404" pitchFamily="49" charset="0"/>
                      </a:endParaRPr>
                    </a:p>
                  </a:txBody>
                  <a:tcPr marL="29534" marR="295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5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动词＋</a:t>
                      </a: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at</a:t>
                      </a:r>
                      <a:endParaRPr lang="zh-CN" sz="26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609020205090404" pitchFamily="49" charset="0"/>
                      </a:endParaRPr>
                    </a:p>
                  </a:txBody>
                  <a:tcPr marL="29534" marR="295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aim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call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glare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glance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knock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laugh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point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stare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等</a:t>
                      </a:r>
                      <a:endParaRPr lang="zh-CN" sz="2600" kern="100" baseline="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609020205090404" pitchFamily="49" charset="0"/>
                      </a:endParaRPr>
                    </a:p>
                  </a:txBody>
                  <a:tcPr marL="29534" marR="295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06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动词＋</a:t>
                      </a: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from</a:t>
                      </a:r>
                      <a:endParaRPr lang="zh-CN" sz="26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609020205090404" pitchFamily="49" charset="0"/>
                      </a:endParaRPr>
                    </a:p>
                  </a:txBody>
                  <a:tcPr marL="29534" marR="295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date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differ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hear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keep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stop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prevent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learn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protect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result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separate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suffer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等</a:t>
                      </a:r>
                      <a:endParaRPr lang="zh-CN" sz="2600" kern="100" baseline="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609020205090404" pitchFamily="49" charset="0"/>
                      </a:endParaRPr>
                    </a:p>
                  </a:txBody>
                  <a:tcPr marL="29534" marR="295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5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动词＋</a:t>
                      </a: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of</a:t>
                      </a:r>
                      <a:endParaRPr lang="zh-CN" sz="26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609020205090404" pitchFamily="49" charset="0"/>
                      </a:endParaRPr>
                    </a:p>
                  </a:txBody>
                  <a:tcPr marL="29534" marR="295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approve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complain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consist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die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dream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think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等</a:t>
                      </a:r>
                      <a:endParaRPr lang="zh-CN" sz="2600" kern="100" baseline="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609020205090404" pitchFamily="49" charset="0"/>
                      </a:endParaRPr>
                    </a:p>
                  </a:txBody>
                  <a:tcPr marL="29534" marR="295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621805" y="1124744"/>
          <a:ext cx="10945216" cy="3689995"/>
        </p:xfrm>
        <a:graphic>
          <a:graphicData uri="http://schemas.openxmlformats.org/drawingml/2006/table">
            <a:tbl>
              <a:tblPr/>
              <a:tblGrid>
                <a:gridCol w="2075865"/>
                <a:gridCol w="8869351"/>
              </a:tblGrid>
              <a:tr h="5386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动词＋</a:t>
                      </a: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on</a:t>
                      </a:r>
                      <a:endParaRPr lang="zh-CN" sz="26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60902020509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call</a:t>
                      </a: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carry</a:t>
                      </a: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depend</a:t>
                      </a: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feed</a:t>
                      </a: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insist</a:t>
                      </a: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pass</a:t>
                      </a: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try</a:t>
                      </a: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rely</a:t>
                      </a: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等</a:t>
                      </a:r>
                      <a:endParaRPr lang="zh-CN" sz="26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60902020509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774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动词＋</a:t>
                      </a: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in</a:t>
                      </a:r>
                      <a:endParaRPr lang="zh-CN" sz="26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60902020509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break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call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cut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drop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fill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get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hand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join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persist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result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succeed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等</a:t>
                      </a:r>
                      <a:endParaRPr lang="zh-CN" sz="2600" kern="100" baseline="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60902020509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819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动词＋</a:t>
                      </a: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into</a:t>
                      </a:r>
                      <a:endParaRPr lang="zh-CN" sz="26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60902020509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burst</a:t>
                      </a: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change</a:t>
                      </a: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divide</a:t>
                      </a: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等</a:t>
                      </a:r>
                      <a:endParaRPr lang="zh-CN" sz="26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60902020509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819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动词＋</a:t>
                      </a:r>
                      <a:r>
                        <a:rPr lang="en-US" sz="2600" b="1" kern="100" baseline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to</a:t>
                      </a:r>
                      <a:endParaRPr lang="zh-CN" sz="2600" kern="100" baseline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60902020509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agree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attend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belong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compare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devote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lead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object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point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refer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Courier New" panose="02070609020205090404" pitchFamily="49" charset="0"/>
                        </a:rPr>
                        <a:t>reply</a:t>
                      </a:r>
                      <a:r>
                        <a:rPr lang="zh-CN" sz="2600" b="1" kern="100" baseline="0" dirty="0">
                          <a:effectLst/>
                          <a:latin typeface="Times New Roman" panose="02020603050405020304" pitchFamily="18" charset="0"/>
                          <a:ea typeface="华文细黑" panose="02010600040101010101" pitchFamily="2" charset="-122"/>
                          <a:cs typeface="Times New Roman" panose="02020603050405020304" pitchFamily="18" charset="0"/>
                        </a:rPr>
                        <a:t>等</a:t>
                      </a:r>
                      <a:endParaRPr lang="zh-CN" sz="2600" kern="100" baseline="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60902020509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501869" y="90256"/>
            <a:ext cx="11185087" cy="661738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3.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短语动词使用时须注意的几点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(1)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在短语动词中，副词可以放在动词宾语前或后。但是如果宾语是代词，则应放在动词和副词之间。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young lovers have been trying to 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put some money aside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for their marriage ceremony.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这对年轻的恋人一直努力存钱以备举行婚礼时用。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He has 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put aside a little money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for a rainy day.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他存了一点钱以备不时之需。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When you do not understand a new word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you can 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look it up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in this dictionary.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当你不理解新单词的时候，你可以查字典</a:t>
            </a:r>
            <a:r>
              <a:rPr lang="zh-CN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501869" y="23923"/>
            <a:ext cx="11185087" cy="661738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This method is very new and you can 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try it out</a:t>
            </a: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to solve the hard problem.</a:t>
            </a:r>
            <a:endParaRPr lang="zh-CN" altLang="zh-CN" sz="2600" kern="100" dirty="0">
              <a:solidFill>
                <a:prstClr val="black"/>
              </a:solidFill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lvl="0" algn="just">
              <a:lnSpc>
                <a:spcPct val="150000"/>
              </a:lnSpc>
            </a:pPr>
            <a:r>
              <a:rPr lang="zh-CN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这种方法相当新，你可以试着用它去解决那个难题</a:t>
            </a:r>
            <a:r>
              <a:rPr lang="zh-CN" altLang="zh-CN" sz="2600" b="1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。</a:t>
            </a:r>
            <a:endParaRPr lang="en-US" altLang="zh-CN" sz="2600" b="1" kern="100" dirty="0" smtClean="0">
              <a:solidFill>
                <a:prstClr val="black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(2)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在带有介词的短语动词中，介词的宾语总是紧随其后的。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We have brought in 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 good harvest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for three years.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我们已经连续三年获得了丰收。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We</a:t>
            </a:r>
            <a:r>
              <a:rPr lang="en-US" altLang="zh-CN" sz="2600" b="1" kern="100" dirty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ve just come across 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an old friend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we haven</a:t>
            </a:r>
            <a:r>
              <a:rPr lang="en-US" altLang="zh-CN" sz="2600" b="1" kern="100" dirty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 seen for ages.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我们刚碰到了一位多年不见的老朋友。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Please keep away from 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scene of the accident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before the police come.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在警察来之前，请远离事故现场。</a:t>
            </a:r>
            <a:endParaRPr lang="en-US" altLang="zh-CN" sz="2600" b="1" kern="100" dirty="0" smtClean="0"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spc="-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manager expects everyone to get down to </a:t>
            </a:r>
            <a:r>
              <a:rPr lang="en-US" altLang="zh-CN" sz="2600" b="1" kern="100" spc="-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his work</a:t>
            </a:r>
            <a:r>
              <a:rPr lang="en-US" altLang="zh-CN" sz="2600" b="1" kern="100" spc="-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after the national holiday.</a:t>
            </a:r>
            <a:endParaRPr lang="zh-CN" altLang="zh-CN" sz="2600" kern="100" spc="-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经理要求大家国庆假期之后开始专心工作</a:t>
            </a:r>
            <a:r>
              <a:rPr lang="zh-CN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501869" y="387371"/>
            <a:ext cx="11185087" cy="541789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(3)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有些短语动词后并不需要跟宾语，这时它们相当于不及物动词。如：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Mr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Wang</a:t>
            </a:r>
            <a:r>
              <a:rPr lang="en-US" altLang="zh-CN" sz="2600" b="1" kern="100" dirty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 new car 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broke down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and he had to go to work by bike again.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王先生的新汽车坏了，他不得不又骑自行车去上班。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crowd 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broke up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after the football games.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足球比赛结束后，人们四处散开</a:t>
            </a:r>
            <a:r>
              <a:rPr lang="zh-CN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。</a:t>
            </a:r>
            <a:endParaRPr lang="en-US" altLang="zh-CN" sz="2600" b="1" kern="100" dirty="0" smtClean="0"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(4)</a:t>
            </a:r>
            <a:r>
              <a:rPr lang="en-US" altLang="zh-CN" sz="2600" b="1" kern="100" dirty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①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同一动词，后面跟不同的副词或介词构成意思不同的短语动词。如：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break down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坏了；出故障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break up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拆散；解体；驱散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break in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闯入；插话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break off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忽然停止讲话；断绝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break out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爆发；逃出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break through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冲破；突破；</a:t>
            </a:r>
            <a:r>
              <a:rPr lang="zh-CN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战胜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501869" y="719693"/>
            <a:ext cx="11185087" cy="429348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②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不同的动词，后面跟上相同的副词或介词构成意思不同的短语。如：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make up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组成；构成；弥补；编造；化妆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show up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出席；露面；揭露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hold up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举起来；阻塞；耽搁；抑制感情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set up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创立；建立；树立；资助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put up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提出；举起；建造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take up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拿起；举起；开始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某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r>
              <a:rPr lang="zh-CN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活动</a:t>
            </a:r>
            <a:endParaRPr lang="en-US" altLang="zh-CN" sz="2600" b="1" kern="100" dirty="0" smtClean="0"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475538" y="1616114"/>
            <a:ext cx="7237752" cy="6610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Bef>
                <a:spcPts val="1300"/>
              </a:spcBef>
              <a:spcAft>
                <a:spcPts val="1300"/>
              </a:spcAft>
            </a:pPr>
            <a:r>
              <a:rPr lang="en-US" altLang="zh-CN" sz="2800" b="1" kern="100" dirty="0">
                <a:solidFill>
                  <a:srgbClr val="40404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Period Three</a:t>
            </a:r>
            <a:r>
              <a:rPr lang="zh-CN" altLang="zh-CN" sz="2800" b="1" kern="100" dirty="0">
                <a:solidFill>
                  <a:srgbClr val="40404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　</a:t>
            </a:r>
            <a:r>
              <a:rPr lang="en-US" altLang="zh-CN" sz="2800" b="1" kern="100" dirty="0">
                <a:solidFill>
                  <a:srgbClr val="40404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Grammar—Review of phrases</a:t>
            </a:r>
            <a:endParaRPr lang="zh-CN" altLang="zh-CN" sz="2800" b="1" kern="100" dirty="0">
              <a:solidFill>
                <a:srgbClr val="40404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1" name="文本框 20">
            <a:hlinkClick r:id="rId1" action="ppaction://hlinksldjump"/>
          </p:cNvPr>
          <p:cNvSpPr txBox="1"/>
          <p:nvPr/>
        </p:nvSpPr>
        <p:spPr>
          <a:xfrm>
            <a:off x="3934172" y="4428401"/>
            <a:ext cx="495489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914400"/>
            <a:r>
              <a:rPr lang="zh-CN" altLang="en-US" sz="3200" b="1" dirty="0" smtClean="0">
                <a:solidFill>
                  <a:srgbClr val="8E6D48"/>
                </a:solidFill>
                <a:latin typeface="Arial" panose="020B0604020202090204"/>
                <a:ea typeface="微软雅黑"/>
              </a:rPr>
              <a:t>达标检测    </a:t>
            </a:r>
            <a:r>
              <a:rPr lang="zh-CN" altLang="en-US" dirty="0" smtClean="0">
                <a:solidFill>
                  <a:srgbClr val="8E6D48"/>
                </a:solidFill>
                <a:latin typeface="Arial" panose="020B0604020202090204"/>
                <a:ea typeface="微软雅黑"/>
              </a:rPr>
              <a:t>当堂检测  基础达标演练</a:t>
            </a:r>
            <a:endParaRPr lang="en-US" altLang="zh-CN" dirty="0">
              <a:solidFill>
                <a:srgbClr val="8E6D48"/>
              </a:solidFill>
              <a:latin typeface="Arial" panose="020B0604020202090204"/>
              <a:ea typeface="微软雅黑"/>
            </a:endParaRPr>
          </a:p>
        </p:txBody>
      </p:sp>
      <p:sp>
        <p:nvSpPr>
          <p:cNvPr id="20" name="文本框 19">
            <a:hlinkClick r:id="rId2" action="ppaction://hlinksldjump"/>
          </p:cNvPr>
          <p:cNvSpPr txBox="1"/>
          <p:nvPr/>
        </p:nvSpPr>
        <p:spPr>
          <a:xfrm>
            <a:off x="3934172" y="3429000"/>
            <a:ext cx="495489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914400"/>
            <a:r>
              <a:rPr lang="zh-CN" altLang="en-US" sz="3200" b="1" dirty="0" smtClean="0">
                <a:solidFill>
                  <a:srgbClr val="8E6D48"/>
                </a:solidFill>
                <a:latin typeface="Arial" panose="020B0604020202090204"/>
                <a:ea typeface="微软雅黑"/>
              </a:rPr>
              <a:t>语法导学    </a:t>
            </a:r>
            <a:r>
              <a:rPr lang="zh-CN" altLang="en-US" dirty="0" smtClean="0">
                <a:solidFill>
                  <a:srgbClr val="8E6D48"/>
                </a:solidFill>
                <a:latin typeface="Arial" panose="020B0604020202090204"/>
                <a:ea typeface="微软雅黑"/>
              </a:rPr>
              <a:t>感悟规律  重点难点剖析</a:t>
            </a:r>
            <a:endParaRPr lang="en-US" altLang="zh-CN" dirty="0">
              <a:solidFill>
                <a:srgbClr val="8E6D48"/>
              </a:solidFill>
              <a:latin typeface="+mj-ea"/>
              <a:ea typeface="+mj-ea"/>
            </a:endParaRPr>
          </a:p>
        </p:txBody>
      </p:sp>
      <p:grpSp>
        <p:nvGrpSpPr>
          <p:cNvPr id="23" name="组合 22"/>
          <p:cNvGrpSpPr/>
          <p:nvPr/>
        </p:nvGrpSpPr>
        <p:grpSpPr>
          <a:xfrm rot="10800000">
            <a:off x="212824" y="254442"/>
            <a:ext cx="1849140" cy="582270"/>
            <a:chOff x="1198662" y="3429794"/>
            <a:chExt cx="3600400" cy="792088"/>
          </a:xfrm>
        </p:grpSpPr>
        <p:grpSp>
          <p:nvGrpSpPr>
            <p:cNvPr id="24" name="组合 23"/>
            <p:cNvGrpSpPr/>
            <p:nvPr/>
          </p:nvGrpSpPr>
          <p:grpSpPr>
            <a:xfrm>
              <a:off x="1198662" y="3429794"/>
              <a:ext cx="3600400" cy="288000"/>
              <a:chOff x="1198662" y="3429794"/>
              <a:chExt cx="3600400" cy="288000"/>
            </a:xfrm>
          </p:grpSpPr>
          <p:cxnSp>
            <p:nvCxnSpPr>
              <p:cNvPr id="29" name="直接连接符 28"/>
              <p:cNvCxnSpPr/>
              <p:nvPr/>
            </p:nvCxnSpPr>
            <p:spPr>
              <a:xfrm>
                <a:off x="1198662" y="3429794"/>
                <a:ext cx="3600400" cy="0"/>
              </a:xfrm>
              <a:prstGeom prst="line">
                <a:avLst/>
              </a:prstGeom>
              <a:ln w="95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连接符 29"/>
              <p:cNvCxnSpPr/>
              <p:nvPr/>
            </p:nvCxnSpPr>
            <p:spPr>
              <a:xfrm>
                <a:off x="1198662" y="3429794"/>
                <a:ext cx="0" cy="288000"/>
              </a:xfrm>
              <a:prstGeom prst="line">
                <a:avLst/>
              </a:prstGeom>
              <a:ln w="95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接连接符 30"/>
              <p:cNvCxnSpPr/>
              <p:nvPr/>
            </p:nvCxnSpPr>
            <p:spPr>
              <a:xfrm>
                <a:off x="4799062" y="3429794"/>
                <a:ext cx="0" cy="288000"/>
              </a:xfrm>
              <a:prstGeom prst="line">
                <a:avLst/>
              </a:prstGeom>
              <a:ln w="95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组合 24"/>
            <p:cNvGrpSpPr/>
            <p:nvPr/>
          </p:nvGrpSpPr>
          <p:grpSpPr>
            <a:xfrm>
              <a:off x="1198662" y="3933882"/>
              <a:ext cx="3600400" cy="288000"/>
              <a:chOff x="1198662" y="3933882"/>
              <a:chExt cx="3600400" cy="288000"/>
            </a:xfrm>
          </p:grpSpPr>
          <p:cxnSp>
            <p:nvCxnSpPr>
              <p:cNvPr id="26" name="直接连接符 25"/>
              <p:cNvCxnSpPr/>
              <p:nvPr/>
            </p:nvCxnSpPr>
            <p:spPr>
              <a:xfrm>
                <a:off x="1198662" y="4221882"/>
                <a:ext cx="3600400" cy="0"/>
              </a:xfrm>
              <a:prstGeom prst="line">
                <a:avLst/>
              </a:prstGeom>
              <a:ln w="95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接连接符 26"/>
              <p:cNvCxnSpPr/>
              <p:nvPr/>
            </p:nvCxnSpPr>
            <p:spPr>
              <a:xfrm>
                <a:off x="1200984" y="3933882"/>
                <a:ext cx="0" cy="288000"/>
              </a:xfrm>
              <a:prstGeom prst="line">
                <a:avLst/>
              </a:prstGeom>
              <a:ln w="95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接连接符 27"/>
              <p:cNvCxnSpPr/>
              <p:nvPr/>
            </p:nvCxnSpPr>
            <p:spPr>
              <a:xfrm>
                <a:off x="4799062" y="3933882"/>
                <a:ext cx="0" cy="288000"/>
              </a:xfrm>
              <a:prstGeom prst="line">
                <a:avLst/>
              </a:prstGeom>
              <a:ln w="95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2" name="矩形 31"/>
          <p:cNvSpPr/>
          <p:nvPr/>
        </p:nvSpPr>
        <p:spPr>
          <a:xfrm rot="5400000">
            <a:off x="944158" y="-236295"/>
            <a:ext cx="365212" cy="158598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281945" y="286775"/>
            <a:ext cx="2363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chemeClr val="accent4">
                    <a:lumMod val="50000"/>
                  </a:schemeClr>
                </a:solidFill>
                <a:latin typeface="Adobe 黑体 Std R" panose="020B0400000000000000" pitchFamily="34" charset="-122"/>
                <a:ea typeface="Adobe 黑体 Std R" panose="020B0400000000000000" pitchFamily="34" charset="-122"/>
              </a:rPr>
              <a:t>内容索引</a:t>
            </a:r>
            <a:endParaRPr lang="zh-CN" altLang="en-US" sz="2800" b="1" dirty="0">
              <a:solidFill>
                <a:schemeClr val="accent4">
                  <a:lumMod val="50000"/>
                </a:schemeClr>
              </a:solidFill>
              <a:latin typeface="Adobe 黑体 Std R" panose="020B0400000000000000" pitchFamily="34" charset="-122"/>
              <a:ea typeface="Adobe 黑体 Std R" panose="020B0400000000000000" pitchFamily="34" charset="-122"/>
            </a:endParaRPr>
          </a:p>
        </p:txBody>
      </p:sp>
      <p:cxnSp>
        <p:nvCxnSpPr>
          <p:cNvPr id="34" name="直接连接符 33"/>
          <p:cNvCxnSpPr/>
          <p:nvPr/>
        </p:nvCxnSpPr>
        <p:spPr>
          <a:xfrm flipV="1">
            <a:off x="2052304" y="519444"/>
            <a:ext cx="9362233" cy="20319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501869" y="620688"/>
            <a:ext cx="11185087" cy="489364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spc="-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(5)</a:t>
            </a:r>
            <a:r>
              <a:rPr lang="zh-CN" altLang="zh-CN" sz="2600" b="1" kern="100" spc="-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一些短语动词，具有多种释义，需要根据全句语境对它们作出恰当理解。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如：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Hurry up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children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！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plane will 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take off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very soon.(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起飞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After entering the room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he 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took off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his coat.(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脱下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boss told him that he would 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take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two weeks 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off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in November.(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休假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spc="-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woman </a:t>
            </a:r>
            <a:r>
              <a:rPr lang="en-US" altLang="zh-CN" sz="2600" b="1" kern="100" spc="-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broke down</a:t>
            </a:r>
            <a:r>
              <a:rPr lang="en-US" altLang="zh-CN" sz="2600" b="1" kern="100" spc="-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when someone told her that her mother was dead.(</a:t>
            </a:r>
            <a:r>
              <a:rPr lang="zh-CN" altLang="zh-CN" sz="2600" b="1" kern="100" spc="-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崩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溃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Interrupted by hackers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computer system of that company has 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broken down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.(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瘫痪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Negotiations(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谈判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 between the boss and workers have 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broken down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.(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失败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501869" y="260648"/>
            <a:ext cx="11185087" cy="60172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4.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短语的句法功能须注意的几点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(1)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介词短语作定语时要后置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boy 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under the tree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is Tom.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树下的那个男孩是汤姆。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tallest boy 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in our class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is John.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我们班最高的那个男孩是约翰。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(2)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单个形容词作定语一般放在所修饰词之前，而形容词短语作定语一般放在所修饰词之后。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 car 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worth $ 80,000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is not too dear for him to buy.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对他来讲，买一辆价值八万美元的车不算太贵。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501869" y="892553"/>
            <a:ext cx="11185087" cy="361656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At thre</a:t>
            </a:r>
            <a:r>
              <a:rPr lang="en-US" altLang="zh-CN" sz="2600" b="1" kern="100" spc="-2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e</a:t>
            </a:r>
            <a:r>
              <a:rPr lang="zh-CN" altLang="zh-CN" sz="2600" b="1" kern="100" spc="-2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 spc="-2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she was taller than playmates </a:t>
            </a:r>
            <a:r>
              <a:rPr lang="en-US" altLang="zh-CN" sz="2600" b="1" kern="100" spc="-2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seven or eight years old</a:t>
            </a:r>
            <a:r>
              <a:rPr lang="en-US" altLang="zh-CN" sz="2600" b="1" kern="100" spc="-2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 spc="-2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她三岁时已高于一些七八岁的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玩伴。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Smiths need a car garage 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twice larger than this one.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史密斯夫妇需要一个比这个大两倍的车库。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He has booked the seats 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farthest from the door on the train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for us.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他已经为我们预订了火车上离车门最远的座位。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501869" y="628328"/>
            <a:ext cx="11185087" cy="481689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5.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短语动词的被动语态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短语动词是一个整体，不可丢掉它后面搭配的介词或副词。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It is said that a new railway station 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will be set up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in my hometown.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据说一个新的火车站将在我的家乡建起来。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baby 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is being taken care of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by his grandmother.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这个婴儿正由他祖母照顾。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Such a strange story 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has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never 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been heard of.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这样奇怪的事情还从没有听说过。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3" name="返回">
            <a:hlinkClick r:id="rId1" action="ppaction://hlinksldjump"/>
          </p:cNvPr>
          <p:cNvSpPr/>
          <p:nvPr/>
        </p:nvSpPr>
        <p:spPr bwMode="auto">
          <a:xfrm>
            <a:off x="11211213" y="6398788"/>
            <a:ext cx="979200" cy="460800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/>
                <a:ea typeface="微软雅黑"/>
                <a:cs typeface="Times New Roman" panose="02020603050405020304"/>
              </a:rPr>
              <a:t>返 回</a:t>
            </a:r>
            <a:endParaRPr kumimoji="0" lang="zh-CN" altLang="en-US" sz="2000" b="0" i="0" u="none" strike="noStrike" kern="100" cap="none" spc="0" normalizeH="0" baseline="0" noProof="0" dirty="0" smtClean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/>
              <a:ea typeface="微软雅黑"/>
              <a:cs typeface="Times New Roman" panose="020206030504050203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333772" y="1043944"/>
            <a:ext cx="1152128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800" b="1" kern="100" dirty="0">
                <a:solidFill>
                  <a:srgbClr val="7030A0"/>
                </a:solidFill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Ⅰ</a:t>
            </a:r>
            <a:r>
              <a:rPr lang="en-US" altLang="zh-CN" sz="2800" b="1" kern="100" dirty="0">
                <a:solidFill>
                  <a:srgbClr val="7030A0"/>
                </a:solidFill>
                <a:latin typeface="Times New Roman" panose="02020603050405020304" pitchFamily="18" charset="0"/>
                <a:ea typeface="华文细黑" panose="02010600040101010101" pitchFamily="2" charset="-122"/>
              </a:rPr>
              <a:t>.</a:t>
            </a:r>
            <a:r>
              <a:rPr lang="zh-CN" altLang="zh-CN" sz="2800" b="1" kern="100" dirty="0">
                <a:solidFill>
                  <a:srgbClr val="7030A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请写出下列画线短语的类型及所充当的成分</a:t>
            </a:r>
            <a:endParaRPr lang="zh-CN" altLang="zh-CN" sz="2800" b="1" kern="100" dirty="0">
              <a:solidFill>
                <a:srgbClr val="7030A0"/>
              </a:solidFill>
              <a:latin typeface="宋体" panose="02010600030101010101" pitchFamily="2" charset="-122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colorTemperature colorTemp="72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" y="12086"/>
            <a:ext cx="12188825" cy="961905"/>
          </a:xfrm>
          <a:prstGeom prst="rect">
            <a:avLst/>
          </a:prstGeom>
        </p:spPr>
      </p:pic>
      <p:sp>
        <p:nvSpPr>
          <p:cNvPr id="12" name="点击文字添加标题"/>
          <p:cNvSpPr txBox="1"/>
          <p:nvPr/>
        </p:nvSpPr>
        <p:spPr>
          <a:xfrm>
            <a:off x="2795023" y="116632"/>
            <a:ext cx="36896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dist">
              <a:defRPr sz="7200" b="1">
                <a:gradFill>
                  <a:gsLst>
                    <a:gs pos="56000">
                      <a:srgbClr val="FEFC96"/>
                    </a:gs>
                    <a:gs pos="71000">
                      <a:srgbClr val="FAAF5B"/>
                    </a:gs>
                    <a:gs pos="100000">
                      <a:srgbClr val="88765E"/>
                    </a:gs>
                    <a:gs pos="20000">
                      <a:srgbClr val="758A80"/>
                    </a:gs>
                    <a:gs pos="0">
                      <a:srgbClr val="75FEFF"/>
                    </a:gs>
                    <a:gs pos="35000">
                      <a:srgbClr val="FDFFFD"/>
                    </a:gs>
                  </a:gsLst>
                  <a:lin ang="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3600" dirty="0">
                <a:solidFill>
                  <a:srgbClr val="8E6D48"/>
                </a:solidFill>
                <a:effectLst/>
                <a:latin typeface="Arial" panose="020B0604020202090204"/>
                <a:ea typeface="微软雅黑"/>
              </a:rPr>
              <a:t>达 标 检 测</a:t>
            </a:r>
            <a:endParaRPr lang="en-US" altLang="zh-CN" sz="3600" dirty="0">
              <a:solidFill>
                <a:srgbClr val="8E6D48"/>
              </a:solidFill>
              <a:effectLst/>
              <a:latin typeface="Arial" panose="020B0604020202090204"/>
              <a:ea typeface="微软雅黑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963375" y="332656"/>
            <a:ext cx="2723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8565"/>
            <a:r>
              <a:rPr lang="zh-CN" altLang="en-US" kern="100" dirty="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ourier New" panose="02070609020205090404"/>
              </a:rPr>
              <a:t>当堂检测  基础达标演练</a:t>
            </a:r>
            <a:endParaRPr lang="en-US" altLang="zh-CN" kern="100" dirty="0">
              <a:solidFill>
                <a:prstClr val="black">
                  <a:lumMod val="50000"/>
                  <a:lumOff val="50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ourier New" panose="02070609020205090404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86172" y="1692016"/>
            <a:ext cx="1136888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1.He could only understand a word </a:t>
            </a:r>
            <a:r>
              <a:rPr lang="en-US" altLang="zh-CN" sz="2600" b="1" u="sng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here and there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______________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2.Don</a:t>
            </a:r>
            <a:r>
              <a:rPr lang="en-US" altLang="zh-CN" sz="2600" b="1" kern="100" dirty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 fall for(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Don</a:t>
            </a:r>
            <a:r>
              <a:rPr lang="en-US" altLang="zh-CN" sz="2600" b="1" kern="100" dirty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 be attracted by) </a:t>
            </a:r>
            <a:r>
              <a:rPr lang="en-US" altLang="zh-CN" sz="2600" b="1" u="sng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her beauty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______________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3.</a:t>
            </a:r>
            <a:r>
              <a:rPr lang="en-US" altLang="zh-CN" sz="2600" b="1" u="sng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In spite of the difficulties</a:t>
            </a:r>
            <a:r>
              <a:rPr lang="zh-CN" altLang="zh-CN" sz="2600" b="1" u="sng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we went on with our work</a:t>
            </a:r>
            <a:r>
              <a:rPr lang="en-US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endParaRPr lang="en-US" altLang="zh-CN" sz="2600" b="1" kern="100" dirty="0" smtClean="0"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______________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4.We need to build a factory </a:t>
            </a:r>
            <a:r>
              <a:rPr lang="en-US" altLang="zh-CN" sz="2600" b="1" u="sng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twice larger than this one</a:t>
            </a:r>
            <a:r>
              <a:rPr lang="en-US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endParaRPr lang="en-US" altLang="zh-CN" sz="2600" b="1" kern="100" dirty="0" smtClean="0"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____________________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14628" y="2369285"/>
            <a:ext cx="242887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600" b="1" kern="100" spc="-100" dirty="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副词短语作状语</a:t>
            </a:r>
            <a:endParaRPr lang="zh-CN" altLang="en-US" sz="2600" b="1" kern="100" spc="-100" dirty="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41150" y="3567045"/>
            <a:ext cx="242887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600" b="1" kern="100" spc="-100" dirty="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名词短语作宾语</a:t>
            </a:r>
            <a:endParaRPr lang="zh-CN" altLang="en-US" sz="2600" b="1" kern="100" spc="-100" dirty="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14774" y="4753192"/>
            <a:ext cx="242887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600" b="1" kern="100" spc="-100" dirty="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介词短语作状语</a:t>
            </a:r>
            <a:endParaRPr lang="zh-CN" altLang="en-US" sz="2600" b="1" kern="100" spc="-100" dirty="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32358" y="5942160"/>
            <a:ext cx="339067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600" b="1" kern="100" spc="-100" dirty="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形容词短语作后置定语</a:t>
            </a:r>
            <a:endParaRPr lang="zh-CN" altLang="en-US" sz="2600" b="1" kern="100" spc="-100" dirty="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503192" y="15639"/>
            <a:ext cx="11182441" cy="6752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en-US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5.She carried a basket </a:t>
            </a:r>
            <a:r>
              <a:rPr lang="en-US" altLang="zh-CN" sz="2600" b="1" u="sng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full of eggs</a:t>
            </a:r>
            <a:r>
              <a:rPr lang="en-US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to visit her grandmother.</a:t>
            </a:r>
            <a:endParaRPr lang="zh-CN" altLang="zh-CN" sz="2600" kern="100" dirty="0" smtClean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en-US" altLang="zh-CN" sz="2600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____________________</a:t>
            </a:r>
            <a:endParaRPr lang="zh-CN" altLang="zh-CN" sz="2600" kern="100" dirty="0" smtClean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en-US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6.</a:t>
            </a:r>
            <a:r>
              <a:rPr lang="en-US" altLang="zh-CN" sz="2600" b="1" u="sng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New office buildings</a:t>
            </a:r>
            <a:r>
              <a:rPr lang="en-US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are going up/are built everywhere.</a:t>
            </a:r>
            <a:endParaRPr lang="zh-CN" altLang="zh-CN" sz="2600" kern="100" dirty="0" smtClean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en-US" altLang="zh-CN" sz="2600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______________</a:t>
            </a:r>
            <a:endParaRPr lang="zh-CN" altLang="zh-CN" sz="2600" kern="100" dirty="0" smtClean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en-US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7.The letter </a:t>
            </a:r>
            <a:r>
              <a:rPr lang="en-US" altLang="zh-CN" sz="2600" b="1" u="sng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on the desk</a:t>
            </a:r>
            <a:r>
              <a:rPr lang="en-US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is for </a:t>
            </a:r>
            <a:r>
              <a:rPr lang="en-US" altLang="zh-CN" sz="2600" b="1" kern="100" dirty="0" err="1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Mr</a:t>
            </a:r>
            <a:r>
              <a:rPr lang="en-US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Wu</a:t>
            </a:r>
            <a:r>
              <a:rPr lang="zh-CN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our department manager.</a:t>
            </a:r>
            <a:endParaRPr lang="zh-CN" altLang="zh-CN" sz="2600" kern="100" dirty="0" smtClean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en-US" altLang="zh-CN" sz="2600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__________________</a:t>
            </a:r>
            <a:endParaRPr lang="zh-CN" altLang="zh-CN" sz="2600" kern="100" dirty="0" smtClean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en-US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8.He was so hungry that he </a:t>
            </a:r>
            <a:r>
              <a:rPr lang="en-US" altLang="zh-CN" sz="2600" b="1" u="sng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finished off</a:t>
            </a:r>
            <a:r>
              <a:rPr lang="en-US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everything on the table.</a:t>
            </a:r>
            <a:endParaRPr lang="zh-CN" altLang="zh-CN" sz="2600" kern="100" dirty="0" smtClean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en-US" altLang="zh-CN" sz="2600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______________</a:t>
            </a:r>
            <a:endParaRPr lang="en-US" altLang="zh-CN" sz="2600" kern="100" dirty="0" smtClean="0"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en-US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9.He has been working here as an assistant to chairman </a:t>
            </a:r>
            <a:r>
              <a:rPr lang="en-US" altLang="zh-CN" sz="2600" b="1" u="sng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for ten years</a:t>
            </a:r>
            <a:r>
              <a:rPr lang="en-US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 </a:t>
            </a:r>
            <a:endParaRPr lang="zh-CN" altLang="zh-CN" sz="1050" kern="100" dirty="0" smtClean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en-US" altLang="zh-CN" sz="2600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______________</a:t>
            </a:r>
            <a:endParaRPr lang="zh-CN" altLang="zh-CN" sz="1050" kern="100" dirty="0" smtClean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en-US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10.We found everything </a:t>
            </a:r>
            <a:r>
              <a:rPr lang="en-US" altLang="zh-CN" sz="2600" b="1" u="sng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in the lab</a:t>
            </a:r>
            <a:r>
              <a:rPr lang="en-US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in good order before doing experiment.</a:t>
            </a:r>
            <a:endParaRPr lang="zh-CN" altLang="zh-CN" sz="1050" kern="100" dirty="0" smtClean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en-US" altLang="zh-CN" sz="2600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__________________</a:t>
            </a:r>
            <a:endParaRPr lang="en-US" altLang="zh-CN" sz="2600" kern="100" dirty="0" smtClean="0"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67380" y="620688"/>
            <a:ext cx="339067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600" b="1" kern="100" spc="-100" dirty="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形容词短语作后置定语</a:t>
            </a:r>
            <a:endParaRPr lang="zh-CN" altLang="en-US" sz="2600" b="1" kern="100" spc="-100" dirty="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49796" y="1732426"/>
            <a:ext cx="242887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600" b="1" kern="100" spc="-100" dirty="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名词短语作主语</a:t>
            </a:r>
            <a:endParaRPr lang="zh-CN" altLang="en-US" sz="2600" b="1" kern="100" spc="-100" dirty="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549693" y="2844144"/>
            <a:ext cx="307007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600" b="1" kern="100" spc="-100" dirty="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介词短语作后置定语</a:t>
            </a:r>
            <a:endParaRPr lang="zh-CN" altLang="en-US" sz="2600" b="1" kern="100" spc="-100" dirty="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34030" y="3961104"/>
            <a:ext cx="242887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600" b="1" kern="100" spc="-100" dirty="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动词短语作谓语</a:t>
            </a:r>
            <a:endParaRPr lang="zh-CN" altLang="en-US" sz="2600" b="1" kern="100" spc="-100" dirty="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41004" y="5074242"/>
            <a:ext cx="242887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600" b="1" kern="100" spc="-100" dirty="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介词短语作状语</a:t>
            </a:r>
            <a:endParaRPr lang="zh-CN" altLang="en-US" sz="2600" b="1" kern="100" spc="-100" dirty="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541004" y="6178588"/>
            <a:ext cx="307007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600" b="1" kern="100" spc="-100" dirty="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介词短语作后置定语</a:t>
            </a:r>
            <a:endParaRPr lang="zh-CN" altLang="en-US" sz="2600" b="1" kern="100" spc="-100" dirty="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9" grpId="0"/>
      <p:bldP spid="11" grpId="0"/>
      <p:bldP spid="1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503192" y="264883"/>
            <a:ext cx="11182441" cy="624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en-US" altLang="zh-CN" sz="2800" b="1" kern="100" dirty="0">
                <a:solidFill>
                  <a:srgbClr val="7030A0"/>
                </a:solidFill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Ⅱ</a:t>
            </a:r>
            <a:r>
              <a:rPr lang="en-US" altLang="zh-CN" sz="2800" b="1" kern="100" dirty="0">
                <a:solidFill>
                  <a:srgbClr val="7030A0"/>
                </a:solidFill>
                <a:latin typeface="Times New Roman" panose="02020603050405020304" pitchFamily="18" charset="0"/>
                <a:ea typeface="华文细黑" panose="02010600040101010101" pitchFamily="2" charset="-122"/>
              </a:rPr>
              <a:t>.</a:t>
            </a:r>
            <a:r>
              <a:rPr lang="zh-CN" altLang="zh-CN" sz="2800" b="1" kern="100" dirty="0">
                <a:solidFill>
                  <a:srgbClr val="7030A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语法填空</a:t>
            </a:r>
            <a:r>
              <a:rPr lang="en-US" altLang="zh-CN" sz="2800" b="1" kern="100" dirty="0">
                <a:solidFill>
                  <a:srgbClr val="7030A0"/>
                </a:solidFill>
                <a:latin typeface="Times New Roman" panose="02020603050405020304" pitchFamily="18" charset="0"/>
                <a:ea typeface="华文细黑" panose="02010600040101010101" pitchFamily="2" charset="-122"/>
              </a:rPr>
              <a:t>(</a:t>
            </a:r>
            <a:r>
              <a:rPr lang="zh-CN" altLang="zh-CN" sz="2800" b="1" kern="100" dirty="0">
                <a:solidFill>
                  <a:srgbClr val="7030A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以介词为主</a:t>
            </a:r>
            <a:r>
              <a:rPr lang="en-US" altLang="zh-CN" sz="2800" b="1" kern="100" dirty="0">
                <a:solidFill>
                  <a:srgbClr val="7030A0"/>
                </a:solidFill>
                <a:latin typeface="Times New Roman" panose="02020603050405020304" pitchFamily="18" charset="0"/>
                <a:ea typeface="华文细黑" panose="02010600040101010101" pitchFamily="2" charset="-122"/>
              </a:rPr>
              <a:t>)</a:t>
            </a:r>
            <a:endParaRPr lang="en-US" altLang="zh-CN" sz="2800" kern="100" dirty="0" smtClean="0"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03192" y="869932"/>
            <a:ext cx="11182441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en-US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　　</a:t>
            </a:r>
            <a:r>
              <a:rPr lang="en-US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My 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husband and I were paying a visit to my parents </a:t>
            </a:r>
            <a:r>
              <a:rPr lang="en-US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11.</a:t>
            </a:r>
            <a:r>
              <a:rPr lang="en-US" altLang="zh-CN" sz="2600" b="1" u="sng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</a:t>
            </a:r>
            <a:r>
              <a:rPr lang="en-US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 dirty="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Tucson.We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went to a fast-food restaurant 12</a:t>
            </a:r>
            <a:r>
              <a:rPr lang="en-US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</a:t>
            </a:r>
            <a:r>
              <a:rPr lang="en-US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dinner </a:t>
            </a:r>
            <a:r>
              <a:rPr lang="en-US" altLang="zh-CN" sz="2600" b="1" kern="100" dirty="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together.My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husband went to the counter to order dishes and I stood 13</a:t>
            </a:r>
            <a:r>
              <a:rPr lang="en-US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</a:t>
            </a:r>
            <a:r>
              <a:rPr lang="en-US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my parents</a:t>
            </a:r>
            <a:r>
              <a:rPr lang="en-US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endParaRPr lang="en-US" altLang="zh-CN" sz="2600" b="1" kern="100" dirty="0" smtClean="0"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　　My 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dad is 90 years </a:t>
            </a:r>
            <a:r>
              <a:rPr lang="en-US" altLang="zh-CN" sz="2600" b="1" kern="100" dirty="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old.He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can hardly see very well and walks with a </a:t>
            </a:r>
            <a:r>
              <a:rPr lang="en-US" altLang="zh-CN" sz="2600" b="1" kern="100" dirty="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stick.I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was scanning the restaurant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waiting to sit 14</a:t>
            </a:r>
            <a:r>
              <a:rPr lang="en-US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</a:t>
            </a:r>
            <a:r>
              <a:rPr lang="en-US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first table that was more convenient than </a:t>
            </a:r>
            <a:r>
              <a:rPr lang="en-US" altLang="zh-CN" sz="2600" b="1" kern="100" dirty="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others.A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woman who was sitting with her son made eye contact with me and asked me to come to her.15</a:t>
            </a:r>
            <a:r>
              <a:rPr lang="en-US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</a:t>
            </a:r>
            <a:r>
              <a:rPr lang="en-US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 puzzled look 16</a:t>
            </a:r>
            <a:r>
              <a:rPr lang="en-US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__</a:t>
            </a:r>
            <a:endParaRPr lang="en-US" altLang="zh-CN" sz="2600" kern="100" dirty="0" smtClean="0"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my 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face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 pointed to myself and said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 dirty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“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Me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？</a:t>
            </a:r>
            <a:r>
              <a:rPr lang="en-US" altLang="zh-CN" sz="2600" b="1" kern="100" dirty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”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She nodded and said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 dirty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“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Yes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 dirty="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you.</a:t>
            </a:r>
            <a:r>
              <a:rPr lang="en-US" altLang="zh-CN" sz="2600" b="1" kern="100" dirty="0" err="1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”</a:t>
            </a:r>
            <a:r>
              <a:rPr lang="en-US" altLang="zh-CN" sz="2600" b="1" kern="100" dirty="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walked to the table and said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 dirty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“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Bring your family here</a:t>
            </a:r>
            <a:r>
              <a:rPr lang="en-US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9464104" y="1005156"/>
            <a:ext cx="43794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spc="-100" dirty="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in</a:t>
            </a:r>
            <a:endParaRPr lang="zh-CN" altLang="en-US" sz="2600" b="1" kern="100" spc="-100" dirty="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265484" y="1581220"/>
            <a:ext cx="57099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spc="-100" dirty="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for</a:t>
            </a:r>
            <a:endParaRPr lang="zh-CN" altLang="en-US" sz="2600" b="1" kern="100" spc="-100" dirty="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987925" y="2192452"/>
            <a:ext cx="76335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spc="-100" dirty="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with</a:t>
            </a:r>
            <a:endParaRPr lang="zh-CN" altLang="en-US" sz="2600" b="1" kern="100" spc="-100" dirty="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8363500" y="3381420"/>
            <a:ext cx="43633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spc="-100" dirty="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at</a:t>
            </a:r>
            <a:endParaRPr lang="zh-CN" altLang="en-US" sz="2600" b="1" kern="100" spc="-100" dirty="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7840188" y="4568716"/>
            <a:ext cx="85029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spc="-100" dirty="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With</a:t>
            </a:r>
            <a:endParaRPr lang="zh-CN" altLang="en-US" sz="2600" b="1" kern="100" spc="-100" dirty="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1093657" y="4586300"/>
            <a:ext cx="58221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spc="-100" dirty="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on </a:t>
            </a:r>
            <a:endParaRPr lang="zh-CN" altLang="en-US" sz="2600" b="1" kern="100" spc="-100" dirty="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8" grpId="0"/>
      <p:bldP spid="12" grpId="0"/>
      <p:bldP spid="14" grpId="0"/>
      <p:bldP spid="1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557240" y="891719"/>
            <a:ext cx="11074344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 can finish eating </a:t>
            </a:r>
            <a:r>
              <a:rPr lang="en-US" altLang="zh-CN" sz="2600" b="1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17.</a:t>
            </a:r>
            <a:r>
              <a:rPr lang="en-US" altLang="zh-CN" sz="2600" b="1" u="sng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</a:t>
            </a:r>
            <a:r>
              <a:rPr lang="en-US" altLang="zh-CN" sz="2600" b="1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</a:t>
            </a:r>
            <a:r>
              <a:rPr lang="en-US" altLang="zh-CN" sz="2600" b="1" kern="100" dirty="0" err="1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counter.My</a:t>
            </a: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son is 18</a:t>
            </a:r>
            <a:r>
              <a:rPr lang="en-US" altLang="zh-CN" sz="2600" b="1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</a:t>
            </a:r>
            <a:r>
              <a:rPr lang="en-US" altLang="zh-CN" sz="2600" b="1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 hurry to leave </a:t>
            </a:r>
            <a:r>
              <a:rPr lang="en-US" altLang="zh-CN" sz="2600" b="1" kern="100" dirty="0" err="1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anyway.</a:t>
            </a:r>
            <a:r>
              <a:rPr lang="en-US" altLang="zh-CN" sz="2600" b="1" kern="100" dirty="0" err="1">
                <a:solidFill>
                  <a:prstClr val="black"/>
                </a:solidFill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”</a:t>
            </a:r>
            <a:r>
              <a:rPr lang="en-US" altLang="zh-CN" sz="2600" b="1" kern="100" dirty="0" err="1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My</a:t>
            </a: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eyes were filled with tears as she wiped down the table and guided my dad to the seat</a:t>
            </a:r>
            <a:r>
              <a:rPr lang="en-US" altLang="zh-CN" sz="2600" b="1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endParaRPr lang="en-US" altLang="zh-CN" sz="2600" b="1" kern="100" dirty="0" smtClean="0">
              <a:solidFill>
                <a:prstClr val="black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en-US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　　</a:t>
            </a:r>
            <a:r>
              <a:rPr lang="en-US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 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always believe that there are naturally kind people 19</a:t>
            </a:r>
            <a:r>
              <a:rPr lang="en-US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</a:t>
            </a:r>
            <a:r>
              <a:rPr lang="en-US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this </a:t>
            </a:r>
            <a:r>
              <a:rPr lang="en-US" altLang="zh-CN" sz="2600" b="1" kern="100" dirty="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world.This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woman has set a good example 20</a:t>
            </a:r>
            <a:r>
              <a:rPr lang="en-US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</a:t>
            </a:r>
            <a:r>
              <a:rPr lang="en-US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her son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who is a really lucky guy</a:t>
            </a:r>
            <a:r>
              <a:rPr lang="en-US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001890" y="1024688"/>
            <a:ext cx="43633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spc="-100" dirty="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at</a:t>
            </a:r>
            <a:endParaRPr lang="zh-CN" altLang="en-US" sz="2600" b="1" kern="100" spc="-100" dirty="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455992" y="1024687"/>
            <a:ext cx="43794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spc="-100" dirty="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in</a:t>
            </a:r>
            <a:endParaRPr lang="zh-CN" altLang="en-US" sz="2600" b="1" kern="100" spc="-100" dirty="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0288460" y="2816096"/>
            <a:ext cx="43794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spc="-100" dirty="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in</a:t>
            </a:r>
            <a:endParaRPr lang="zh-CN" altLang="en-US" sz="2600" b="1" kern="100" spc="-100" dirty="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314830" y="3393832"/>
            <a:ext cx="57099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spc="-100" dirty="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for</a:t>
            </a:r>
            <a:endParaRPr lang="zh-CN" altLang="en-US" sz="2600" b="1" kern="100" spc="-100" dirty="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" name="返回">
            <a:hlinkClick r:id="rId1" action="ppaction://hlinksldjump"/>
          </p:cNvPr>
          <p:cNvSpPr/>
          <p:nvPr/>
        </p:nvSpPr>
        <p:spPr bwMode="auto">
          <a:xfrm>
            <a:off x="11211213" y="6398788"/>
            <a:ext cx="979200" cy="460800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/>
                <a:ea typeface="微软雅黑"/>
                <a:cs typeface="Times New Roman" panose="02020603050405020304"/>
              </a:rPr>
              <a:t>返 回</a:t>
            </a:r>
            <a:endParaRPr kumimoji="0" lang="zh-CN" altLang="en-US" sz="2000" b="0" i="0" u="none" strike="noStrike" kern="100" cap="none" spc="0" normalizeH="0" baseline="0" noProof="0" dirty="0" smtClean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/>
              <a:ea typeface="微软雅黑"/>
              <a:cs typeface="Times New Roman" panose="020206030504050203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alphaModFix amt="65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圆角淘宝网chenying0907出品 14"/>
          <p:cNvSpPr/>
          <p:nvPr/>
        </p:nvSpPr>
        <p:spPr>
          <a:xfrm>
            <a:off x="-18439" y="2072053"/>
            <a:ext cx="9451327" cy="2252145"/>
          </a:xfrm>
          <a:custGeom>
            <a:avLst/>
            <a:gdLst>
              <a:gd name="connsiteX0" fmla="*/ 0 w 11089232"/>
              <a:gd name="connsiteY0" fmla="*/ 448643 h 2691807"/>
              <a:gd name="connsiteX1" fmla="*/ 448643 w 11089232"/>
              <a:gd name="connsiteY1" fmla="*/ 0 h 2691807"/>
              <a:gd name="connsiteX2" fmla="*/ 10640589 w 11089232"/>
              <a:gd name="connsiteY2" fmla="*/ 0 h 2691807"/>
              <a:gd name="connsiteX3" fmla="*/ 11089232 w 11089232"/>
              <a:gd name="connsiteY3" fmla="*/ 448643 h 2691807"/>
              <a:gd name="connsiteX4" fmla="*/ 11089232 w 11089232"/>
              <a:gd name="connsiteY4" fmla="*/ 2243164 h 2691807"/>
              <a:gd name="connsiteX5" fmla="*/ 10640589 w 11089232"/>
              <a:gd name="connsiteY5" fmla="*/ 2691807 h 2691807"/>
              <a:gd name="connsiteX6" fmla="*/ 448643 w 11089232"/>
              <a:gd name="connsiteY6" fmla="*/ 2691807 h 2691807"/>
              <a:gd name="connsiteX7" fmla="*/ 0 w 11089232"/>
              <a:gd name="connsiteY7" fmla="*/ 2243164 h 2691807"/>
              <a:gd name="connsiteX8" fmla="*/ 0 w 11089232"/>
              <a:gd name="connsiteY8" fmla="*/ 448643 h 2691807"/>
              <a:gd name="connsiteX0-1" fmla="*/ 0 w 11089232"/>
              <a:gd name="connsiteY0-2" fmla="*/ 448643 h 2691807"/>
              <a:gd name="connsiteX1-3" fmla="*/ 1663832 w 11089232"/>
              <a:gd name="connsiteY1-4" fmla="*/ 0 h 2691807"/>
              <a:gd name="connsiteX2-5" fmla="*/ 10640589 w 11089232"/>
              <a:gd name="connsiteY2-6" fmla="*/ 0 h 2691807"/>
              <a:gd name="connsiteX3-7" fmla="*/ 11089232 w 11089232"/>
              <a:gd name="connsiteY3-8" fmla="*/ 448643 h 2691807"/>
              <a:gd name="connsiteX4-9" fmla="*/ 11089232 w 11089232"/>
              <a:gd name="connsiteY4-10" fmla="*/ 2243164 h 2691807"/>
              <a:gd name="connsiteX5-11" fmla="*/ 10640589 w 11089232"/>
              <a:gd name="connsiteY5-12" fmla="*/ 2691807 h 2691807"/>
              <a:gd name="connsiteX6-13" fmla="*/ 448643 w 11089232"/>
              <a:gd name="connsiteY6-14" fmla="*/ 2691807 h 2691807"/>
              <a:gd name="connsiteX7-15" fmla="*/ 0 w 11089232"/>
              <a:gd name="connsiteY7-16" fmla="*/ 2243164 h 2691807"/>
              <a:gd name="connsiteX8-17" fmla="*/ 0 w 11089232"/>
              <a:gd name="connsiteY8-18" fmla="*/ 448643 h 2691807"/>
              <a:gd name="connsiteX0-19" fmla="*/ 0 w 11089232"/>
              <a:gd name="connsiteY0-20" fmla="*/ 448643 h 2703839"/>
              <a:gd name="connsiteX1-21" fmla="*/ 1663832 w 11089232"/>
              <a:gd name="connsiteY1-22" fmla="*/ 0 h 2703839"/>
              <a:gd name="connsiteX2-23" fmla="*/ 10640589 w 11089232"/>
              <a:gd name="connsiteY2-24" fmla="*/ 0 h 2703839"/>
              <a:gd name="connsiteX3-25" fmla="*/ 11089232 w 11089232"/>
              <a:gd name="connsiteY3-26" fmla="*/ 448643 h 2703839"/>
              <a:gd name="connsiteX4-27" fmla="*/ 11089232 w 11089232"/>
              <a:gd name="connsiteY4-28" fmla="*/ 2243164 h 2703839"/>
              <a:gd name="connsiteX5-29" fmla="*/ 10640589 w 11089232"/>
              <a:gd name="connsiteY5-30" fmla="*/ 2691807 h 2703839"/>
              <a:gd name="connsiteX6-31" fmla="*/ 1687895 w 11089232"/>
              <a:gd name="connsiteY6-32" fmla="*/ 2703839 h 2703839"/>
              <a:gd name="connsiteX7-33" fmla="*/ 0 w 11089232"/>
              <a:gd name="connsiteY7-34" fmla="*/ 2243164 h 2703839"/>
              <a:gd name="connsiteX8-35" fmla="*/ 0 w 11089232"/>
              <a:gd name="connsiteY8-36" fmla="*/ 448643 h 2703839"/>
              <a:gd name="connsiteX0-37" fmla="*/ 0 w 11089232"/>
              <a:gd name="connsiteY0-38" fmla="*/ 2243164 h 2703839"/>
              <a:gd name="connsiteX1-39" fmla="*/ 1663832 w 11089232"/>
              <a:gd name="connsiteY1-40" fmla="*/ 0 h 2703839"/>
              <a:gd name="connsiteX2-41" fmla="*/ 10640589 w 11089232"/>
              <a:gd name="connsiteY2-42" fmla="*/ 0 h 2703839"/>
              <a:gd name="connsiteX3-43" fmla="*/ 11089232 w 11089232"/>
              <a:gd name="connsiteY3-44" fmla="*/ 448643 h 2703839"/>
              <a:gd name="connsiteX4-45" fmla="*/ 11089232 w 11089232"/>
              <a:gd name="connsiteY4-46" fmla="*/ 2243164 h 2703839"/>
              <a:gd name="connsiteX5-47" fmla="*/ 10640589 w 11089232"/>
              <a:gd name="connsiteY5-48" fmla="*/ 2691807 h 2703839"/>
              <a:gd name="connsiteX6-49" fmla="*/ 1687895 w 11089232"/>
              <a:gd name="connsiteY6-50" fmla="*/ 2703839 h 2703839"/>
              <a:gd name="connsiteX7-51" fmla="*/ 0 w 11089232"/>
              <a:gd name="connsiteY7-52" fmla="*/ 2243164 h 2703839"/>
              <a:gd name="connsiteX0-53" fmla="*/ 81842 w 9522747"/>
              <a:gd name="connsiteY0-54" fmla="*/ 2146911 h 2703839"/>
              <a:gd name="connsiteX1-55" fmla="*/ 97347 w 9522747"/>
              <a:gd name="connsiteY1-56" fmla="*/ 0 h 2703839"/>
              <a:gd name="connsiteX2-57" fmla="*/ 9074104 w 9522747"/>
              <a:gd name="connsiteY2-58" fmla="*/ 0 h 2703839"/>
              <a:gd name="connsiteX3-59" fmla="*/ 9522747 w 9522747"/>
              <a:gd name="connsiteY3-60" fmla="*/ 448643 h 2703839"/>
              <a:gd name="connsiteX4-61" fmla="*/ 9522747 w 9522747"/>
              <a:gd name="connsiteY4-62" fmla="*/ 2243164 h 2703839"/>
              <a:gd name="connsiteX5-63" fmla="*/ 9074104 w 9522747"/>
              <a:gd name="connsiteY5-64" fmla="*/ 2691807 h 2703839"/>
              <a:gd name="connsiteX6-65" fmla="*/ 121410 w 9522747"/>
              <a:gd name="connsiteY6-66" fmla="*/ 2703839 h 2703839"/>
              <a:gd name="connsiteX7-67" fmla="*/ 81842 w 9522747"/>
              <a:gd name="connsiteY7-68" fmla="*/ 2146911 h 2703839"/>
              <a:gd name="connsiteX0-69" fmla="*/ 81842 w 9522747"/>
              <a:gd name="connsiteY0-70" fmla="*/ 2146911 h 2703839"/>
              <a:gd name="connsiteX1-71" fmla="*/ 97347 w 9522747"/>
              <a:gd name="connsiteY1-72" fmla="*/ 0 h 2703839"/>
              <a:gd name="connsiteX2-73" fmla="*/ 9074104 w 9522747"/>
              <a:gd name="connsiteY2-74" fmla="*/ 0 h 2703839"/>
              <a:gd name="connsiteX3-75" fmla="*/ 9522747 w 9522747"/>
              <a:gd name="connsiteY3-76" fmla="*/ 448643 h 2703839"/>
              <a:gd name="connsiteX4-77" fmla="*/ 9522747 w 9522747"/>
              <a:gd name="connsiteY4-78" fmla="*/ 2243164 h 2703839"/>
              <a:gd name="connsiteX5-79" fmla="*/ 9074104 w 9522747"/>
              <a:gd name="connsiteY5-80" fmla="*/ 2691807 h 2703839"/>
              <a:gd name="connsiteX6-81" fmla="*/ 121410 w 9522747"/>
              <a:gd name="connsiteY6-82" fmla="*/ 2703839 h 2703839"/>
              <a:gd name="connsiteX7-83" fmla="*/ 81842 w 9522747"/>
              <a:gd name="connsiteY7-84" fmla="*/ 2146911 h 2703839"/>
              <a:gd name="connsiteX0-85" fmla="*/ 81842 w 9522747"/>
              <a:gd name="connsiteY0-86" fmla="*/ 2146911 h 2703839"/>
              <a:gd name="connsiteX1-87" fmla="*/ 97347 w 9522747"/>
              <a:gd name="connsiteY1-88" fmla="*/ 0 h 2703839"/>
              <a:gd name="connsiteX2-89" fmla="*/ 9074104 w 9522747"/>
              <a:gd name="connsiteY2-90" fmla="*/ 0 h 2703839"/>
              <a:gd name="connsiteX3-91" fmla="*/ 9522747 w 9522747"/>
              <a:gd name="connsiteY3-92" fmla="*/ 448643 h 2703839"/>
              <a:gd name="connsiteX4-93" fmla="*/ 9522747 w 9522747"/>
              <a:gd name="connsiteY4-94" fmla="*/ 2243164 h 2703839"/>
              <a:gd name="connsiteX5-95" fmla="*/ 9074104 w 9522747"/>
              <a:gd name="connsiteY5-96" fmla="*/ 2691807 h 2703839"/>
              <a:gd name="connsiteX6-97" fmla="*/ 121410 w 9522747"/>
              <a:gd name="connsiteY6-98" fmla="*/ 2703839 h 2703839"/>
              <a:gd name="connsiteX7-99" fmla="*/ 81842 w 9522747"/>
              <a:gd name="connsiteY7-100" fmla="*/ 2146911 h 2703839"/>
              <a:gd name="connsiteX0-101" fmla="*/ 0 w 9440905"/>
              <a:gd name="connsiteY0-102" fmla="*/ 2146911 h 2704560"/>
              <a:gd name="connsiteX1-103" fmla="*/ 15505 w 9440905"/>
              <a:gd name="connsiteY1-104" fmla="*/ 0 h 2704560"/>
              <a:gd name="connsiteX2-105" fmla="*/ 8992262 w 9440905"/>
              <a:gd name="connsiteY2-106" fmla="*/ 0 h 2704560"/>
              <a:gd name="connsiteX3-107" fmla="*/ 9440905 w 9440905"/>
              <a:gd name="connsiteY3-108" fmla="*/ 448643 h 2704560"/>
              <a:gd name="connsiteX4-109" fmla="*/ 9440905 w 9440905"/>
              <a:gd name="connsiteY4-110" fmla="*/ 2243164 h 2704560"/>
              <a:gd name="connsiteX5-111" fmla="*/ 8992262 w 9440905"/>
              <a:gd name="connsiteY5-112" fmla="*/ 2691807 h 2704560"/>
              <a:gd name="connsiteX6-113" fmla="*/ 39568 w 9440905"/>
              <a:gd name="connsiteY6-114" fmla="*/ 2703839 h 2704560"/>
              <a:gd name="connsiteX7-115" fmla="*/ 0 w 9440905"/>
              <a:gd name="connsiteY7-116" fmla="*/ 2146911 h 2704560"/>
              <a:gd name="connsiteX0-117" fmla="*/ 10422 w 9451327"/>
              <a:gd name="connsiteY0-118" fmla="*/ 2146911 h 2704560"/>
              <a:gd name="connsiteX1-119" fmla="*/ 25927 w 9451327"/>
              <a:gd name="connsiteY1-120" fmla="*/ 0 h 2704560"/>
              <a:gd name="connsiteX2-121" fmla="*/ 9002684 w 9451327"/>
              <a:gd name="connsiteY2-122" fmla="*/ 0 h 2704560"/>
              <a:gd name="connsiteX3-123" fmla="*/ 9451327 w 9451327"/>
              <a:gd name="connsiteY3-124" fmla="*/ 448643 h 2704560"/>
              <a:gd name="connsiteX4-125" fmla="*/ 9451327 w 9451327"/>
              <a:gd name="connsiteY4-126" fmla="*/ 2243164 h 2704560"/>
              <a:gd name="connsiteX5-127" fmla="*/ 9002684 w 9451327"/>
              <a:gd name="connsiteY5-128" fmla="*/ 2691807 h 2704560"/>
              <a:gd name="connsiteX6-129" fmla="*/ 1864 w 9451327"/>
              <a:gd name="connsiteY6-130" fmla="*/ 2703839 h 2704560"/>
              <a:gd name="connsiteX7-131" fmla="*/ 10422 w 9451327"/>
              <a:gd name="connsiteY7-132" fmla="*/ 2146911 h 270456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</a:cxnLst>
            <a:rect l="l" t="t" r="r" b="b"/>
            <a:pathLst>
              <a:path w="9451327" h="2704560">
                <a:moveTo>
                  <a:pt x="10422" y="2146911"/>
                </a:moveTo>
                <a:lnTo>
                  <a:pt x="25927" y="0"/>
                </a:lnTo>
                <a:lnTo>
                  <a:pt x="9002684" y="0"/>
                </a:lnTo>
                <a:cubicBezTo>
                  <a:pt x="9250463" y="0"/>
                  <a:pt x="9451327" y="200864"/>
                  <a:pt x="9451327" y="448643"/>
                </a:cubicBezTo>
                <a:lnTo>
                  <a:pt x="9451327" y="2243164"/>
                </a:lnTo>
                <a:cubicBezTo>
                  <a:pt x="9451327" y="2490943"/>
                  <a:pt x="9250463" y="2691807"/>
                  <a:pt x="9002684" y="2691807"/>
                </a:cubicBezTo>
                <a:lnTo>
                  <a:pt x="1864" y="2703839"/>
                </a:lnTo>
                <a:cubicBezTo>
                  <a:pt x="-5284" y="2727902"/>
                  <a:pt x="10422" y="2142027"/>
                  <a:pt x="10422" y="2146911"/>
                </a:cubicBezTo>
                <a:close/>
              </a:path>
            </a:pathLst>
          </a:custGeom>
          <a:solidFill>
            <a:schemeClr val="bg1">
              <a:alpha val="64000"/>
            </a:schemeClr>
          </a:solidFill>
          <a:ln>
            <a:solidFill>
              <a:srgbClr val="DED3CF"/>
            </a:solidFill>
          </a:ln>
          <a:effectLst>
            <a:outerShdw blurRad="495300" dist="127000" dir="5400000" algn="ctr" rotWithShape="0">
              <a:srgbClr val="000000">
                <a:alpha val="2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000"/>
          </a:p>
        </p:txBody>
      </p:sp>
      <p:sp>
        <p:nvSpPr>
          <p:cNvPr id="18" name="标题 2"/>
          <p:cNvSpPr txBox="1"/>
          <p:nvPr/>
        </p:nvSpPr>
        <p:spPr>
          <a:xfrm>
            <a:off x="3160976" y="2228343"/>
            <a:ext cx="2627272" cy="12237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zh-CN" altLang="en-US" sz="3800" b="1" kern="1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/>
                <a:ea typeface="微软雅黑" panose="020B0503020204020204" pitchFamily="34" charset="-122"/>
              </a:rPr>
              <a:t>本课结束</a:t>
            </a:r>
            <a:endParaRPr lang="zh-CN" altLang="en-US" sz="3600" kern="100" dirty="0">
              <a:solidFill>
                <a:schemeClr val="bg1">
                  <a:lumMod val="50000"/>
                </a:schemeClr>
              </a:solidFill>
              <a:latin typeface="华文楷体" panose="02010600040101010101" charset="-122"/>
              <a:ea typeface="华文楷体" panose="02010600040101010101" charset="-122"/>
              <a:cs typeface="Times New Roman" panose="020206030504050203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68064" y="1052736"/>
            <a:ext cx="108526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4248150" algn="l"/>
              </a:tabLst>
            </a:pPr>
            <a:r>
              <a:rPr lang="zh-CN" altLang="zh-CN" sz="2800" b="1" kern="100" dirty="0">
                <a:solidFill>
                  <a:srgbClr val="7030A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感知以下课文原句，补全方框下的小题</a:t>
            </a:r>
            <a:endParaRPr lang="zh-CN" altLang="zh-CN" sz="2800" b="1" kern="100" dirty="0">
              <a:solidFill>
                <a:srgbClr val="7030A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721305" y="1674432"/>
            <a:ext cx="10648456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1.I</a:t>
            </a:r>
            <a:r>
              <a:rPr lang="en-US" altLang="zh-CN" sz="2600" b="1" kern="100" dirty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ve been 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dying to have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some of 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my </a:t>
            </a:r>
            <a:r>
              <a:rPr lang="en-US" altLang="zh-CN" sz="2600" b="1" kern="100" dirty="0" err="1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favourite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sweets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and it</a:t>
            </a:r>
            <a:r>
              <a:rPr lang="en-US" altLang="zh-CN" sz="2600" b="1" kern="100" dirty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 always nice to get mail!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2.The mixture was bubbling 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out of the test tube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spilling everywhere!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3.Tombe</a:t>
            </a:r>
            <a:r>
              <a:rPr lang="en-US" altLang="zh-CN" sz="2600" b="1" kern="100" dirty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 father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 dirty="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Mukap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 man with 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 strong jaw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and 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 wrinkled forehead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led us to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his house.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4.He then placed the hot stones in an empty oil drum with </a:t>
            </a:r>
            <a:r>
              <a:rPr lang="en-US" altLang="zh-CN" sz="2600" b="1" i="1" kern="100" dirty="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kau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i="1" kern="100" dirty="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kau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(sweet potato)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ripe corn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and greens</a:t>
            </a:r>
            <a:r>
              <a:rPr lang="en-US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68063" y="1725430"/>
            <a:ext cx="10852697" cy="42424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1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colorTemperature colorTemp="72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" y="-53185"/>
            <a:ext cx="12188825" cy="961905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10414892" y="476672"/>
            <a:ext cx="1773932" cy="593237"/>
          </a:xfrm>
          <a:prstGeom prst="rect">
            <a:avLst/>
          </a:prstGeom>
          <a:solidFill>
            <a:srgbClr val="00B050"/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10486900" y="528216"/>
            <a:ext cx="16209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800" b="1" kern="10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语法感知</a:t>
            </a:r>
            <a:endParaRPr lang="zh-CN" altLang="en-US" sz="2800" b="1" kern="10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6" name="点击文字添加标题"/>
          <p:cNvSpPr txBox="1"/>
          <p:nvPr/>
        </p:nvSpPr>
        <p:spPr>
          <a:xfrm>
            <a:off x="2290967" y="116632"/>
            <a:ext cx="36896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dist">
              <a:defRPr sz="7200" b="1">
                <a:gradFill>
                  <a:gsLst>
                    <a:gs pos="56000">
                      <a:srgbClr val="FEFC96"/>
                    </a:gs>
                    <a:gs pos="71000">
                      <a:srgbClr val="FAAF5B"/>
                    </a:gs>
                    <a:gs pos="100000">
                      <a:srgbClr val="88765E"/>
                    </a:gs>
                    <a:gs pos="20000">
                      <a:srgbClr val="758A80"/>
                    </a:gs>
                    <a:gs pos="0">
                      <a:srgbClr val="75FEFF"/>
                    </a:gs>
                    <a:gs pos="35000">
                      <a:srgbClr val="FDFFFD"/>
                    </a:gs>
                  </a:gsLst>
                  <a:lin ang="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3600" dirty="0">
                <a:solidFill>
                  <a:srgbClr val="8E6D48"/>
                </a:solidFill>
                <a:effectLst/>
                <a:latin typeface="Arial" panose="020B0604020202090204"/>
                <a:ea typeface="微软雅黑"/>
              </a:rPr>
              <a:t>语 法 导 学</a:t>
            </a:r>
            <a:endParaRPr lang="en-US" altLang="zh-CN" sz="3600" dirty="0">
              <a:solidFill>
                <a:srgbClr val="8E6D48"/>
              </a:solidFill>
              <a:effectLst/>
              <a:latin typeface="Arial" panose="020B0604020202090204"/>
              <a:ea typeface="微软雅黑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5459319" y="332656"/>
            <a:ext cx="2723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8565"/>
            <a:r>
              <a:rPr lang="zh-CN" altLang="en-US" kern="10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ourier New" panose="02070609020205090404"/>
              </a:rPr>
              <a:t>感悟规律  重点难点剖析</a:t>
            </a:r>
            <a:endParaRPr lang="en-US" altLang="zh-CN" kern="100" dirty="0">
              <a:solidFill>
                <a:prstClr val="black">
                  <a:lumMod val="50000"/>
                  <a:lumOff val="50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ourier New" panose="020706090202050904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21305" y="260648"/>
            <a:ext cx="10648456" cy="18169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5.Later</a:t>
            </a:r>
            <a:r>
              <a:rPr lang="zh-CN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 noticed a can standing 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upside down on the grill over the fire</a:t>
            </a: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endParaRPr lang="zh-CN" altLang="zh-CN" sz="2600" kern="100" dirty="0">
              <a:solidFill>
                <a:prstClr val="black"/>
              </a:solidFill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lvl="0">
              <a:lnSpc>
                <a:spcPct val="150000"/>
              </a:lnSpc>
            </a:pP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</a:rPr>
              <a:t>6.My muscles were aching and my knees shaking as we dragged ourselves 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</a:rPr>
              <a:t>down the mountain towards home.</a:t>
            </a:r>
            <a:endParaRPr lang="zh-CN" altLang="zh-CN" sz="2600" kern="100" dirty="0">
              <a:solidFill>
                <a:prstClr val="black"/>
              </a:solidFill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68063" y="299436"/>
            <a:ext cx="10852697" cy="189669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721305" y="2294456"/>
            <a:ext cx="10648456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1.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以上句子中，句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中</a:t>
            </a:r>
            <a:r>
              <a:rPr lang="zh-CN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的</a:t>
            </a:r>
            <a:r>
              <a:rPr lang="en-US" altLang="zh-CN" sz="2600" b="1" u="sng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	 </a:t>
            </a:r>
            <a:r>
              <a:rPr lang="zh-CN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和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句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3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中</a:t>
            </a:r>
            <a:r>
              <a:rPr lang="zh-CN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的</a:t>
            </a:r>
            <a:r>
              <a:rPr lang="en-US" altLang="zh-CN" sz="2600" u="sng" kern="1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609020205090404" pitchFamily="49" charset="0"/>
              </a:rPr>
              <a:t>		          </a:t>
            </a:r>
            <a:r>
              <a:rPr lang="zh-CN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u="sng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   </a:t>
            </a:r>
            <a:r>
              <a:rPr lang="zh-CN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和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句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4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中</a:t>
            </a:r>
            <a:r>
              <a:rPr lang="zh-CN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的</a:t>
            </a:r>
            <a:r>
              <a:rPr lang="en-US" altLang="zh-CN" sz="2600" b="1" u="sng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</a:t>
            </a:r>
            <a:r>
              <a:rPr lang="zh-CN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为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名词短语，</a:t>
            </a:r>
            <a:r>
              <a:rPr lang="zh-CN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作</a:t>
            </a:r>
            <a:r>
              <a:rPr lang="en-US" altLang="zh-CN" sz="2600" b="1" u="sng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      </a:t>
            </a:r>
            <a:r>
              <a:rPr lang="zh-CN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语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2.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句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2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中</a:t>
            </a:r>
            <a:r>
              <a:rPr lang="zh-CN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的</a:t>
            </a:r>
            <a:r>
              <a:rPr lang="en-US" altLang="zh-CN" sz="2600" b="1" u="sng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       </a:t>
            </a:r>
            <a:r>
              <a:rPr lang="zh-CN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和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句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5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中</a:t>
            </a:r>
            <a:r>
              <a:rPr lang="zh-CN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的</a:t>
            </a:r>
            <a:r>
              <a:rPr lang="en-US" altLang="zh-CN" sz="2600" b="1" u="sng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 </a:t>
            </a:r>
            <a:r>
              <a:rPr lang="zh-CN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u="sng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      </a:t>
            </a:r>
            <a:r>
              <a:rPr lang="zh-CN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和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句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6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中</a:t>
            </a:r>
            <a:r>
              <a:rPr lang="zh-CN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的</a:t>
            </a:r>
            <a:r>
              <a:rPr lang="en-US" altLang="zh-CN" sz="2600" b="1" u="sng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          </a:t>
            </a:r>
            <a:r>
              <a:rPr lang="zh-CN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u="sng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       </a:t>
            </a:r>
            <a:r>
              <a:rPr lang="zh-CN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为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介词短语，</a:t>
            </a:r>
            <a:r>
              <a:rPr lang="zh-CN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作</a:t>
            </a:r>
            <a:r>
              <a:rPr lang="en-US" altLang="zh-CN" sz="2600" b="1" u="sng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      </a:t>
            </a:r>
            <a:r>
              <a:rPr lang="zh-CN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语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3.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句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3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中</a:t>
            </a:r>
            <a:r>
              <a:rPr lang="zh-CN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的</a:t>
            </a:r>
            <a:r>
              <a:rPr lang="en-US" altLang="zh-CN" sz="2600" b="1" u="sng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</a:t>
            </a:r>
            <a:r>
              <a:rPr lang="zh-CN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为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动词短语，</a:t>
            </a:r>
            <a:r>
              <a:rPr lang="zh-CN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作</a:t>
            </a:r>
            <a:r>
              <a:rPr lang="en-US" altLang="zh-CN" sz="2600" b="1" u="sng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      </a:t>
            </a:r>
            <a:r>
              <a:rPr lang="zh-CN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语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4.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句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5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中</a:t>
            </a:r>
            <a:r>
              <a:rPr lang="zh-CN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的</a:t>
            </a:r>
            <a:r>
              <a:rPr lang="en-US" altLang="zh-CN" sz="2600" b="1" u="sng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 </a:t>
            </a:r>
            <a:r>
              <a:rPr lang="zh-CN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为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副词短语，</a:t>
            </a:r>
            <a:r>
              <a:rPr lang="zh-CN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作</a:t>
            </a:r>
            <a:r>
              <a:rPr lang="en-US" altLang="zh-CN" sz="2600" b="1" u="sng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      </a:t>
            </a:r>
            <a:r>
              <a:rPr lang="zh-CN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语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5.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句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中</a:t>
            </a:r>
            <a:r>
              <a:rPr lang="zh-CN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的</a:t>
            </a:r>
            <a:r>
              <a:rPr lang="en-US" altLang="zh-CN" sz="2600" b="1" u="sng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   </a:t>
            </a:r>
            <a:r>
              <a:rPr lang="zh-CN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为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形容词短语，</a:t>
            </a:r>
            <a:r>
              <a:rPr lang="zh-CN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作</a:t>
            </a:r>
            <a:r>
              <a:rPr lang="en-US" altLang="zh-CN" sz="2600" b="1" u="sng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     </a:t>
            </a:r>
            <a:r>
              <a:rPr lang="zh-CN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语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158988" y="2384048"/>
            <a:ext cx="299633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my </a:t>
            </a:r>
            <a:r>
              <a:rPr lang="en-US" altLang="zh-CN" sz="2600" b="1" kern="100" dirty="0" err="1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favourite</a:t>
            </a:r>
            <a:r>
              <a:rPr lang="en-US" altLang="zh-CN" sz="26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sweets</a:t>
            </a:r>
            <a:endParaRPr lang="zh-CN" altLang="en-US" sz="2600" dirty="0">
              <a:solidFill>
                <a:srgbClr val="C0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8829007" y="2343871"/>
            <a:ext cx="193713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 strong jaw</a:t>
            </a:r>
            <a:endParaRPr lang="zh-CN" altLang="en-US" sz="2600" b="1" kern="100" dirty="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92196" y="3005744"/>
            <a:ext cx="304961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 wrinkled forehead</a:t>
            </a:r>
            <a:endParaRPr lang="zh-CN" altLang="en-US" sz="2600" b="1" kern="100" dirty="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256692" y="2952992"/>
            <a:ext cx="148951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ripe corn</a:t>
            </a:r>
            <a:endParaRPr lang="zh-CN" altLang="en-US" sz="2600" b="1" kern="100" dirty="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8974732" y="2970576"/>
            <a:ext cx="51809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6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宾</a:t>
            </a:r>
            <a:endParaRPr lang="zh-CN" altLang="en-US" sz="2600" b="1" kern="100" dirty="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183068" y="3593421"/>
            <a:ext cx="283122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out of the test tube</a:t>
            </a:r>
            <a:endParaRPr lang="zh-CN" altLang="en-US" sz="2600" b="1" kern="100" dirty="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467838" y="3549461"/>
            <a:ext cx="174118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on the grill</a:t>
            </a:r>
            <a:endParaRPr lang="zh-CN" altLang="en-US" sz="2600" b="1" kern="100" dirty="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8537689" y="3599392"/>
            <a:ext cx="191026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over the fire</a:t>
            </a:r>
            <a:endParaRPr lang="zh-CN" altLang="en-US" sz="2600" b="1" kern="100" dirty="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459524" y="4212296"/>
            <a:ext cx="294664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down the mountain</a:t>
            </a:r>
            <a:endParaRPr lang="zh-CN" altLang="en-US" sz="2600" b="1" kern="100" dirty="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719647" y="4212295"/>
            <a:ext cx="219322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towards home</a:t>
            </a:r>
            <a:endParaRPr lang="zh-CN" altLang="en-US" sz="2600" b="1" kern="100" dirty="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2188396" y="4797152"/>
            <a:ext cx="137088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led us to</a:t>
            </a:r>
            <a:endParaRPr lang="zh-CN" altLang="en-US" sz="2600" b="1" kern="100" dirty="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2183068" y="5336121"/>
            <a:ext cx="197522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upside down</a:t>
            </a:r>
            <a:endParaRPr lang="zh-CN" altLang="en-US" sz="2600" b="1" kern="100" dirty="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2179604" y="5905959"/>
            <a:ext cx="209384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dying to have</a:t>
            </a:r>
            <a:endParaRPr lang="zh-CN" altLang="en-US" sz="2600" b="1" kern="100" dirty="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9159137" y="4172580"/>
            <a:ext cx="51809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6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状</a:t>
            </a:r>
            <a:endParaRPr lang="zh-CN" altLang="en-US" sz="2600" b="1" kern="100" dirty="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5815172" y="4753192"/>
            <a:ext cx="51809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6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谓</a:t>
            </a:r>
            <a:endParaRPr lang="zh-CN" altLang="en-US" sz="2600" b="1" kern="100" dirty="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6405572" y="5358453"/>
            <a:ext cx="51809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6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状</a:t>
            </a:r>
            <a:endParaRPr lang="zh-CN" altLang="en-US" sz="2600" b="1" kern="100" dirty="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6881257" y="5958072"/>
            <a:ext cx="51809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6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表</a:t>
            </a:r>
            <a:endParaRPr lang="zh-CN" altLang="en-US" sz="2600" b="1" kern="100" dirty="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13800" y="1223749"/>
            <a:ext cx="10961224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en-US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　　</a:t>
            </a:r>
            <a:r>
              <a:rPr lang="zh-CN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英语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中的短语是有一定意义但不构成独立从句或句子的一组词。从形式角度划分，英语的短语可分为名词短语、动词短语、形容词短语、副词短语、介词短语等。英语短语的句法功能通常与对应的单词的句法功能类似，比如，名词短语与名词功能相似，在句中主要充当主语、宾语；介词短语主要充当定语、状语、补语。例如：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He failed to get the first prize in the match.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在这个句子中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first prize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是名词短语，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in the match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是介词短语</a:t>
            </a:r>
            <a:r>
              <a:rPr lang="zh-CN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。</a:t>
            </a:r>
            <a:endParaRPr lang="en-US" altLang="zh-CN" sz="2600" b="1" kern="100" dirty="0" smtClean="0"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colorTemperature colorTemp="72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" y="-53185"/>
            <a:ext cx="12188825" cy="961905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10414892" y="171467"/>
            <a:ext cx="1773932" cy="593237"/>
          </a:xfrm>
          <a:prstGeom prst="rect">
            <a:avLst/>
          </a:prstGeom>
          <a:solidFill>
            <a:srgbClr val="00B050"/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10491379" y="85814"/>
            <a:ext cx="1620957" cy="6578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zh-CN" altLang="en-US" sz="2800" b="1" kern="10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语法精析</a:t>
            </a:r>
            <a:endParaRPr lang="zh-CN" altLang="zh-CN" sz="2800" b="1" kern="10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501869" y="79186"/>
            <a:ext cx="11185087" cy="661822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zh-CN" altLang="en-US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　　</a:t>
            </a:r>
            <a:r>
              <a:rPr lang="zh-CN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短语动词</a:t>
            </a: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(phrasal verbs)</a:t>
            </a:r>
            <a:r>
              <a:rPr lang="zh-CN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是一种固定的词组，通常以动词为中心，由动词加副词或介词构成。英语中大量短语动词难以从字面意义上来判定其释义，很多时候应根据具体语境判断它们的意义。有的短语动词相当于及物动词，有的则相当于不及物动词</a:t>
            </a:r>
            <a:r>
              <a:rPr lang="zh-CN" altLang="zh-CN" sz="2600" b="1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。</a:t>
            </a:r>
            <a:endParaRPr lang="en-US" altLang="zh-CN" sz="2600" b="1" kern="100" dirty="0" smtClean="0">
              <a:solidFill>
                <a:prstClr val="black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1.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短语动词的构成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(1)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动词＋副词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clear away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清除掉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put away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收起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die away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消失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call back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回电话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look back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回顾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walk back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走回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break down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出故障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calm down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平静下来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get down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咽下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come up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上来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blow up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爆炸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turn up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出现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show off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炫耀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give off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散发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take off</a:t>
            </a:r>
            <a:r>
              <a:rPr lang="zh-CN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脱下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45943" y="407972"/>
            <a:ext cx="11296938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break out</a:t>
            </a:r>
            <a:r>
              <a:rPr lang="zh-CN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发生</a:t>
            </a: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blow out</a:t>
            </a:r>
            <a:r>
              <a:rPr lang="zh-CN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吹灭</a:t>
            </a:r>
            <a:r>
              <a:rPr lang="en-US" altLang="zh-CN" sz="26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run out </a:t>
            </a:r>
            <a:r>
              <a:rPr lang="zh-CN" altLang="zh-CN" sz="2600" b="1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用完</a:t>
            </a:r>
            <a:endParaRPr lang="en-US" altLang="zh-CN" sz="2600" b="1" kern="100" dirty="0" smtClean="0">
              <a:solidFill>
                <a:prstClr val="black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Traditionally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college students hold a graduation ceremony to encourage themselves before they 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set off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on their new life journey.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传统上，大学生在开始他们新的人生旅途之前会举行毕业典礼来鼓励自己。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Old-fashioned phones matter when wireless networks 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break down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in disasters.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无线网络在灾难中瘫痪的时候，老式电话起到重要作用</a:t>
            </a:r>
            <a:r>
              <a:rPr lang="zh-CN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45943" y="4127667"/>
            <a:ext cx="11296938" cy="131755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[</a:t>
            </a:r>
            <a:r>
              <a:rPr lang="zh-CN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名师点津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]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　</a:t>
            </a:r>
            <a:r>
              <a:rPr lang="en-US" altLang="zh-CN" sz="2600" b="1" kern="100" dirty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“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动词＋副词</a:t>
            </a:r>
            <a:r>
              <a:rPr lang="en-US" altLang="zh-CN" sz="2600" b="1" kern="100" dirty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”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搭配构成的短语，其宾语若为代词，应放在动词与副词中间。如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put it on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think it over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105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45943" y="44624"/>
            <a:ext cx="11296938" cy="661738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(2)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动词＋介词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bring about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引起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look about 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环顾四周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seek for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寻找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burst into 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闯入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turn into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使变成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look into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调查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see to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处理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devote to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贡献给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deal with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处理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glance at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匆匆一瞥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work at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从事，致力于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aim at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向</a:t>
            </a:r>
            <a:r>
              <a:rPr lang="en-US" altLang="zh-CN" sz="2600" b="1" kern="100" dirty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瞄准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differ from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与</a:t>
            </a:r>
            <a:r>
              <a:rPr lang="en-US" altLang="zh-CN" sz="2600" b="1" kern="100" dirty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不同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result from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由于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insist on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坚持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rely on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依靠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bring in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引进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hope for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希望</a:t>
            </a:r>
            <a:r>
              <a:rPr lang="zh-CN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得到</a:t>
            </a:r>
            <a:endParaRPr lang="en-US" altLang="zh-CN" sz="2600" b="1" kern="100" dirty="0" smtClean="0"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combine with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联合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lead to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导致，通向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set about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着手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</a:t>
            </a:r>
            <a:r>
              <a:rPr lang="en-US" altLang="zh-CN" sz="2600" b="1" kern="100" dirty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m so glad you</a:t>
            </a:r>
            <a:r>
              <a:rPr lang="en-US" altLang="zh-CN" sz="2600" b="1" kern="100" dirty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ve come here to 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see to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this matter in person.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我很高兴你亲自来这里处理此事。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spc="-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You look </a:t>
            </a:r>
            <a:r>
              <a:rPr lang="en-US" altLang="zh-CN" sz="2600" b="1" kern="100" spc="-100" dirty="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well.The</a:t>
            </a:r>
            <a:r>
              <a:rPr lang="en-US" altLang="zh-CN" sz="2600" b="1" kern="100" spc="-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air and the seafood in </a:t>
            </a:r>
            <a:r>
              <a:rPr lang="en-US" altLang="zh-CN" sz="2600" b="1" kern="100" spc="-100" dirty="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Sanya</a:t>
            </a:r>
            <a:r>
              <a:rPr lang="en-US" altLang="zh-CN" sz="2600" b="1" kern="100" spc="-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must </a:t>
            </a:r>
            <a:r>
              <a:rPr lang="en-US" altLang="zh-CN" sz="2600" b="1" kern="100" spc="-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agree with</a:t>
            </a:r>
            <a:r>
              <a:rPr lang="en-US" altLang="zh-CN" sz="2600" b="1" kern="100" spc="-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you</a:t>
            </a:r>
            <a:r>
              <a:rPr lang="zh-CN" altLang="zh-CN" sz="2600" b="1" kern="100" spc="-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 spc="-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 suppose.</a:t>
            </a:r>
            <a:endParaRPr lang="zh-CN" altLang="zh-CN" sz="2600" kern="100" spc="-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你气色很好，我想三亚的空气和海鲜肯定适合你</a:t>
            </a:r>
            <a:r>
              <a:rPr lang="zh-CN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45943" y="54654"/>
            <a:ext cx="11296938" cy="669414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(3)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动词＋副词＋介词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add up to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总计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keep away from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不靠近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look down on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轻视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keep up with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赶上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make up for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弥补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get on with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相处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get close to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接近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get out of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逃避，避免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do away with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废除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do well in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在</a:t>
            </a:r>
            <a:r>
              <a:rPr lang="en-US" altLang="zh-CN" sz="2600" b="1" kern="100" dirty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干得好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put up with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忍受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catch up with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赶上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look up to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仰望，尊敬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run out of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用完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look forward to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期望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go on with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继续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get down to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认真开始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break away from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脱离，放弃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He will have to find some other work</a:t>
            </a: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for he can</a:t>
            </a:r>
            <a:r>
              <a:rPr lang="en-US" altLang="zh-CN" sz="2600" b="1" kern="100" dirty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 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put up with</a:t>
            </a:r>
            <a:r>
              <a:rPr lang="en-US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this loud noise any more.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他必须找其他工作，因为他再也无法忍受这么大的噪音</a:t>
            </a:r>
            <a:r>
              <a:rPr lang="zh-CN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。</a:t>
            </a:r>
            <a:endParaRPr lang="en-US" altLang="zh-CN" sz="2600" b="1" kern="100" dirty="0" smtClean="0"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spc="-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 good speaker is supposed to manage to </a:t>
            </a:r>
            <a:r>
              <a:rPr lang="en-US" altLang="zh-CN" sz="2600" b="1" kern="100" spc="-100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get across to</a:t>
            </a:r>
            <a:r>
              <a:rPr lang="en-US" altLang="zh-CN" sz="2600" b="1" kern="100" spc="-100" dirty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the listeners what he means.</a:t>
            </a:r>
            <a:endParaRPr lang="zh-CN" altLang="zh-CN" sz="2600" kern="100" spc="-100" dirty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600" b="1" kern="100" dirty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一个好的演讲者应该让听众明白他所表达的意思</a:t>
            </a:r>
            <a:r>
              <a:rPr lang="zh-CN" altLang="zh-CN" sz="2600" b="1" kern="100" dirty="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2600" kern="100" dirty="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MH" val="20150910162900"/>
  <p:tag name="MH_LIBRARY" val="GRAPHIC"/>
  <p:tag name="MH_ORDER" val="Freeform 14"/>
</p:tagLst>
</file>

<file path=ppt/tags/tag2.xml><?xml version="1.0" encoding="utf-8"?>
<p:tagLst xmlns:p="http://schemas.openxmlformats.org/presentationml/2006/main">
  <p:tag name="MH" val="20150910162900"/>
  <p:tag name="MH_LIBRARY" val="GRAPHIC"/>
  <p:tag name="MH_ORDER" val="Freeform 14"/>
</p:tagLst>
</file>

<file path=ppt/theme/theme1.xml><?xml version="1.0" encoding="utf-8"?>
<a:theme xmlns:a="http://schemas.openxmlformats.org/drawingml/2006/main" name="第一PPT，www.1ppt.com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7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基本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8731</Words>
  <Application>WPS 文字</Application>
  <PresentationFormat>自定义</PresentationFormat>
  <Paragraphs>352</Paragraphs>
  <Slides>28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28</vt:i4>
      </vt:variant>
    </vt:vector>
  </HeadingPairs>
  <TitlesOfParts>
    <vt:vector size="54" baseType="lpstr">
      <vt:lpstr>Arial</vt:lpstr>
      <vt:lpstr>方正书宋_GBK</vt:lpstr>
      <vt:lpstr>Wingdings</vt:lpstr>
      <vt:lpstr>微软雅黑</vt:lpstr>
      <vt:lpstr>Times New Roman</vt:lpstr>
      <vt:lpstr>Calibri</vt:lpstr>
      <vt:lpstr>华文楷体</vt:lpstr>
      <vt:lpstr>华文细黑</vt:lpstr>
      <vt:lpstr>黑体-简</vt:lpstr>
      <vt:lpstr>Arial</vt:lpstr>
      <vt:lpstr>Adobe 黑体 Std R</vt:lpstr>
      <vt:lpstr>Courier New</vt:lpstr>
      <vt:lpstr>宋体</vt:lpstr>
      <vt:lpstr>微软雅黑</vt:lpstr>
      <vt:lpstr>Courier New</vt:lpstr>
      <vt:lpstr>汉仪书宋二KW</vt:lpstr>
      <vt:lpstr>Times New Roman</vt:lpstr>
      <vt:lpstr>汉仪旗黑</vt:lpstr>
      <vt:lpstr>Helvetica Neue</vt:lpstr>
      <vt:lpstr>黑体</vt:lpstr>
      <vt:lpstr>汉仪中黑KW</vt:lpstr>
      <vt:lpstr>宋体</vt:lpstr>
      <vt:lpstr>Arial Unicode MS</vt:lpstr>
      <vt:lpstr>苹方-简</vt:lpstr>
      <vt:lpstr>第一PPT，www.1ppt.com</vt:lpstr>
      <vt:lpstr>7_Office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第一PPT，www.1ppt.com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工作总结</dc:title>
  <dc:creator>第一PPT</dc:creator>
  <cp:keywords>www.1ppt.com</cp:keywords>
  <cp:lastModifiedBy>yanghuan</cp:lastModifiedBy>
  <cp:revision>382</cp:revision>
  <dcterms:created xsi:type="dcterms:W3CDTF">2021-03-20T11:40:37Z</dcterms:created>
  <dcterms:modified xsi:type="dcterms:W3CDTF">2021-03-20T11:40:37Z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2052-3.3.1.5149</vt:lpwstr>
  </property>
</Properties>
</file>