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3"/>
  </p:sldMasterIdLst>
  <p:notesMasterIdLst>
    <p:notesMasterId r:id="rId32"/>
  </p:notesMasterIdLst>
  <p:sldIdLst>
    <p:sldId id="493" r:id="rId4"/>
    <p:sldId id="325" r:id="rId5"/>
    <p:sldId id="497" r:id="rId6"/>
    <p:sldId id="528" r:id="rId7"/>
    <p:sldId id="501" r:id="rId8"/>
    <p:sldId id="503" r:id="rId9"/>
    <p:sldId id="530" r:id="rId10"/>
    <p:sldId id="532" r:id="rId11"/>
    <p:sldId id="533" r:id="rId12"/>
    <p:sldId id="520" r:id="rId13"/>
    <p:sldId id="553" r:id="rId14"/>
    <p:sldId id="556" r:id="rId15"/>
    <p:sldId id="559" r:id="rId16"/>
    <p:sldId id="561" r:id="rId17"/>
    <p:sldId id="562" r:id="rId18"/>
    <p:sldId id="522" r:id="rId19"/>
    <p:sldId id="544" r:id="rId20"/>
    <p:sldId id="563" r:id="rId21"/>
    <p:sldId id="564" r:id="rId22"/>
    <p:sldId id="565" r:id="rId23"/>
    <p:sldId id="566" r:id="rId24"/>
    <p:sldId id="567" r:id="rId25"/>
    <p:sldId id="568" r:id="rId26"/>
    <p:sldId id="499" r:id="rId27"/>
    <p:sldId id="517" r:id="rId28"/>
    <p:sldId id="569" r:id="rId29"/>
    <p:sldId id="548" r:id="rId30"/>
    <p:sldId id="495" r:id="rId31"/>
  </p:sldIdLst>
  <p:sldSz cx="12188825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00CCFF"/>
    <a:srgbClr val="95B3D7"/>
    <a:srgbClr val="61D5E9"/>
    <a:srgbClr val="DDEEAA"/>
    <a:srgbClr val="F4F9F1"/>
    <a:srgbClr val="FF9900"/>
    <a:srgbClr val="F4F3F5"/>
    <a:srgbClr val="E9E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5622" autoAdjust="0"/>
  </p:normalViewPr>
  <p:slideViewPr>
    <p:cSldViewPr>
      <p:cViewPr varScale="1">
        <p:scale>
          <a:sx n="108" d="100"/>
          <a:sy n="108" d="100"/>
        </p:scale>
        <p:origin x="108" y="1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notesMaster" Target="notesMasters/notesMaster1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9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2898917"/>
            <a:ext cx="12188825" cy="3959083"/>
          </a:xfrm>
          <a:prstGeom prst="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9" Type="http://schemas.openxmlformats.org/officeDocument/2006/relationships/theme" Target="../theme/theme2.xml"/><Relationship Id="rId28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</p:sldLayoutIdLst>
  <p:timing>
    <p:tnLst>
      <p:par>
        <p:cTn id="1" dur="indefinite" restart="never" nodeType="tmRoot"/>
      </p:par>
    </p:tnLst>
  </p:timing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0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" Target="slide3.xml"/><Relationship Id="rId1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5.wdp"/><Relationship Id="rId1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5.wdp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5.wdp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6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avLst/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3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Sharing</a:t>
            </a:r>
            <a:endParaRPr lang="en-US" altLang="zh-CN" sz="4800" b="1" dirty="0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avLst/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5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avLst/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6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 dirty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dirty="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 dirty="0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724436"/>
            <a:ext cx="11185087" cy="42167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动词＋名词＋介词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catch sight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看见，瞥见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use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利用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pay attention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sense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理解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notice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注意到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the place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代替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part in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参加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pride in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自豪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advantage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利用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room for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腾出空间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keep up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保持联系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James took the magazines off the little table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room for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television.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为给电视机腾出空间，詹姆斯把杂志从这张小桌子上拿走了。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151800"/>
            <a:ext cx="11185087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介词与其他词类的常见搭配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(1)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形容词与介词的固定搭配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21805" y="1519952"/>
          <a:ext cx="10945216" cy="4754880"/>
        </p:xfrm>
        <a:graphic>
          <a:graphicData uri="http://schemas.openxmlformats.org/drawingml/2006/table">
            <a:tbl>
              <a:tblPr/>
              <a:tblGrid>
                <a:gridCol w="2075865"/>
                <a:gridCol w="8869351"/>
              </a:tblGrid>
              <a:tr h="538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at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angry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mad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good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bad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clever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surprised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excited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disappointed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of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afraid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frightened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ashamed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aware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convinced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short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sick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tired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sure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certain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full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fond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proud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worthy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with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angry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connected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content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familiar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generous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gentle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patient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pleased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popular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satisfied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strict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weak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different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rich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interested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successful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absorbed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disappointed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experienced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confident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31380" marR="313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21805" y="1268760"/>
          <a:ext cx="10945216" cy="2971800"/>
        </p:xfrm>
        <a:graphic>
          <a:graphicData uri="http://schemas.openxmlformats.org/drawingml/2006/table">
            <a:tbl>
              <a:tblPr/>
              <a:tblGrid>
                <a:gridCol w="2075865"/>
                <a:gridCol w="8869351"/>
              </a:tblGrid>
              <a:tr h="538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形容词＋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to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go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od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polite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kind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cruel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rude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close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similar</a:t>
                      </a:r>
                      <a:r>
                        <a:rPr lang="zh-CN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spc="-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amiliar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for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sorry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famous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fit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unfit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eager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anxious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hungry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responsible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形容词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about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sorry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anxious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careless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certain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curious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enthusiastic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particular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optimistic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871880"/>
            <a:ext cx="11185087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(2)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名词与介词的固定搭配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21805" y="1660544"/>
          <a:ext cx="10945216" cy="2560544"/>
        </p:xfrm>
        <a:graphic>
          <a:graphicData uri="http://schemas.openxmlformats.org/drawingml/2006/table">
            <a:tbl>
              <a:tblPr/>
              <a:tblGrid>
                <a:gridCol w="2075865"/>
                <a:gridCol w="8869351"/>
              </a:tblGrid>
              <a:tr h="12609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名词＋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to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key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answer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visit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apology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introduction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attitude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monument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devotion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名词＋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interest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expert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名词＋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on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congratulations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effect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476672"/>
            <a:ext cx="11185087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(3)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动词与介词的固定搭配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21804" y="1233592"/>
          <a:ext cx="10945218" cy="4160520"/>
        </p:xfrm>
        <a:graphic>
          <a:graphicData uri="http://schemas.openxmlformats.org/drawingml/2006/table">
            <a:tbl>
              <a:tblPr/>
              <a:tblGrid>
                <a:gridCol w="2030974"/>
                <a:gridCol w="8914244"/>
              </a:tblGrid>
              <a:tr h="4815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about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speak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talk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think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worry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for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answer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call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apply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beg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care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charge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hunt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hope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wish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long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search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seek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at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aim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call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glare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glance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knock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laugh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point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stare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from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date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differ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hear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keep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stop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prevent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learn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protect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result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separate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suffer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of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approve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complain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consist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die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dream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think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29534" marR="29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21805" y="1124744"/>
          <a:ext cx="10945216" cy="3689995"/>
        </p:xfrm>
        <a:graphic>
          <a:graphicData uri="http://schemas.openxmlformats.org/drawingml/2006/table">
            <a:tbl>
              <a:tblPr/>
              <a:tblGrid>
                <a:gridCol w="2075865"/>
                <a:gridCol w="8869351"/>
              </a:tblGrid>
              <a:tr h="538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on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call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carry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depend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feed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insist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pass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try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rely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break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call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cut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drop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fill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get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hand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join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persist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result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succeed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into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burst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change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divide</a:t>
                      </a: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动词＋</a:t>
                      </a:r>
                      <a:r>
                        <a:rPr lang="en-US" sz="26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to</a:t>
                      </a:r>
                      <a:endParaRPr lang="zh-CN" sz="26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agree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attend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belong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compare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devote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lead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object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point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refer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609020205090404" pitchFamily="49" charset="0"/>
                        </a:rPr>
                        <a:t>reply</a:t>
                      </a:r>
                      <a:r>
                        <a:rPr lang="zh-CN" sz="26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等</a:t>
                      </a:r>
                      <a:endParaRPr lang="zh-CN" sz="26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60902020509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90256"/>
            <a:ext cx="11185087" cy="66173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短语动词使用时须注意的几点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在短语动词中，副词可以放在动词宾语前或后。但是如果宾语是代词，则应放在动词和副词之间。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young lovers have been trying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some money aside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for their marriage ceremony.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这对年轻的恋人一直努力存钱以备举行婚礼时用。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has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aside a little money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for a rainy day.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他存了一点钱以备不时之需。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 you do not understand a new word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can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it up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this dictionary.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当你不理解新单词的时候，你可以查字典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23923"/>
            <a:ext cx="11185087" cy="661738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This method is very new and you can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try it out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solve the hard problem.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这种方法相当新，你可以试着用它去解决那个难题</a:t>
            </a:r>
            <a:r>
              <a:rPr lang="zh-CN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dirty="0" smtClean="0">
              <a:solidFill>
                <a:prstClr val="black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在带有介词的短语动词中，介词的宾语总是紧随其后的。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have brought in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good harvest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for three years.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我们已经连续三年获得了丰收。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 just come across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 old friend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we haven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seen for ages.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我们刚碰到了一位多年不见的老朋友。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Please keep away from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scene of the accident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before the police come.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在警察来之前，请远离事故现场。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manager expects everyone to get down to </a:t>
            </a:r>
            <a:r>
              <a:rPr lang="en-US" altLang="zh-CN" sz="2600" b="1" kern="100" spc="-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work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after the national holiday.</a:t>
            </a:r>
            <a:endParaRPr lang="zh-CN" altLang="zh-CN" sz="2600" kern="100" spc="-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经理要求大家国庆假期之后开始专心工作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387371"/>
            <a:ext cx="11185087" cy="54178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有些短语动词后并不需要跟宾语，这时它们相当于不及物动词。如：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Mr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Wang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new car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broke down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and he had to go to work by bike again.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王先生的新汽车坏了，他不得不又骑自行车去上班。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crowd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broke up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after the football games.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足球比赛结束后，人们四处散开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同一动词，后面跟不同的副词或介词构成意思不同的短语动词。如：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down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坏了；出故障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拆散；解体；驱散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in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闯入；插话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off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忽然停止讲话；断绝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out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爆发；逃出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through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冲破；突破；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战胜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719693"/>
            <a:ext cx="11185087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不同的动词，后面跟上相同的副词或介词构成意思不同的短语。如：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组成；构成；弥补；编造；化妆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show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出席；露面；揭露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hold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举起来；阻塞；耽搁；抑制感情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创立；建立；树立；资助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提出；举起；建造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拿起；举起；开始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活动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75538" y="1616114"/>
            <a:ext cx="7237752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1300"/>
              </a:spcBef>
              <a:spcAft>
                <a:spcPts val="1300"/>
              </a:spcAft>
            </a:pPr>
            <a:r>
              <a:rPr lang="en-US" altLang="zh-CN" sz="2800" b="1" kern="100" dirty="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Period Three</a:t>
            </a:r>
            <a:r>
              <a:rPr lang="zh-CN" altLang="zh-CN" sz="2800" b="1" kern="100" dirty="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 dirty="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Grammar—Review of phrases</a:t>
            </a:r>
            <a:endParaRPr lang="zh-CN" altLang="zh-CN" sz="2800" b="1" kern="100" dirty="0">
              <a:solidFill>
                <a:srgbClr val="40404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hlinkClick r:id="rId1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dirty="0" smtClean="0">
                <a:solidFill>
                  <a:srgbClr val="8E6D48"/>
                </a:solidFill>
                <a:latin typeface="Arial" panose="020B0604020202090204"/>
                <a:ea typeface="微软雅黑"/>
              </a:rPr>
              <a:t>达标检测    </a:t>
            </a:r>
            <a:r>
              <a:rPr lang="zh-CN" altLang="en-US" dirty="0" smtClean="0">
                <a:solidFill>
                  <a:srgbClr val="8E6D48"/>
                </a:solidFill>
                <a:latin typeface="Arial" panose="020B0604020202090204"/>
                <a:ea typeface="微软雅黑"/>
              </a:rPr>
              <a:t>当堂检测  基础达标演练</a:t>
            </a:r>
            <a:endParaRPr lang="en-US" altLang="zh-CN" dirty="0">
              <a:solidFill>
                <a:srgbClr val="8E6D48"/>
              </a:solidFill>
              <a:latin typeface="Arial" panose="020B0604020202090204"/>
              <a:ea typeface="微软雅黑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dirty="0" smtClean="0">
                <a:solidFill>
                  <a:srgbClr val="8E6D48"/>
                </a:solidFill>
                <a:latin typeface="Arial" panose="020B0604020202090204"/>
                <a:ea typeface="微软雅黑"/>
              </a:rPr>
              <a:t>语法导学    </a:t>
            </a:r>
            <a:r>
              <a:rPr lang="zh-CN" altLang="en-US" dirty="0" smtClean="0">
                <a:solidFill>
                  <a:srgbClr val="8E6D48"/>
                </a:solidFill>
                <a:latin typeface="Arial" panose="020B0604020202090204"/>
                <a:ea typeface="微软雅黑"/>
              </a:rPr>
              <a:t>感悟规律  重点难点剖析</a:t>
            </a:r>
            <a:endParaRPr lang="en-US" altLang="zh-CN" dirty="0">
              <a:solidFill>
                <a:srgbClr val="8E6D48"/>
              </a:solidFill>
              <a:latin typeface="+mj-ea"/>
              <a:ea typeface="+mj-ea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4" name="组合 23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矩形 31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 dirty="0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620688"/>
            <a:ext cx="11185087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</a:t>
            </a:r>
            <a:r>
              <a:rPr lang="zh-CN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一些短语动词，具有多种释义，需要根据全句语境对它们作出恰当理解。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如：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Hurry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children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plane will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off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very soon.(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起飞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After entering the room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took off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his coat.(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脱下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boss told him that he would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two weeks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off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November.(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休假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woman </a:t>
            </a:r>
            <a:r>
              <a:rPr lang="en-US" altLang="zh-CN" sz="2600" b="1" kern="100" spc="-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broke down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when someone told her that her mother was dead.(</a:t>
            </a:r>
            <a:r>
              <a:rPr lang="zh-CN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崩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溃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Interrupted by hackers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computer system of that company has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broken down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瘫痪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Negotiations(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谈判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between the boss and workers have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broken down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失败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260648"/>
            <a:ext cx="11185087" cy="6017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短语的句法功能须注意的几点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介词短语作定语时要后置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boy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under the tree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Tom.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树下的那个男孩是汤姆。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tallest boy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our class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John.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我们班最高的那个男孩是约翰。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单个形容词作定语一般放在所修饰词之前，而形容词短语作定语一般放在所修饰词之后。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car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worth $ 80,000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not too dear for him to buy.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对他来讲，买一辆价值八万美元的车不算太贵。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892553"/>
            <a:ext cx="11185087" cy="36165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At thre</a:t>
            </a:r>
            <a:r>
              <a:rPr lang="en-US" altLang="zh-CN" sz="2600" b="1" kern="100" spc="-2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</a:t>
            </a:r>
            <a:r>
              <a:rPr lang="zh-CN" altLang="zh-CN" sz="2600" b="1" kern="100" spc="-2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2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was taller than playmates </a:t>
            </a:r>
            <a:r>
              <a:rPr lang="en-US" altLang="zh-CN" sz="2600" b="1" kern="100" spc="-2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seven or eight years old</a:t>
            </a:r>
            <a:r>
              <a:rPr lang="en-US" altLang="zh-CN" sz="2600" b="1" kern="100" spc="-2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pc="-2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她三岁时已高于一些七八岁的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玩伴。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Smiths need a car garage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twice larger than this one.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史密斯夫妇需要一个比这个大两倍的车库。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has booked the seats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farthest from the door on the train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for us.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他已经为我们预订了火车上离车门最远的座位。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628328"/>
            <a:ext cx="11185087" cy="48168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短语动词的被动语态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短语动词是一个整体，不可丢掉它后面搭配的介词或副词。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said that a new railway station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will be set up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my hometown.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据说一个新的火车站将在我的家乡建起来。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baby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being taken care of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by his grandmother.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这个婴儿正由他祖母照顾。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Such a strange story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never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been heard of.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这样奇怪的事情还从没有听说过。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返回">
            <a:hlinkClick r:id="rId1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33772" y="1043944"/>
            <a:ext cx="11521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 dirty="0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请写出下列画线短语的类型及所充当的成分</a:t>
            </a:r>
            <a:endParaRPr lang="zh-CN" altLang="zh-CN" sz="2800" b="1" kern="100" dirty="0">
              <a:solidFill>
                <a:srgbClr val="7030A0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12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dirty="0">
                <a:solidFill>
                  <a:srgbClr val="8E6D48"/>
                </a:solidFill>
                <a:effectLst/>
                <a:latin typeface="Arial" panose="020B0604020202090204"/>
                <a:ea typeface="微软雅黑"/>
              </a:rPr>
              <a:t>达 标 检 测</a:t>
            </a:r>
            <a:endParaRPr lang="en-US" altLang="zh-CN" sz="3600" dirty="0">
              <a:solidFill>
                <a:srgbClr val="8E6D48"/>
              </a:solidFill>
              <a:effectLst/>
              <a:latin typeface="Arial" panose="020B0604020202090204"/>
              <a:ea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当堂检测  基础达标演练</a:t>
            </a:r>
            <a:endParaRPr lang="en-US" altLang="zh-CN" kern="100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6172" y="1692016"/>
            <a:ext cx="11368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1.He could only understand a word 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here and there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2.Don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fall for(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be attracted by) 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 beauty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spite of the difficulties</a:t>
            </a:r>
            <a:r>
              <a:rPr lang="zh-CN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went on with our work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4.We need to build a factory 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twice larger than this one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____________________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628" y="2369285"/>
            <a:ext cx="24288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副词短语作状语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1150" y="3567045"/>
            <a:ext cx="24288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名词短语作宾语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4774" y="4753192"/>
            <a:ext cx="24288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介词短语作状语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2358" y="5942160"/>
            <a:ext cx="33906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形容词短语作后置定语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3192" y="15639"/>
            <a:ext cx="11182441" cy="6752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5.She carried a basket 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full of eggs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visit her grandmother.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____________________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New office buildings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are going up/are built everywhere.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7.The letter 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the desk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for </a:t>
            </a:r>
            <a:r>
              <a:rPr lang="en-US" altLang="zh-CN" sz="2600" b="1" kern="100" dirty="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Mr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Wu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our department manager.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__________________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8.He was so hungry that he 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finished off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everything on the table.</a:t>
            </a:r>
            <a:endParaRPr lang="zh-CN" altLang="zh-CN" sz="260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en-US" altLang="zh-CN" sz="2600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9.He has been working here as an assistant to chairman 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ten years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 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10.We found everything 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the lab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good order before doing experiment.</a:t>
            </a:r>
            <a:endParaRPr lang="zh-CN" altLang="zh-CN" sz="1050" kern="100" dirty="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__________________</a:t>
            </a:r>
            <a:endParaRPr lang="en-US" altLang="zh-CN" sz="2600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7380" y="620688"/>
            <a:ext cx="33906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形容词短语作后置定语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9796" y="1732426"/>
            <a:ext cx="24288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名词短语作主语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9693" y="2844144"/>
            <a:ext cx="3070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介词短语作后置定语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4030" y="3961104"/>
            <a:ext cx="24288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动词短语作谓语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1004" y="5074242"/>
            <a:ext cx="24288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介词短语作状语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1004" y="6178588"/>
            <a:ext cx="30700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介词短语作后置定语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3192" y="264883"/>
            <a:ext cx="11182441" cy="624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2800" b="1" kern="100" dirty="0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语法填空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以介词为主</a:t>
            </a:r>
            <a:r>
              <a:rPr lang="en-US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endParaRPr lang="en-US" altLang="zh-CN" sz="2800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3192" y="869932"/>
            <a:ext cx="1118244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husband and I were paying a visit to my parents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Tucson.We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went to a fast-food restaurant 12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dinner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together.My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husband went to the counter to order dishes and I stood 13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parents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My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dad is 90 years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old.He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can hardly see very well and walks with a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stick.I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was scanning the restaurant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waiting to sit 14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first table that was more convenient than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others.A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woman who was sitting with her son made eye contact with me and asked me to come to her.15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puzzled look 16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</a:t>
            </a:r>
            <a:endParaRPr lang="en-US" altLang="zh-CN" sz="2600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face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pointed to myself and said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nodded and said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Yes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you.</a:t>
            </a:r>
            <a:r>
              <a:rPr lang="en-US" altLang="zh-CN" sz="26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walked to the table and said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Bring your family here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464104" y="1005156"/>
            <a:ext cx="4379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in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65484" y="1581220"/>
            <a:ext cx="5709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for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87925" y="2192452"/>
            <a:ext cx="7633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with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63500" y="3381420"/>
            <a:ext cx="4363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at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40188" y="4568716"/>
            <a:ext cx="850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With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93657" y="4586300"/>
            <a:ext cx="5822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on 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2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7240" y="891719"/>
            <a:ext cx="11074344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can finish eating </a:t>
            </a:r>
            <a:r>
              <a:rPr lang="en-US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17.</a:t>
            </a:r>
            <a:r>
              <a:rPr lang="en-US" altLang="zh-CN" sz="2600" b="1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</a:t>
            </a:r>
            <a:r>
              <a:rPr lang="en-US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</a:t>
            </a:r>
            <a:r>
              <a:rPr lang="en-US" altLang="zh-CN" sz="2600" b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counter.My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son is 18</a:t>
            </a:r>
            <a:r>
              <a:rPr lang="en-US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</a:t>
            </a:r>
            <a:r>
              <a:rPr lang="en-US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hurry to leave </a:t>
            </a:r>
            <a:r>
              <a:rPr lang="en-US" altLang="zh-CN" sz="2600" b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anyway.</a:t>
            </a:r>
            <a:r>
              <a:rPr lang="en-US" altLang="zh-CN" sz="2600" b="1" kern="100" dirty="0" err="1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600" b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eyes were filled with tears as she wiped down the table and guided my dad to the seat</a:t>
            </a:r>
            <a:r>
              <a:rPr lang="en-US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dirty="0" smtClean="0">
              <a:solidFill>
                <a:prstClr val="black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　　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always believe that there are naturally kind people 19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this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world.This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woman has set a good example 20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 son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 is a really lucky guy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01890" y="1024688"/>
            <a:ext cx="4363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at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455992" y="1024687"/>
            <a:ext cx="4379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in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88460" y="2816096"/>
            <a:ext cx="4379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in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14830" y="3393832"/>
            <a:ext cx="5709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spc="-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for</a:t>
            </a:r>
            <a:endParaRPr lang="zh-CN" altLang="en-US" sz="2600" b="1" kern="100" spc="-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返回">
            <a:hlinkClick r:id="rId1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6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avLst/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8" name="标题 2"/>
          <p:cNvSpPr txBox="1"/>
          <p:nvPr/>
        </p:nvSpPr>
        <p:spPr>
          <a:xfrm>
            <a:off x="3160976" y="222834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 dirty="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8064" y="1052736"/>
            <a:ext cx="10852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48150" algn="l"/>
              </a:tabLst>
            </a:pPr>
            <a:r>
              <a:rPr lang="zh-CN" altLang="zh-CN" sz="28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感知以下课文原句，补全方框下的小题</a:t>
            </a:r>
            <a:endParaRPr lang="zh-CN" altLang="zh-CN" sz="2800" b="1" kern="100" dirty="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1305" y="1674432"/>
            <a:ext cx="1064845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1.I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 been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dying to have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some of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</a:t>
            </a:r>
            <a:r>
              <a:rPr lang="en-US" altLang="zh-CN" sz="26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favourite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sweets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it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always nice to get mail!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2.The mixture was bubbling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out of the test tube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spilling everywhere!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3.Tombe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father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Mukap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man with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strong jaw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and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wrinkled forehead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led us to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his house.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4.He then placed the hot stones in an empty oil drum with </a:t>
            </a:r>
            <a:r>
              <a:rPr lang="en-US" altLang="zh-CN" sz="26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kau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kau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(sweet potato)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ripe corn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greens</a:t>
            </a:r>
            <a:r>
              <a:rPr lang="en-US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8063" y="1725430"/>
            <a:ext cx="10852697" cy="42424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语法感知</a:t>
            </a:r>
            <a:endParaRPr lang="zh-CN" altLang="en-US" sz="2800" b="1" kern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dirty="0">
                <a:solidFill>
                  <a:srgbClr val="8E6D48"/>
                </a:solidFill>
                <a:effectLst/>
                <a:latin typeface="Arial" panose="020B0604020202090204"/>
                <a:ea typeface="微软雅黑"/>
              </a:rPr>
              <a:t>语 法 导 学</a:t>
            </a:r>
            <a:endParaRPr lang="en-US" altLang="zh-CN" sz="3600" dirty="0">
              <a:solidFill>
                <a:srgbClr val="8E6D48"/>
              </a:solidFill>
              <a:effectLst/>
              <a:latin typeface="Arial" panose="020B0604020202090204"/>
              <a:ea typeface="微软雅黑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感悟规律  重点难点剖析</a:t>
            </a:r>
            <a:endParaRPr lang="en-US" altLang="zh-CN" kern="100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1305" y="260648"/>
            <a:ext cx="10648456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5.Later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noticed a can standing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upside down on the grill over the fire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6.My muscles were aching and my knees shaking as we dragged ourselves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down the mountain towards home.</a:t>
            </a:r>
            <a:endParaRPr lang="zh-CN" altLang="zh-CN" sz="2600" kern="100" dirty="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8063" y="299436"/>
            <a:ext cx="10852697" cy="1896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21305" y="2294456"/>
            <a:ext cx="1064845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以上句子中，句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u="sng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		   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名词短语，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   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介词短语，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动词短语，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副词短语，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形容词短语，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600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58988" y="2384048"/>
            <a:ext cx="29963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</a:t>
            </a:r>
            <a:r>
              <a:rPr lang="en-US" altLang="zh-CN" sz="2600" b="1" kern="100" dirty="0" err="1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favourite</a:t>
            </a:r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sweets</a:t>
            </a:r>
            <a:endParaRPr lang="zh-CN" altLang="en-US" sz="2600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829007" y="2343871"/>
            <a:ext cx="19371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strong jaw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2196" y="3005744"/>
            <a:ext cx="30496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wrinkled forehead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56692" y="2952992"/>
            <a:ext cx="1489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ripe corn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974732" y="2970576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宾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83068" y="3593421"/>
            <a:ext cx="28312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out of the test tube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67838" y="3549461"/>
            <a:ext cx="17411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the grill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537689" y="3599392"/>
            <a:ext cx="19102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over the fire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59524" y="4212296"/>
            <a:ext cx="29466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down the mountain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19647" y="4212295"/>
            <a:ext cx="21932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towards home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88396" y="4797152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led us to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83068" y="5336121"/>
            <a:ext cx="19752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upside down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79604" y="5905959"/>
            <a:ext cx="20938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dying to have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159137" y="4172580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状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815172" y="4753192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谓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405572" y="5358453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状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81257" y="5958072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表</a:t>
            </a:r>
            <a:endParaRPr lang="zh-CN" altLang="en-US" sz="2600" b="1" kern="100" dirty="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13800" y="1223749"/>
            <a:ext cx="1096122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英语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的短语是有一定意义但不构成独立从句或句子的一组词。从形式角度划分，英语的短语可分为名词短语、动词短语、形容词短语、副词短语、介词短语等。英语短语的句法功能通常与对应的单词的句法功能类似，比如，名词短语与名词功能相似，在句中主要充当主语、宾语；介词短语主要充当定语、状语、补语。例如：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failed to get the first prize in the match.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在这个句子中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first prize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是名词短语，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the match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是介词短语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85814"/>
            <a:ext cx="1620957" cy="65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800" b="1" kern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语法精析</a:t>
            </a:r>
            <a:endParaRPr lang="zh-CN" altLang="zh-CN" sz="2800" b="1" kern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01869" y="79186"/>
            <a:ext cx="11185087" cy="66182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en-US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短语动词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(phrasal verbs)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一种固定的词组，通常以动词为中心，由动词加副词或介词构成。英语中大量短语动词难以从字面意义上来判定其释义，很多时候应根据具体语境判断它们的意义。有的短语动词相当于及物动词，有的则相当于不及物动词</a:t>
            </a:r>
            <a:r>
              <a:rPr lang="zh-CN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dirty="0" smtClean="0">
              <a:solidFill>
                <a:prstClr val="black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短语动词的构成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动词＋副词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clear away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清除掉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away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收起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die away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消失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call back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回电话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back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回顾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walk back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走回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down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出故障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calm down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平静下来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 down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咽下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come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blow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爆炸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turn up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出现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show off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炫耀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give off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散发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off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脱下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5943" y="407972"/>
            <a:ext cx="11296938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out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发生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blow out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吹灭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run out </a:t>
            </a:r>
            <a:r>
              <a:rPr lang="zh-CN" altLang="zh-CN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用完</a:t>
            </a:r>
            <a:endParaRPr lang="en-US" altLang="zh-CN" sz="2600" b="1" kern="100" dirty="0" smtClean="0">
              <a:solidFill>
                <a:prstClr val="black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Traditionally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college students hold a graduation ceremony to encourage themselves before they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off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on their new life journey.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传统上，大学生在开始他们新的人生旅途之前会举行毕业典礼来鼓励自己。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Old-fashioned phones matter when wireless networks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down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 disasters.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无线网络在灾难中瘫痪的时候，老式电话起到重要作用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5943" y="4127667"/>
            <a:ext cx="11296938" cy="13175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名师点津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动词＋副词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搭配构成的短语，其宾语若为代词，应放在动词与副词中间。如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it on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think it over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5943" y="44624"/>
            <a:ext cx="11296938" cy="66173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动词＋介词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bring about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引起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about 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环顾四周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seek for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寻找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burst into 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闯入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turn into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使变成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into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调查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see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处理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devote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贡献给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deal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处理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glance at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匆匆一瞥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work at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从事，致力于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aim at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瞄准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differ from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result from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insist on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坚持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rely on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依靠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bring in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引进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hope for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希望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得到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combine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联合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lead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导致，通向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set about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着手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 so glad you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ve come here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see to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this matter in person.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我很高兴你亲自来这里处理此事。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look </a:t>
            </a:r>
            <a:r>
              <a:rPr lang="en-US" altLang="zh-CN" sz="2600" b="1" kern="100" spc="-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well.The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air and the seafood in </a:t>
            </a:r>
            <a:r>
              <a:rPr lang="en-US" altLang="zh-CN" sz="2600" b="1" kern="100" spc="-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Sanya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must </a:t>
            </a:r>
            <a:r>
              <a:rPr lang="en-US" altLang="zh-CN" sz="2600" b="1" kern="100" spc="-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agree with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you</a:t>
            </a:r>
            <a:r>
              <a:rPr lang="zh-CN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suppose.</a:t>
            </a:r>
            <a:endParaRPr lang="zh-CN" altLang="zh-CN" sz="2600" kern="100" spc="-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你气色很好，我想三亚的空气和海鲜肯定适合你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5943" y="54654"/>
            <a:ext cx="11296938" cy="66941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动词＋副词＋介词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add up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总计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keep away from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不靠近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down on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轻视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keep up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赶上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make up for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弥补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 on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相处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 close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接近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 out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逃避，避免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 away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废除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 well in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干得好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up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忍受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catch up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赶上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up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仰望，尊敬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run out of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look forward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期望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go on with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继续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 down to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认真开始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break away from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脱离，放弃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will have to find some other work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he can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put up with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this loud noise any more.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他必须找其他工作，因为他再也无法忍受这么大的噪音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dirty="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good speaker is supposed to manage to </a:t>
            </a:r>
            <a:r>
              <a:rPr lang="en-US" altLang="zh-CN" sz="2600" b="1" kern="100" spc="-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get across to</a:t>
            </a:r>
            <a:r>
              <a:rPr lang="en-US" altLang="zh-CN" sz="2600" b="1" kern="100" spc="-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listeners what he means.</a:t>
            </a:r>
            <a:endParaRPr lang="zh-CN" altLang="zh-CN" sz="2600" kern="100" spc="-100" dirty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一个好的演讲者应该让听众明白他所表达的意思</a:t>
            </a:r>
            <a:r>
              <a:rPr lang="zh-CN" altLang="zh-CN" sz="2600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 dirty="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8731</Words>
  <Application>WPS 文字</Application>
  <PresentationFormat>自定义</PresentationFormat>
  <Paragraphs>352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54" baseType="lpstr">
      <vt:lpstr>Arial</vt:lpstr>
      <vt:lpstr>方正书宋_GBK</vt:lpstr>
      <vt:lpstr>Wingdings</vt:lpstr>
      <vt:lpstr>微软雅黑</vt:lpstr>
      <vt:lpstr>Times New Roman</vt:lpstr>
      <vt:lpstr>Calibri</vt:lpstr>
      <vt:lpstr>华文楷体</vt:lpstr>
      <vt:lpstr>华文细黑</vt:lpstr>
      <vt:lpstr>黑体-简</vt:lpstr>
      <vt:lpstr>Arial</vt:lpstr>
      <vt:lpstr>Adobe 黑体 Std R</vt:lpstr>
      <vt:lpstr>Courier New</vt:lpstr>
      <vt:lpstr>宋体</vt:lpstr>
      <vt:lpstr>微软雅黑</vt:lpstr>
      <vt:lpstr>Courier New</vt:lpstr>
      <vt:lpstr>汉仪书宋二KW</vt:lpstr>
      <vt:lpstr>Times New Roman</vt:lpstr>
      <vt:lpstr>汉仪旗黑</vt:lpstr>
      <vt:lpstr>Helvetica Neue</vt:lpstr>
      <vt:lpstr>黑体</vt:lpstr>
      <vt:lpstr>汉仪中黑KW</vt:lpstr>
      <vt:lpstr>宋体</vt:lpstr>
      <vt:lpstr>Arial Unicode MS</vt:lpstr>
      <vt:lpstr>苹方-简</vt:lpstr>
      <vt:lpstr>第一PPT，www.1ppt.com</vt:lpstr>
      <vt:lpstr>7_Office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cp:lastModifiedBy>yanghuan</cp:lastModifiedBy>
  <cp:revision>382</cp:revision>
  <dcterms:created xsi:type="dcterms:W3CDTF">2021-03-20T11:40:37Z</dcterms:created>
  <dcterms:modified xsi:type="dcterms:W3CDTF">2021-03-20T11:40:37Z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2052-3.3.1.5149</vt:lpwstr>
  </property>
</Properties>
</file>