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2" r:id="rId3"/>
    <p:sldId id="343" r:id="rId4"/>
    <p:sldId id="338" r:id="rId5"/>
    <p:sldId id="339" r:id="rId6"/>
    <p:sldId id="261" r:id="rId7"/>
    <p:sldId id="317" r:id="rId8"/>
    <p:sldId id="362" r:id="rId9"/>
    <p:sldId id="340" r:id="rId10"/>
    <p:sldId id="373" r:id="rId11"/>
    <p:sldId id="315" r:id="rId12"/>
    <p:sldId id="348" r:id="rId13"/>
    <p:sldId id="349" r:id="rId14"/>
    <p:sldId id="350" r:id="rId15"/>
    <p:sldId id="351" r:id="rId16"/>
    <p:sldId id="266" r:id="rId17"/>
    <p:sldId id="367" r:id="rId18"/>
    <p:sldId id="368" r:id="rId19"/>
    <p:sldId id="345" r:id="rId20"/>
    <p:sldId id="374" r:id="rId21"/>
    <p:sldId id="363" r:id="rId22"/>
    <p:sldId id="364" r:id="rId23"/>
    <p:sldId id="365" r:id="rId24"/>
    <p:sldId id="379" r:id="rId25"/>
    <p:sldId id="380" r:id="rId26"/>
    <p:sldId id="366" r:id="rId27"/>
    <p:sldId id="376" r:id="rId28"/>
    <p:sldId id="346" r:id="rId29"/>
    <p:sldId id="278" r:id="rId30"/>
    <p:sldId id="377" r:id="rId31"/>
    <p:sldId id="355" r:id="rId32"/>
    <p:sldId id="354" r:id="rId33"/>
    <p:sldId id="356" r:id="rId35"/>
    <p:sldId id="371" r:id="rId36"/>
    <p:sldId id="369" r:id="rId37"/>
    <p:sldId id="381" r:id="rId38"/>
    <p:sldId id="382" r:id="rId39"/>
    <p:sldId id="383" r:id="rId40"/>
    <p:sldId id="378" r:id="rId41"/>
    <p:sldId id="384" r:id="rId42"/>
    <p:sldId id="385" r:id="rId43"/>
    <p:sldId id="358" r:id="rId44"/>
    <p:sldId id="357" r:id="rId45"/>
    <p:sldId id="360" r:id="rId46"/>
    <p:sldId id="370" r:id="rId4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FF0000"/>
    <a:srgbClr val="EA3C2A"/>
    <a:srgbClr val="FFFFCC"/>
    <a:srgbClr val="FEEDE2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/>
    <p:restoredTop sz="93430"/>
  </p:normalViewPr>
  <p:slideViewPr>
    <p:cSldViewPr showGuides="1">
      <p:cViewPr varScale="1">
        <p:scale>
          <a:sx n="63" d="100"/>
          <a:sy n="63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hyperlink" Target="Section%20A-2a.mp3" TargetMode="Externa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hyperlink" Target="Section%20A-2b.mp3" TargetMode="Externa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hyperlink" Target="Section%20A-1b.mp3" TargetMode="Externa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4182696" y="1004556"/>
            <a:ext cx="2665305" cy="109629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4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" name="Rectangle 7"/>
          <p:cNvSpPr txBox="1">
            <a:spLocks noChangeArrowheads="1"/>
          </p:cNvSpPr>
          <p:nvPr/>
        </p:nvSpPr>
        <p:spPr bwMode="auto">
          <a:xfrm>
            <a:off x="323850" y="836613"/>
            <a:ext cx="8496300" cy="482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Don’t arrive late for class. You must be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on time.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</a:rPr>
              <a:t>2. Don’t run in the hallways.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3. Don’t eat in the classroom. You must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eat in the dining hall.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</a:rPr>
              <a:t>4. Don’t listen to music in class.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5. Don’t fight.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charRg st="45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5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charRg st="59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8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charRg st="89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3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charRg st="130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59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charRg st="159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94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charRg st="194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3678182" y="489285"/>
            <a:ext cx="2290351" cy="81301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比眼力</a:t>
            </a:r>
            <a:r>
              <a:rPr kumimoji="0" lang="en-US" altLang="zh-CN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!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468313" y="5661025"/>
            <a:ext cx="68405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Don’t fight with your classmates.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1341438"/>
            <a:ext cx="7345363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your classmate what the rules should be. 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1" name="图片 10250" descr="193000012194461316919099600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2205038"/>
            <a:ext cx="2162175" cy="3309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900113" y="4437063"/>
            <a:ext cx="7632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Don’t listen to music in the classroom.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6" descr="http://s6.mogujie.cn/b7/pic/120213/2a7n8_kqywq2k2krbegwkugfjeg5sckzsew_510x510.jpg_320x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1196975"/>
            <a:ext cx="2952750" cy="2954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971550" y="5667375"/>
            <a:ext cx="5856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arrive late for school.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图片 12292" descr="112608_11_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627063"/>
            <a:ext cx="4438650" cy="476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4"/>
          <p:cNvSpPr txBox="1"/>
          <p:nvPr/>
        </p:nvSpPr>
        <p:spPr>
          <a:xfrm>
            <a:off x="1258888" y="4292600"/>
            <a:ext cx="66262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eat in the classroom. You must eat in the dining hall.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22" name="图片 13321" descr="xinsrc_56204032713208432404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1196975"/>
            <a:ext cx="4176712" cy="247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6"/>
          <p:cNvSpPr/>
          <p:nvPr/>
        </p:nvSpPr>
        <p:spPr>
          <a:xfrm>
            <a:off x="1763713" y="5229225"/>
            <a:ext cx="5472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 in the hallways.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1" name="图片 14340" descr="2009121374830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196975"/>
            <a:ext cx="5329238" cy="374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标注 13"/>
          <p:cNvSpPr/>
          <p:nvPr/>
        </p:nvSpPr>
        <p:spPr bwMode="auto">
          <a:xfrm>
            <a:off x="3635375" y="2852738"/>
            <a:ext cx="5184775" cy="1152525"/>
          </a:xfrm>
          <a:prstGeom prst="wedgeRectCallout">
            <a:avLst>
              <a:gd name="adj1" fmla="val -26584"/>
              <a:gd name="adj2" fmla="val 935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Well, we can’t arrive late for class. We must be on time.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49275"/>
            <a:ext cx="5040313" cy="184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1c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a new student. Student B tells Student A about the rules above. </a:t>
            </a:r>
            <a:endParaRPr lang="en-US" altLang="zh-CN" sz="3200" b="1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539750" y="2708275"/>
            <a:ext cx="2735263" cy="1079500"/>
          </a:xfrm>
          <a:prstGeom prst="wedgeRectCallout">
            <a:avLst>
              <a:gd name="adj1" fmla="val 36407"/>
              <a:gd name="adj2" fmla="val 11069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are the rules?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05495" y="1789775"/>
            <a:ext cx="2688242" cy="8436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标注 20"/>
          <p:cNvSpPr/>
          <p:nvPr/>
        </p:nvSpPr>
        <p:spPr bwMode="auto">
          <a:xfrm>
            <a:off x="5364163" y="5300663"/>
            <a:ext cx="3240088" cy="1296988"/>
          </a:xfrm>
          <a:prstGeom prst="wedgeRectCallout">
            <a:avLst>
              <a:gd name="adj1" fmla="val -58559"/>
              <a:gd name="adj2" fmla="val -309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Don’t run in the hallways.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2" name="图片 153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4581525"/>
            <a:ext cx="2879725" cy="1941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6398" name="组合 16397"/>
          <p:cNvGrpSpPr/>
          <p:nvPr/>
        </p:nvGrpSpPr>
        <p:grpSpPr>
          <a:xfrm>
            <a:off x="3214688" y="1412875"/>
            <a:ext cx="5821362" cy="1296988"/>
            <a:chOff x="2002" y="436"/>
            <a:chExt cx="3758" cy="817"/>
          </a:xfrm>
        </p:grpSpPr>
        <p:sp>
          <p:nvSpPr>
            <p:cNvPr id="16386" name="矩形标注 13"/>
            <p:cNvSpPr/>
            <p:nvPr/>
          </p:nvSpPr>
          <p:spPr>
            <a:xfrm>
              <a:off x="2018" y="436"/>
              <a:ext cx="3742" cy="817"/>
            </a:xfrm>
            <a:prstGeom prst="wedgeRectCallout">
              <a:avLst>
                <a:gd name="adj1" fmla="val -42306"/>
                <a:gd name="adj2" fmla="val 105324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5" name="Rectangle 5"/>
            <p:cNvSpPr/>
            <p:nvPr/>
          </p:nvSpPr>
          <p:spPr>
            <a:xfrm>
              <a:off x="2002" y="482"/>
              <a:ext cx="3636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eat in the classroom</a:t>
              </a:r>
              <a:endPara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 must eat in the dining hall.</a:t>
              </a:r>
              <a:endPara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" name="矩形标注 12"/>
          <p:cNvSpPr/>
          <p:nvPr/>
        </p:nvSpPr>
        <p:spPr bwMode="auto">
          <a:xfrm>
            <a:off x="550863" y="1412875"/>
            <a:ext cx="2592388" cy="1079500"/>
          </a:xfrm>
          <a:prstGeom prst="wedgeRectCallout">
            <a:avLst>
              <a:gd name="adj1" fmla="val -19632"/>
              <a:gd name="adj2" fmla="val 991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are the other rules?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99" name="组合 16398"/>
          <p:cNvGrpSpPr/>
          <p:nvPr/>
        </p:nvGrpSpPr>
        <p:grpSpPr>
          <a:xfrm>
            <a:off x="3790950" y="3716338"/>
            <a:ext cx="3097213" cy="1235075"/>
            <a:chOff x="2154" y="1797"/>
            <a:chExt cx="1951" cy="778"/>
          </a:xfrm>
        </p:grpSpPr>
        <p:sp>
          <p:nvSpPr>
            <p:cNvPr id="16391" name="矩形标注 8"/>
            <p:cNvSpPr/>
            <p:nvPr/>
          </p:nvSpPr>
          <p:spPr>
            <a:xfrm>
              <a:off x="2154" y="1797"/>
              <a:ext cx="1815" cy="771"/>
            </a:xfrm>
            <a:prstGeom prst="wedgeRectCallout">
              <a:avLst>
                <a:gd name="adj1" fmla="val -61074"/>
                <a:gd name="adj2" fmla="val -20037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2155" y="1842"/>
              <a:ext cx="1950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Don’t listen to</a:t>
              </a:r>
              <a:endParaRPr lang="en-US" altLang="zh-C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20000"/>
                </a:spcBef>
              </a:pPr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music in class.</a:t>
              </a:r>
              <a:endParaRPr lang="en-US" altLang="zh-CN" sz="32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400" name="组合 16399"/>
          <p:cNvGrpSpPr/>
          <p:nvPr/>
        </p:nvGrpSpPr>
        <p:grpSpPr>
          <a:xfrm>
            <a:off x="3719513" y="5661025"/>
            <a:ext cx="2447925" cy="720725"/>
            <a:chOff x="2109" y="3022"/>
            <a:chExt cx="1542" cy="454"/>
          </a:xfrm>
        </p:grpSpPr>
        <p:sp>
          <p:nvSpPr>
            <p:cNvPr id="16392" name="矩形标注 9"/>
            <p:cNvSpPr/>
            <p:nvPr/>
          </p:nvSpPr>
          <p:spPr>
            <a:xfrm>
              <a:off x="2109" y="3022"/>
              <a:ext cx="1542" cy="454"/>
            </a:xfrm>
            <a:prstGeom prst="wedgeRectCallout">
              <a:avLst>
                <a:gd name="adj1" fmla="val -54671"/>
                <a:gd name="adj2" fmla="val -93171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2154" y="3065"/>
              <a:ext cx="140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fight.</a:t>
              </a:r>
              <a:endPara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6401" name="图片 16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357563"/>
            <a:ext cx="25431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395288" y="2852738"/>
            <a:ext cx="8316912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___ listen to music in the classroom or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hallways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___ listen to music in music room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___ listen to music outside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___ eat in the classroom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539750" y="1341438"/>
            <a:ext cx="72009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2a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check (√) the activities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Alan and Cindy talk about.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WordArt 9"/>
          <p:cNvSpPr>
            <a:spLocks noTextEdit="1"/>
          </p:cNvSpPr>
          <p:nvPr/>
        </p:nvSpPr>
        <p:spPr>
          <a:xfrm>
            <a:off x="2627313" y="620713"/>
            <a:ext cx="3457575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2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20" name="图片 17419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2060575"/>
            <a:ext cx="860425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矩形 17420"/>
          <p:cNvSpPr/>
          <p:nvPr/>
        </p:nvSpPr>
        <p:spPr>
          <a:xfrm>
            <a:off x="971550" y="2924175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矩形 17421"/>
          <p:cNvSpPr/>
          <p:nvPr/>
        </p:nvSpPr>
        <p:spPr>
          <a:xfrm>
            <a:off x="971550" y="42926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矩形 17422"/>
          <p:cNvSpPr/>
          <p:nvPr/>
        </p:nvSpPr>
        <p:spPr>
          <a:xfrm>
            <a:off x="971550" y="4941888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矩形 17423"/>
          <p:cNvSpPr/>
          <p:nvPr/>
        </p:nvSpPr>
        <p:spPr>
          <a:xfrm>
            <a:off x="971550" y="5589588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421" grpId="0"/>
      <p:bldP spid="17422" grpId="0"/>
      <p:bldP spid="17423" grpId="0"/>
      <p:bldP spid="174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1079500" y="1412875"/>
            <a:ext cx="7164388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___ eat in the dinning hall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6. ___ eat outside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7. ___ wear a hat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8. ___ fight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8" name="矩形 50187"/>
          <p:cNvSpPr/>
          <p:nvPr/>
        </p:nvSpPr>
        <p:spPr>
          <a:xfrm>
            <a:off x="1655763" y="1484313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189" name="矩形 50188"/>
          <p:cNvSpPr/>
          <p:nvPr/>
        </p:nvSpPr>
        <p:spPr>
          <a:xfrm>
            <a:off x="1655763" y="2779713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190" name="矩形 50189"/>
          <p:cNvSpPr/>
          <p:nvPr/>
        </p:nvSpPr>
        <p:spPr>
          <a:xfrm>
            <a:off x="1655763" y="3500438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/>
      <p:bldP spid="50189" grpId="0"/>
      <p:bldP spid="501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2" name="Text Box 31"/>
          <p:cNvSpPr txBox="1"/>
          <p:nvPr/>
        </p:nvSpPr>
        <p:spPr>
          <a:xfrm>
            <a:off x="2590800" y="54102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53" name="Text Box 32"/>
          <p:cNvSpPr txBox="1"/>
          <p:nvPr/>
        </p:nvSpPr>
        <p:spPr>
          <a:xfrm>
            <a:off x="2819400" y="5486400"/>
            <a:ext cx="350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2054" name="WordArt 13"/>
          <p:cNvSpPr>
            <a:spLocks noTextEdit="1"/>
          </p:cNvSpPr>
          <p:nvPr/>
        </p:nvSpPr>
        <p:spPr>
          <a:xfrm>
            <a:off x="1042988" y="1484313"/>
            <a:ext cx="7345362" cy="180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7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Don’t eat in class.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51771" y="677863"/>
            <a:ext cx="2108270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4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6" name="Picture 7" descr="E:\图片库\动作\吃东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284538"/>
            <a:ext cx="4392613" cy="3087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0" y="1890713"/>
            <a:ext cx="6948488" cy="4921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to music in the classroom or hallways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to music in music room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to music outside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eat in the classroom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eat in the dining hall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eat outside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wear a hat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fight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6550025" y="1882775"/>
            <a:ext cx="2593975" cy="4921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    can’t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1" name="Text Box 4"/>
          <p:cNvSpPr txBox="1"/>
          <p:nvPr/>
        </p:nvSpPr>
        <p:spPr>
          <a:xfrm>
            <a:off x="755650" y="176213"/>
            <a:ext cx="7561263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2b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again. Can Alan and Cindy do these activities? Circle can or can’t above.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5" name="图片 18444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836613"/>
            <a:ext cx="860425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椭圆 18445"/>
          <p:cNvSpPr/>
          <p:nvPr/>
        </p:nvSpPr>
        <p:spPr>
          <a:xfrm>
            <a:off x="7812088" y="1916113"/>
            <a:ext cx="1081087" cy="576262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47" name="椭圆 18446"/>
          <p:cNvSpPr/>
          <p:nvPr/>
        </p:nvSpPr>
        <p:spPr>
          <a:xfrm>
            <a:off x="6443663" y="3141663"/>
            <a:ext cx="1081087" cy="4318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椭圆 18447"/>
          <p:cNvSpPr/>
          <p:nvPr/>
        </p:nvSpPr>
        <p:spPr>
          <a:xfrm>
            <a:off x="6443663" y="3644900"/>
            <a:ext cx="1081087" cy="504825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49" name="椭圆 18448"/>
          <p:cNvSpPr/>
          <p:nvPr/>
        </p:nvSpPr>
        <p:spPr>
          <a:xfrm>
            <a:off x="7740650" y="4076700"/>
            <a:ext cx="1079500" cy="576263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椭圆 18449"/>
          <p:cNvSpPr/>
          <p:nvPr/>
        </p:nvSpPr>
        <p:spPr>
          <a:xfrm>
            <a:off x="6443663" y="4652963"/>
            <a:ext cx="1008062" cy="504825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51" name="椭圆 18450"/>
          <p:cNvSpPr/>
          <p:nvPr/>
        </p:nvSpPr>
        <p:spPr>
          <a:xfrm>
            <a:off x="7812088" y="5805488"/>
            <a:ext cx="1079500" cy="4318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52" name="椭圆 18451"/>
          <p:cNvSpPr/>
          <p:nvPr/>
        </p:nvSpPr>
        <p:spPr>
          <a:xfrm>
            <a:off x="7740650" y="6308725"/>
            <a:ext cx="1008063" cy="477838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71" name="图片 194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4005263"/>
            <a:ext cx="2519362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矩形标注 13"/>
          <p:cNvSpPr/>
          <p:nvPr/>
        </p:nvSpPr>
        <p:spPr>
          <a:xfrm>
            <a:off x="3779838" y="1989138"/>
            <a:ext cx="5256212" cy="2087562"/>
          </a:xfrm>
          <a:prstGeom prst="wedgeRectCallout">
            <a:avLst>
              <a:gd name="adj1" fmla="val -47977"/>
              <a:gd name="adj2" fmla="val 7167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Well, we can’t listen to music in the classroom or hallways.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But we can listen to music in music room.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59113" y="404813"/>
            <a:ext cx="5688013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200" b="1">
                <a:latin typeface="Arial" panose="020B0604020202020204" pitchFamily="34" charset="0"/>
              </a:rPr>
              <a:t>2c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Alan. Student B is Cindy. Talk about the rules in 2a. </a:t>
            </a:r>
            <a:endParaRPr lang="en-US" altLang="zh-CN" sz="3200" b="1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矩形标注 12"/>
          <p:cNvSpPr/>
          <p:nvPr/>
        </p:nvSpPr>
        <p:spPr>
          <a:xfrm>
            <a:off x="71438" y="2349500"/>
            <a:ext cx="3492500" cy="1079500"/>
          </a:xfrm>
          <a:prstGeom prst="wedgeRectCallout">
            <a:avLst>
              <a:gd name="adj1" fmla="val 3407"/>
              <a:gd name="adj2" fmla="val 11088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are the school rules, Alan?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标注 20"/>
          <p:cNvSpPr/>
          <p:nvPr/>
        </p:nvSpPr>
        <p:spPr bwMode="auto">
          <a:xfrm>
            <a:off x="4283075" y="4941888"/>
            <a:ext cx="4537075" cy="1512888"/>
          </a:xfrm>
          <a:prstGeom prst="wedgeRectCallout">
            <a:avLst>
              <a:gd name="adj1" fmla="val -62711"/>
              <a:gd name="adj2" fmla="val -434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We can’t eat in the classroom, but we can eat in the dining hall.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标注 11"/>
          <p:cNvSpPr/>
          <p:nvPr/>
        </p:nvSpPr>
        <p:spPr bwMode="auto">
          <a:xfrm>
            <a:off x="250825" y="6021388"/>
            <a:ext cx="1763713" cy="647700"/>
          </a:xfrm>
          <a:prstGeom prst="wedgeRectCallout">
            <a:avLst>
              <a:gd name="adj1" fmla="val 33101"/>
              <a:gd name="adj2" fmla="val -9618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Uh-huh.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矩形 19467"/>
          <p:cNvSpPr/>
          <p:nvPr/>
        </p:nvSpPr>
        <p:spPr>
          <a:xfrm>
            <a:off x="179388" y="836613"/>
            <a:ext cx="2449512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1" grpId="0" animBg="1"/>
      <p:bldP spid="2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标注 13"/>
          <p:cNvSpPr/>
          <p:nvPr/>
        </p:nvSpPr>
        <p:spPr bwMode="auto">
          <a:xfrm>
            <a:off x="3708400" y="1052513"/>
            <a:ext cx="5256213" cy="2305050"/>
          </a:xfrm>
          <a:prstGeom prst="wedgeRectCallout">
            <a:avLst>
              <a:gd name="adj1" fmla="val -34109"/>
              <a:gd name="adj2" fmla="val 66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No, you can’t. What else? Oh, you can’t fight with your classmates. That makes the teachers really unhappy.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250825" y="1773238"/>
            <a:ext cx="3313113" cy="1079500"/>
          </a:xfrm>
          <a:prstGeom prst="wedgeRectCallout">
            <a:avLst>
              <a:gd name="adj1" fmla="val 19137"/>
              <a:gd name="adj2" fmla="val 8890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Oh, can we wear a hat in class?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标注 8"/>
          <p:cNvSpPr/>
          <p:nvPr/>
        </p:nvSpPr>
        <p:spPr bwMode="auto">
          <a:xfrm>
            <a:off x="755650" y="4652963"/>
            <a:ext cx="1079500" cy="720725"/>
          </a:xfrm>
          <a:prstGeom prst="wedgeRectCallout">
            <a:avLst>
              <a:gd name="adj1" fmla="val 88329"/>
              <a:gd name="adj2" fmla="val -6475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see.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8" name="图片 204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4005263"/>
            <a:ext cx="2519362" cy="187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684213" y="2922588"/>
            <a:ext cx="7991475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write or draw on the desks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use mobile phones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sit on the desks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speak or laugh loudly in the classroom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run around in the classroom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6323" name="Text Box 6"/>
          <p:cNvSpPr txBox="1"/>
          <p:nvPr/>
        </p:nvSpPr>
        <p:spPr>
          <a:xfrm>
            <a:off x="3059113" y="2154238"/>
            <a:ext cx="3167062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Can or can’t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56327" name="矩形 56326"/>
          <p:cNvSpPr/>
          <p:nvPr/>
        </p:nvSpPr>
        <p:spPr>
          <a:xfrm>
            <a:off x="1474788" y="763588"/>
            <a:ext cx="5545137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Our Class Rules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63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7350" name="图片 57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862138"/>
            <a:ext cx="3240088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6" name="矩形标注 13"/>
          <p:cNvSpPr/>
          <p:nvPr/>
        </p:nvSpPr>
        <p:spPr>
          <a:xfrm>
            <a:off x="5795963" y="908050"/>
            <a:ext cx="2808287" cy="792163"/>
          </a:xfrm>
          <a:prstGeom prst="wedgeRectCallout">
            <a:avLst>
              <a:gd name="adj1" fmla="val 1273"/>
              <a:gd name="adj2" fmla="val 14879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No, you can’t.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矩形标注 12"/>
          <p:cNvSpPr/>
          <p:nvPr/>
        </p:nvSpPr>
        <p:spPr>
          <a:xfrm>
            <a:off x="250825" y="1050925"/>
            <a:ext cx="3313113" cy="1800225"/>
          </a:xfrm>
          <a:prstGeom prst="wedgeRectCallout">
            <a:avLst>
              <a:gd name="adj1" fmla="val 66532"/>
              <a:gd name="adj2" fmla="val 8183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Can we write or draw on the desks?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矩形标注 8"/>
          <p:cNvSpPr/>
          <p:nvPr/>
        </p:nvSpPr>
        <p:spPr>
          <a:xfrm>
            <a:off x="539750" y="4724400"/>
            <a:ext cx="8135938" cy="1582738"/>
          </a:xfrm>
          <a:prstGeom prst="wedgeRectCallout">
            <a:avLst>
              <a:gd name="adj1" fmla="val -167"/>
              <a:gd name="adj2" fmla="val -9232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Right. We can’t write or draw on the desks, but we can write or draw on paper or in notebooks.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900113" y="3005138"/>
            <a:ext cx="7488237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1. Is John new at school?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2. Are there many rules at school?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1508" name="Text Box 6"/>
          <p:cNvSpPr txBox="1"/>
          <p:nvPr/>
        </p:nvSpPr>
        <p:spPr>
          <a:xfrm>
            <a:off x="755650" y="1412875"/>
            <a:ext cx="78486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2d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CC0099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Read the conversation in 2d and answer the questions.</a:t>
            </a:r>
            <a:endParaRPr lang="en-US" altLang="zh-CN" sz="3600" b="1">
              <a:solidFill>
                <a:srgbClr val="CC0099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3561" name="Text Box 2"/>
          <p:cNvSpPr txBox="1"/>
          <p:nvPr/>
        </p:nvSpPr>
        <p:spPr>
          <a:xfrm>
            <a:off x="1547813" y="3797300"/>
            <a:ext cx="25193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Yes, he is.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6" name="Text Box 2"/>
          <p:cNvSpPr txBox="1"/>
          <p:nvPr/>
        </p:nvSpPr>
        <p:spPr>
          <a:xfrm>
            <a:off x="1547813" y="5092700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Yes, there are.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1515" name="矩形 21514"/>
          <p:cNvSpPr/>
          <p:nvPr/>
        </p:nvSpPr>
        <p:spPr>
          <a:xfrm>
            <a:off x="3203575" y="476250"/>
            <a:ext cx="29527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1508" grpId="0"/>
      <p:bldP spid="23561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179388" y="1196975"/>
            <a:ext cx="8640762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3. Can he bright music players to school?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   _______________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4. Do they have to always wear the school uniform?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</a:t>
            </a:r>
            <a:endParaRPr lang="en-US" altLang="zh-CN" sz="3600" b="1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754063" y="1844675"/>
            <a:ext cx="2881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No, he can’t.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8" name="Text Box 2"/>
          <p:cNvSpPr txBox="1"/>
          <p:nvPr/>
        </p:nvSpPr>
        <p:spPr>
          <a:xfrm>
            <a:off x="755650" y="3933825"/>
            <a:ext cx="2879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Yes, they do.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8" name="Text Box 2"/>
          <p:cNvSpPr txBox="1"/>
          <p:nvPr/>
        </p:nvSpPr>
        <p:spPr>
          <a:xfrm>
            <a:off x="1116013" y="1793875"/>
            <a:ext cx="72723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2d</a:t>
            </a:r>
            <a:r>
              <a:rPr lang="en-US" altLang="zh-CN" sz="3600"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itchFamily="2" charset="-122"/>
              </a:rPr>
              <a:t>Role-play the conversation.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黑体" pitchFamily="2" charset="-122"/>
            </a:endParaRPr>
          </a:p>
        </p:txBody>
      </p:sp>
      <p:pic>
        <p:nvPicPr>
          <p:cNvPr id="22545" name="图片 22544" descr="2682746_101829048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2801938"/>
            <a:ext cx="3167063" cy="307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6" name="矩形 22545"/>
          <p:cNvSpPr/>
          <p:nvPr/>
        </p:nvSpPr>
        <p:spPr>
          <a:xfrm>
            <a:off x="2843213" y="498475"/>
            <a:ext cx="3744912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Role-play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19138" y="3016250"/>
            <a:ext cx="8101013" cy="206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arrive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后面可以不跟到达的地点。</a:t>
            </a:r>
            <a:endParaRPr lang="en-US" altLang="zh-CN" sz="3600" b="1">
              <a:solidFill>
                <a:srgbClr val="3333FF"/>
              </a:solidFill>
              <a:latin typeface="Times New Roman" panose="02020603050405020304" pitchFamily="18" charset="0"/>
              <a:ea typeface="Arial Unicode MS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Arial Unicode MS" pitchFamily="34" charset="-122"/>
              </a:rPr>
              <a:t>    e.g. Don’t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2"/>
              </a:rPr>
              <a:t>arrive</a:t>
            </a:r>
            <a:r>
              <a:rPr lang="en-US" altLang="zh-CN" sz="3600" b="1">
                <a:latin typeface="Times New Roman" panose="02020603050405020304" pitchFamily="18" charset="0"/>
                <a:ea typeface="Arial Unicode MS" pitchFamily="34" charset="-122"/>
              </a:rPr>
              <a:t> late for school.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不要上学迟到。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503238" y="2297113"/>
            <a:ext cx="5724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1. arrive </a:t>
            </a:r>
            <a:r>
              <a:rPr lang="en-US" altLang="zh-CN" sz="3600" b="1" i="1">
                <a:solidFill>
                  <a:srgbClr val="C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到达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= get (to)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WordArt 9"/>
          <p:cNvSpPr>
            <a:spLocks noTextEdit="1"/>
          </p:cNvSpPr>
          <p:nvPr/>
        </p:nvSpPr>
        <p:spPr>
          <a:xfrm>
            <a:off x="1692275" y="765175"/>
            <a:ext cx="5688013" cy="1079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Language points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4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charRg st="24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charRg st="65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4276" name="矩形 54275"/>
          <p:cNvSpPr/>
          <p:nvPr/>
        </p:nvSpPr>
        <p:spPr>
          <a:xfrm>
            <a:off x="755650" y="2635250"/>
            <a:ext cx="78486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They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arrived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3600" b="1">
                <a:latin typeface="Times New Roman" panose="02020603050405020304" pitchFamily="18" charset="0"/>
              </a:rPr>
              <a:t> Beijing at six.</a:t>
            </a:r>
            <a:br>
              <a:rPr lang="en-US" altLang="zh-CN" sz="3600" b="1">
                <a:latin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他们六点钟到的北京。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We usually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arrive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3600" b="1">
                <a:latin typeface="Times New Roman" panose="02020603050405020304" pitchFamily="18" charset="0"/>
              </a:rPr>
              <a:t> the village in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the morning.</a:t>
            </a:r>
            <a:br>
              <a:rPr lang="en-US" altLang="zh-CN" sz="3600" b="1">
                <a:latin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我们通常在早上到那个小村庄。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188" y="547688"/>
            <a:ext cx="8101013" cy="206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arrive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后面也可以跟到达的地点。但后面必须要跟介词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（大地方）或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（小地方）。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5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charRg st="55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9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4276">
                                            <p:txEl>
                                              <p:charRg st="99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5"/>
          <p:cNvSpPr>
            <a:spLocks noTextEdit="1"/>
          </p:cNvSpPr>
          <p:nvPr/>
        </p:nvSpPr>
        <p:spPr>
          <a:xfrm>
            <a:off x="1403350" y="1700213"/>
            <a:ext cx="65532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A1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1a-2d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539750" y="2105025"/>
            <a:ext cx="8135938" cy="4103688"/>
          </a:xfrm>
          <a:ln/>
        </p:spPr>
        <p:txBody>
          <a:bodyPr vert="horz" wrap="square" lIns="91440" tIns="45720" rIns="91440" bIns="45720" anchor="t"/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My mother usually get ___ school at 7:40 in the morning.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When do you usually arrive ____ the bus station?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 Jenny’s uncle usually  arrives ___ Shanghai in the evening.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1835150" y="1312863"/>
            <a:ext cx="5545138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选词填空</a:t>
            </a:r>
            <a:r>
              <a:rPr lang="en-US" altLang="zh-CN" sz="3600" b="1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in, at, to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5651500" y="2182813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7092950" y="4840288"/>
            <a:ext cx="647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6588125" y="3544888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39903" y="328613"/>
            <a:ext cx="335424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solidFill>
                  <a:srgbClr val="EA3C2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Practice</a:t>
            </a:r>
            <a:endParaRPr kumimoji="0" lang="zh-CN" altLang="en-US" sz="5400" b="1" i="0" u="none" strike="noStrike" kern="1200" cap="none" spc="0" normalizeH="0" baseline="0" noProof="0" dirty="0">
              <a:ln w="1905"/>
              <a:solidFill>
                <a:srgbClr val="EA3C2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4579" grpId="0"/>
      <p:bldP spid="72711" grpId="0"/>
      <p:bldP spid="72712" grpId="0"/>
      <p:bldP spid="727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3" name="Text Box 4"/>
          <p:cNvSpPr txBox="1"/>
          <p:nvPr/>
        </p:nvSpPr>
        <p:spPr>
          <a:xfrm>
            <a:off x="395288" y="1090613"/>
            <a:ext cx="860425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listen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听；用来提醒某人注意，后面不跟事物。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Listen</a:t>
            </a:r>
            <a:r>
              <a:rPr lang="en-US" altLang="zh-CN" sz="3600" b="1">
                <a:latin typeface="Times New Roman" panose="02020603050405020304" pitchFamily="18" charset="0"/>
              </a:rPr>
              <a:t>! Who’s singing in the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classroom?  </a:t>
            </a:r>
            <a:r>
              <a:rPr lang="zh-CN" altLang="en-US" sz="3600" b="1" dirty="0">
                <a:latin typeface="Times New Roman" panose="02020603050405020304" pitchFamily="18" charset="0"/>
              </a:rPr>
              <a:t>听！谁在教室里唱歌？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2)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如果后面跟要听的事物，应跟介词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再跟事物。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Listen to</a:t>
            </a:r>
            <a:r>
              <a:rPr lang="en-US" altLang="zh-CN" sz="3600" b="1">
                <a:latin typeface="Times New Roman" panose="02020603050405020304" pitchFamily="18" charset="0"/>
              </a:rPr>
              <a:t> our teacher carefully.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认真听老师讲。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Text Box 6"/>
          <p:cNvSpPr txBox="1"/>
          <p:nvPr/>
        </p:nvSpPr>
        <p:spPr>
          <a:xfrm>
            <a:off x="468313" y="484188"/>
            <a:ext cx="332581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listen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的用法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2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charRg st="32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73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charRg st="73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06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charRg st="106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33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charRg st="133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75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charRg st="175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6" name="Text Box 18"/>
          <p:cNvSpPr txBox="1"/>
          <p:nvPr/>
        </p:nvSpPr>
        <p:spPr>
          <a:xfrm>
            <a:off x="468313" y="476250"/>
            <a:ext cx="48593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fight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打架，争吵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7" name="Text Box 19"/>
          <p:cNvSpPr txBox="1"/>
          <p:nvPr/>
        </p:nvSpPr>
        <p:spPr>
          <a:xfrm>
            <a:off x="685800" y="1317625"/>
            <a:ext cx="8351838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作动词用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Jack never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fights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with his brother.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杰克从不和他的弟弟打架。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作名词，意为“打架；争吵”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常用词组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fight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“打架；吵架”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Did you have a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with her?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你和她吵过架吗？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7">
                                            <p:txEl>
                                              <p:charRg st="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72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7">
                                            <p:txEl>
                                              <p:charRg st="72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114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7">
                                            <p:txEl>
                                              <p:charRg st="114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8" name="Text Box 20"/>
          <p:cNvSpPr txBox="1"/>
          <p:nvPr/>
        </p:nvSpPr>
        <p:spPr>
          <a:xfrm>
            <a:off x="647700" y="620713"/>
            <a:ext cx="8172450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249680" indent="-1249680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wear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意为“穿、戴”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9680" indent="-124968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e.g. My aunt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wears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 blue skirt and a white T-shirt.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我姑姑穿着蓝色的裙子，白色的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恤。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9680" indent="-124968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Does he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glasses?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他戴眼镜吗？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charRg st="1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8">
                                            <p:txEl>
                                              <p:charRg st="19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charRg st="94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8">
                                            <p:txEl>
                                              <p:charRg st="94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20"/>
          <p:cNvSpPr txBox="1"/>
          <p:nvPr/>
        </p:nvSpPr>
        <p:spPr>
          <a:xfrm>
            <a:off x="468313" y="658813"/>
            <a:ext cx="8424862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have to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have to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着重于客观的需要，含有“不得不”的客观强制性；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着重于主观上自己认为有义务、有必要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。如：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She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clean the room every week.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她每周都得打扫房间。 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go now.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我现在必须走。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16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75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8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18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13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charRg st="155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20"/>
          <p:cNvSpPr txBox="1"/>
          <p:nvPr/>
        </p:nvSpPr>
        <p:spPr>
          <a:xfrm>
            <a:off x="611188" y="587375"/>
            <a:ext cx="8424862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含有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to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的句子变一般疑问句或否定</a:t>
            </a:r>
            <a:r>
              <a:rPr lang="zh-CN" altLang="en-US" sz="3600" b="1" dirty="0">
                <a:latin typeface="Times New Roman" panose="02020603050405020304" pitchFamily="18" charset="0"/>
              </a:rPr>
              <a:t>句时要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借助助动词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 / don’t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does / doesn’t</a:t>
            </a:r>
            <a:r>
              <a:rPr lang="zh-CN" altLang="en-US" sz="3600" b="1" dirty="0">
                <a:latin typeface="Times New Roman" panose="02020603050405020304" pitchFamily="18" charset="0"/>
              </a:rPr>
              <a:t>；而含有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的句子变一般疑问句是直接将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提前至句首，变否定句是在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后加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  <a:r>
              <a:rPr lang="zh-CN" altLang="en-US" sz="3600" b="1" dirty="0">
                <a:latin typeface="Times New Roman" panose="02020603050405020304" pitchFamily="18" charset="0"/>
              </a:rPr>
              <a:t>。如：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He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doesn’t have to</a:t>
            </a:r>
            <a:r>
              <a:rPr lang="en-US" altLang="zh-CN" sz="3600" b="1">
                <a:latin typeface="Times New Roman" panose="02020603050405020304" pitchFamily="18" charset="0"/>
              </a:rPr>
              <a:t> do it.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他不必做那件事。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He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mustn’t</a:t>
            </a:r>
            <a:r>
              <a:rPr lang="en-US" altLang="zh-CN" sz="3600" b="1">
                <a:latin typeface="Times New Roman" panose="02020603050405020304" pitchFamily="18" charset="0"/>
              </a:rPr>
              <a:t> do it.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他不许做那件事。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04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39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20"/>
          <p:cNvSpPr txBox="1"/>
          <p:nvPr/>
        </p:nvSpPr>
        <p:spPr>
          <a:xfrm>
            <a:off x="1116013" y="1268413"/>
            <a:ext cx="6840537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Does</a:t>
            </a:r>
            <a:r>
              <a:rPr lang="en-US" altLang="zh-CN" sz="3600" b="1">
                <a:latin typeface="Times New Roman" panose="02020603050405020304" pitchFamily="18" charset="0"/>
              </a:rPr>
              <a:t> he 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have to</a:t>
            </a:r>
            <a:r>
              <a:rPr lang="en-US" altLang="zh-CN" sz="3600" b="1">
                <a:latin typeface="Times New Roman" panose="02020603050405020304" pitchFamily="18" charset="0"/>
              </a:rPr>
              <a:t> do it? 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</a:rPr>
              <a:t>他不得不做那件事吗？   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Must</a:t>
            </a:r>
            <a:r>
              <a:rPr lang="en-US" altLang="zh-CN" sz="3600" b="1">
                <a:latin typeface="Times New Roman" panose="02020603050405020304" pitchFamily="18" charset="0"/>
              </a:rPr>
              <a:t> he do his homework?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</a:rPr>
              <a:t>他必须做他的作业吗？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5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25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9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39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charRg st="6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20"/>
          <p:cNvSpPr txBox="1"/>
          <p:nvPr/>
        </p:nvSpPr>
        <p:spPr>
          <a:xfrm>
            <a:off x="468313" y="836613"/>
            <a:ext cx="8424862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在否定句中，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/ doesn’t have to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表示“没有必要”，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must not / mustn’t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表示“不允许”。</a:t>
            </a:r>
            <a:r>
              <a:rPr lang="zh-CN" altLang="en-US" sz="3600" b="1" dirty="0">
                <a:latin typeface="Times New Roman" panose="02020603050405020304" pitchFamily="18" charset="0"/>
              </a:rPr>
              <a:t>如：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You 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don’t have to</a:t>
            </a:r>
            <a:r>
              <a:rPr lang="en-US" altLang="zh-CN" sz="3600" b="1">
                <a:latin typeface="Times New Roman" panose="02020603050405020304" pitchFamily="18" charset="0"/>
              </a:rPr>
              <a:t> go there. 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</a:rPr>
              <a:t>你不必去那儿。   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You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must not / mustn’t</a:t>
            </a:r>
            <a:r>
              <a:rPr lang="en-US" altLang="zh-CN" sz="3600" b="1">
                <a:latin typeface="Times New Roman" panose="02020603050405020304" pitchFamily="18" charset="0"/>
              </a:rPr>
              <a:t> go there.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932680" algn="l"/>
              </a:tabLst>
            </a:pPr>
            <a:r>
              <a:rPr lang="zh-CN" altLang="en-US" sz="3600" b="1" dirty="0">
                <a:latin typeface="Times New Roman" panose="02020603050405020304" pitchFamily="18" charset="0"/>
              </a:rPr>
              <a:t>你不许去那儿。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68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98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109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charRg st="143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300" name="文本框 55299"/>
          <p:cNvSpPr txBox="1"/>
          <p:nvPr/>
        </p:nvSpPr>
        <p:spPr>
          <a:xfrm>
            <a:off x="754063" y="1490663"/>
            <a:ext cx="770572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练一练：用</a:t>
            </a:r>
            <a:r>
              <a:rPr lang="en-US" altLang="zh-CN" sz="3600" b="1">
                <a:latin typeface="Times New Roman" panose="02020603050405020304" pitchFamily="18" charset="0"/>
              </a:rPr>
              <a:t>have to, must </a:t>
            </a:r>
            <a:r>
              <a:rPr lang="zh-CN" altLang="en-US" sz="3600" b="1" dirty="0">
                <a:latin typeface="Times New Roman" panose="02020603050405020304" pitchFamily="18" charset="0"/>
              </a:rPr>
              <a:t>填空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It’s cold outside. We ______ stay at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home.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We ____ be good with our parents.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291138" y="228282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have to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1978025" y="3579813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must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42" name="文本框 61441"/>
          <p:cNvSpPr txBox="1"/>
          <p:nvPr/>
        </p:nvSpPr>
        <p:spPr>
          <a:xfrm>
            <a:off x="287338" y="476250"/>
            <a:ext cx="8532812" cy="602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根据各题后括号内的要求完成下列各题。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He has to wear the school uniform at school. (</a:t>
            </a:r>
            <a:r>
              <a:rPr lang="zh-CN" altLang="en-US" sz="3600" b="1" dirty="0">
                <a:latin typeface="Times New Roman" panose="02020603050405020304" pitchFamily="18" charset="0"/>
              </a:rPr>
              <a:t>改为一般疑问句</a:t>
            </a:r>
            <a:r>
              <a:rPr lang="en-US" altLang="zh-CN" sz="3600" b="1">
                <a:latin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 he ________ wear the school uniform at school?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They have to do too much homework every day.  (</a:t>
            </a:r>
            <a:r>
              <a:rPr lang="zh-CN" altLang="en-US" sz="3600" b="1" dirty="0">
                <a:latin typeface="Times New Roman" panose="02020603050405020304" pitchFamily="18" charset="0"/>
              </a:rPr>
              <a:t>改为否定句</a:t>
            </a:r>
            <a:r>
              <a:rPr lang="en-US" altLang="zh-CN" sz="3600" b="1">
                <a:latin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They ______________ do too much homework every day.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0113" y="249237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Does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2700338" y="249237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have to 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1908175" y="5164138"/>
            <a:ext cx="3240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don’t have to 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04" name="WordArt 15"/>
          <p:cNvSpPr/>
          <p:nvPr/>
        </p:nvSpPr>
        <p:spPr>
          <a:xfrm>
            <a:off x="3059113" y="333375"/>
            <a:ext cx="4105275" cy="1150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chant</a:t>
            </a:r>
            <a:endParaRPr lang="zh-CN" altLang="en-US" sz="4800" b="1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5" name="矩形 15"/>
          <p:cNvSpPr/>
          <p:nvPr/>
        </p:nvSpPr>
        <p:spPr>
          <a:xfrm>
            <a:off x="2555875" y="1701800"/>
            <a:ext cx="5688013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Rain! Rain! Go away!   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again another day!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Johnny wants to play.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Rain! Rain! Go away!   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again another day!   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mother's washing day.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2466" name="文本框 62465"/>
          <p:cNvSpPr txBox="1"/>
          <p:nvPr/>
        </p:nvSpPr>
        <p:spPr>
          <a:xfrm>
            <a:off x="360363" y="1289050"/>
            <a:ext cx="8532812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We must finish our work now. (</a:t>
            </a:r>
            <a:r>
              <a:rPr lang="zh-CN" altLang="en-US" sz="3600" b="1" dirty="0">
                <a:latin typeface="Times New Roman" panose="02020603050405020304" pitchFamily="18" charset="0"/>
              </a:rPr>
              <a:t>改为一般疑问句</a:t>
            </a:r>
            <a:r>
              <a:rPr lang="en-US" altLang="zh-CN" sz="3600" b="1">
                <a:latin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 we ________ our work now?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28675" y="265747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Must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3132138" y="265747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finish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9" name="Text Box 12"/>
          <p:cNvSpPr txBox="1"/>
          <p:nvPr/>
        </p:nvSpPr>
        <p:spPr>
          <a:xfrm>
            <a:off x="250825" y="1139825"/>
            <a:ext cx="8229600" cy="545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  <a:buAutoNum type="arabicPeriod"/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不要在上课时听音乐。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     __________________________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我们必须准时。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     ___________________________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我们能把音乐播放器带到学校里来吗？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     ___________________________________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 startAt="4"/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在图书馆里我们必须保持安静。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     ________________________________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 startAt="5"/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不要在楼道里跑 。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     _________________________________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9" name="Text Box 13"/>
          <p:cNvSpPr txBox="1"/>
          <p:nvPr/>
        </p:nvSpPr>
        <p:spPr>
          <a:xfrm>
            <a:off x="684213" y="1643063"/>
            <a:ext cx="5256212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listen to music in class.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90" name="Text Box 14"/>
          <p:cNvSpPr txBox="1"/>
          <p:nvPr/>
        </p:nvSpPr>
        <p:spPr>
          <a:xfrm>
            <a:off x="757238" y="2646363"/>
            <a:ext cx="5327650" cy="725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be on time.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3563938" y="188913"/>
            <a:ext cx="47720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将下列句子译成英语。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9703" name="WordArt 9"/>
          <p:cNvSpPr>
            <a:spLocks noTextEdit="1"/>
          </p:cNvSpPr>
          <p:nvPr/>
        </p:nvSpPr>
        <p:spPr>
          <a:xfrm>
            <a:off x="250825" y="528638"/>
            <a:ext cx="2555875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7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684213" y="3775075"/>
            <a:ext cx="7775575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bring the music player to school?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684213" y="4811713"/>
            <a:ext cx="6480175" cy="725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keep quiet in the library.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1042988" y="5819775"/>
            <a:ext cx="5327650" cy="725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run in the hallways.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01389" grpId="0"/>
      <p:bldP spid="101390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Text Box 6"/>
          <p:cNvSpPr txBox="1"/>
          <p:nvPr/>
        </p:nvSpPr>
        <p:spPr>
          <a:xfrm>
            <a:off x="539750" y="2286000"/>
            <a:ext cx="7993063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提示：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上学不要迟到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按时上课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穿校服          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不在教室里吃东西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不要在教室里戴帽子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在餐厅吃东西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Rectangle 11"/>
          <p:cNvSpPr/>
          <p:nvPr/>
        </p:nvSpPr>
        <p:spPr>
          <a:xfrm>
            <a:off x="1763713" y="1493838"/>
            <a:ext cx="6121400" cy="90805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rules in your school.</a:t>
            </a:r>
            <a:endParaRPr lang="en-US" altLang="zh-CN" sz="36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矩形 28676"/>
          <p:cNvSpPr/>
          <p:nvPr/>
        </p:nvSpPr>
        <p:spPr>
          <a:xfrm>
            <a:off x="2555875" y="341313"/>
            <a:ext cx="37449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867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22" name="Picture 8" descr="MCj0343613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1700213"/>
            <a:ext cx="5614987" cy="492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21579" y="435273"/>
            <a:ext cx="86491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Follow the rules at school!</a:t>
            </a:r>
            <a:endParaRPr kumimoji="0" lang="zh-CN" alt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4" name="Picture 10" descr="Rice Bui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7200"/>
            <a:ext cx="3119438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WordArt 2"/>
          <p:cNvSpPr>
            <a:spLocks noTextEdit="1"/>
          </p:cNvSpPr>
          <p:nvPr/>
        </p:nvSpPr>
        <p:spPr>
          <a:xfrm>
            <a:off x="1476375" y="2060575"/>
            <a:ext cx="6769100" cy="20161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9525" cap="flat" cmpd="sng">
                <a:solidFill>
                  <a:srgbClr val="33CC33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Text Box 3"/>
          <p:cNvSpPr txBox="1"/>
          <p:nvPr/>
        </p:nvSpPr>
        <p:spPr>
          <a:xfrm>
            <a:off x="2843213" y="4941888"/>
            <a:ext cx="2127250" cy="11906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fight </a:t>
            </a:r>
            <a:r>
              <a:rPr lang="en-US" altLang="zh-CN" sz="3600" b="1" i="1">
                <a:latin typeface="Times New Roman" panose="02020603050405020304" pitchFamily="18" charset="0"/>
              </a:rPr>
              <a:t>v</a:t>
            </a:r>
            <a:r>
              <a:rPr lang="en-US" altLang="zh-CN" sz="3600" b="1">
                <a:latin typeface="Times New Roman" panose="02020603050405020304" pitchFamily="18" charset="0"/>
              </a:rPr>
              <a:t>. </a:t>
            </a:r>
            <a:r>
              <a:rPr lang="en-US" altLang="zh-CN" sz="3600" b="1" i="1">
                <a:latin typeface="Times New Roman" panose="02020603050405020304" pitchFamily="18" charset="0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</a:rPr>
              <a:t>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打架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4787900" y="3213100"/>
            <a:ext cx="3425825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dining hall </a:t>
            </a:r>
            <a:r>
              <a:rPr lang="zh-CN" altLang="en-US" sz="3600" b="1" dirty="0">
                <a:latin typeface="Times New Roman" panose="02020603050405020304" pitchFamily="18" charset="0"/>
              </a:rPr>
              <a:t>食堂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1187450" y="3357563"/>
            <a:ext cx="3349625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hallway </a:t>
            </a:r>
            <a:r>
              <a:rPr lang="en-US" altLang="zh-CN" sz="3600" b="1" i="1">
                <a:latin typeface="Times New Roman" panose="02020603050405020304" pitchFamily="18" charset="0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Arial" panose="020B0604020202020204" pitchFamily="34" charset="0"/>
              </a:rPr>
              <a:t>走廊</a:t>
            </a:r>
            <a:r>
              <a:rPr lang="zh-CN" altLang="en-US" sz="3600" dirty="0">
                <a:latin typeface="Arial" panose="020B0604020202020204" pitchFamily="34" charset="0"/>
              </a:rPr>
              <a:t> 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sp>
        <p:nvSpPr>
          <p:cNvPr id="5125" name="Text Box 12"/>
          <p:cNvSpPr txBox="1"/>
          <p:nvPr/>
        </p:nvSpPr>
        <p:spPr>
          <a:xfrm>
            <a:off x="5056188" y="6170613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5364163" y="6092825"/>
            <a:ext cx="2808287" cy="64135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listen to </a:t>
            </a:r>
            <a:r>
              <a:rPr lang="zh-CN" altLang="en-US" sz="3600" b="1" dirty="0">
                <a:latin typeface="Times New Roman" panose="02020603050405020304" pitchFamily="18" charset="0"/>
              </a:rPr>
              <a:t>听</a:t>
            </a:r>
            <a:r>
              <a:rPr lang="en-US" altLang="zh-CN" sz="3600" b="1">
                <a:latin typeface="Times New Roman" panose="02020603050405020304" pitchFamily="18" charset="0"/>
              </a:rPr>
              <a:t>…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5136" name="图片 5135" descr="6310-110HQ14S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052513"/>
            <a:ext cx="2952750" cy="2097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图片 5137" descr="ux25110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765175"/>
            <a:ext cx="3097213" cy="232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图片 5140" descr="292-110316122039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4005263"/>
            <a:ext cx="3025775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3" name="图片 5142" descr="193000012194461316919099600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8" y="4149725"/>
            <a:ext cx="1722437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4" name="矩形 5143"/>
          <p:cNvSpPr/>
          <p:nvPr/>
        </p:nvSpPr>
        <p:spPr>
          <a:xfrm>
            <a:off x="395288" y="142875"/>
            <a:ext cx="3419475" cy="765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5" grpId="0" animBg="1"/>
      <p:bldP spid="7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5" name="Text Box 3"/>
          <p:cNvSpPr txBox="1"/>
          <p:nvPr/>
        </p:nvSpPr>
        <p:spPr>
          <a:xfrm>
            <a:off x="323850" y="2347913"/>
            <a:ext cx="30972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music play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468313" y="5589588"/>
            <a:ext cx="2016125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uniforms  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制服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/>
          <p:nvPr/>
        </p:nvSpPr>
        <p:spPr>
          <a:xfrm>
            <a:off x="3563938" y="2347913"/>
            <a:ext cx="237648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 hat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戴帽子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2" name="Text Box 10"/>
          <p:cNvSpPr txBox="1"/>
          <p:nvPr/>
        </p:nvSpPr>
        <p:spPr>
          <a:xfrm>
            <a:off x="6588125" y="2492375"/>
            <a:ext cx="23399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sorry 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对不起</a:t>
            </a:r>
            <a:endParaRPr lang="zh-CN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11" descr="http://pica.nipic.com/2007-08-20/2007820171348513_2.jpg"/>
          <p:cNvPicPr>
            <a:picLocks noChangeAspect="1"/>
          </p:cNvPicPr>
          <p:nvPr/>
        </p:nvPicPr>
        <p:blipFill>
          <a:blip r:embed="rId2"/>
          <a:srcRect b="5362"/>
          <a:stretch>
            <a:fillRect/>
          </a:stretch>
        </p:blipFill>
        <p:spPr>
          <a:xfrm>
            <a:off x="900113" y="115888"/>
            <a:ext cx="1811337" cy="198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6" name="Text Box 9"/>
          <p:cNvSpPr txBox="1"/>
          <p:nvPr/>
        </p:nvSpPr>
        <p:spPr>
          <a:xfrm>
            <a:off x="3059113" y="5589588"/>
            <a:ext cx="25193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r>
              <a:rPr lang="en-US" altLang="zh-CN" sz="36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zh-CN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外出</a:t>
            </a:r>
            <a:endParaRPr lang="zh-CN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8" name="Text Box 3"/>
          <p:cNvSpPr txBox="1"/>
          <p:nvPr/>
        </p:nvSpPr>
        <p:spPr>
          <a:xfrm>
            <a:off x="5867400" y="6100763"/>
            <a:ext cx="327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 </a:t>
            </a:r>
            <a:r>
              <a:rPr lang="en-US" altLang="zh-CN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9" name="图片 6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60350"/>
            <a:ext cx="2305050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6160" descr="20137111636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115888"/>
            <a:ext cx="2097087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图片 6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2917825"/>
            <a:ext cx="1989138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图片 6163" descr="a03~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650" y="3795713"/>
            <a:ext cx="28575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图片 6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3500438"/>
            <a:ext cx="2978150" cy="195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147" grpId="0" animBg="1"/>
      <p:bldP spid="69641" grpId="0"/>
      <p:bldP spid="69642" grpId="0"/>
      <p:bldP spid="6156" grpId="0"/>
      <p:bldP spid="6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11365" y="181334"/>
            <a:ext cx="4069680" cy="74273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Presentation</a:t>
            </a:r>
            <a:endParaRPr kumimoji="0" lang="zh-CN" altLang="en-US" sz="54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3708400" y="981075"/>
            <a:ext cx="5303838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Don’t arrive late for class.</a:t>
            </a:r>
            <a:endParaRPr lang="en-US" altLang="zh-CN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You must be on time.</a:t>
            </a:r>
            <a:endParaRPr lang="en-US" altLang="zh-CN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3059113" y="3141663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fight!</a:t>
            </a:r>
            <a:endParaRPr lang="en-US" altLang="zh-CN" sz="3600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527425" y="5418138"/>
            <a:ext cx="5616575" cy="1439863"/>
          </a:xfrm>
          <a:prstGeom prst="rect">
            <a:avLst/>
          </a:prstGeom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Don’t listen to music in class.</a:t>
            </a:r>
            <a:endParaRPr lang="en-US" altLang="zh-CN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8" name="图片 7177" descr="20130223171824_MSAr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908050"/>
            <a:ext cx="3600450" cy="197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7181" descr="20070314_acce9d17205819b484ebNT7AneGYNC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2492375"/>
            <a:ext cx="2322512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7182" descr="1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955925" cy="3024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204" name="Picture 17" descr="D:\红蜻蜓抓图\屏幕截图\截屏04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2446338"/>
            <a:ext cx="4356100" cy="412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675688" cy="1727200"/>
          </a:xfrm>
          <a:ln/>
        </p:spPr>
        <p:txBody>
          <a:bodyPr vert="horz" wrap="square" lIns="91440" tIns="45720" rIns="91440" bIns="45720" anchor="ctr"/>
          <a:p>
            <a:pPr algn="l"/>
            <a:r>
              <a:rPr lang="en-US" altLang="zh-CN" sz="3400" b="1">
                <a:solidFill>
                  <a:srgbClr val="0000FF"/>
                </a:solidFill>
              </a:rPr>
              <a:t>1a</a:t>
            </a:r>
            <a:r>
              <a:rPr lang="en-US" altLang="zh-CN" sz="3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rules are these students breaking? </a:t>
            </a:r>
            <a:b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Write the number of the rule next to the </a:t>
            </a:r>
            <a:b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student.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463800" y="49466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13" name="TextBox 24"/>
          <p:cNvSpPr txBox="1"/>
          <p:nvPr/>
        </p:nvSpPr>
        <p:spPr>
          <a:xfrm>
            <a:off x="179388" y="2276475"/>
            <a:ext cx="4140200" cy="1163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Don’t run in the 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hallways.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15" name="TextBox 26"/>
          <p:cNvSpPr txBox="1"/>
          <p:nvPr/>
        </p:nvSpPr>
        <p:spPr>
          <a:xfrm>
            <a:off x="287338" y="5000625"/>
            <a:ext cx="3276600" cy="1165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Don’t listen to </a:t>
            </a:r>
            <a:endParaRPr lang="en-US" altLang="zh-CN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music in class.</a:t>
            </a:r>
            <a:endParaRPr lang="en-US" altLang="zh-CN" sz="3200" b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16" name="TextBox 27"/>
          <p:cNvSpPr txBox="1"/>
          <p:nvPr/>
        </p:nvSpPr>
        <p:spPr>
          <a:xfrm>
            <a:off x="323850" y="6021388"/>
            <a:ext cx="2771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Don’t fight.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9" name="Rectangle 7"/>
          <p:cNvSpPr>
            <a:spLocks noGrp="1"/>
          </p:cNvSpPr>
          <p:nvPr>
            <p:ph type="body" idx="4294967295"/>
          </p:nvPr>
        </p:nvSpPr>
        <p:spPr>
          <a:xfrm>
            <a:off x="180975" y="1773238"/>
            <a:ext cx="8963025" cy="504825"/>
          </a:xfrm>
          <a:ln/>
        </p:spPr>
        <p:txBody>
          <a:bodyPr vert="horz" wrap="square" lIns="91440" tIns="45720" rIns="91440" bIns="45720" anchor="t"/>
          <a:p>
            <a:pPr marL="0" indent="0">
              <a:lnSpc>
                <a:spcPct val="90000"/>
              </a:lnSpc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Don’t arrive late for class. You must be on time. 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525963" y="4941888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 Box 19"/>
          <p:cNvSpPr txBox="1"/>
          <p:nvPr/>
        </p:nvSpPr>
        <p:spPr>
          <a:xfrm>
            <a:off x="7797800" y="3217863"/>
            <a:ext cx="3365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5445125" y="3403600"/>
            <a:ext cx="336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19"/>
          <p:cNvSpPr txBox="1"/>
          <p:nvPr/>
        </p:nvSpPr>
        <p:spPr>
          <a:xfrm>
            <a:off x="4554538" y="5489575"/>
            <a:ext cx="336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19"/>
          <p:cNvSpPr txBox="1"/>
          <p:nvPr/>
        </p:nvSpPr>
        <p:spPr>
          <a:xfrm>
            <a:off x="6526213" y="2420938"/>
            <a:ext cx="3825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14" name="TextBox 25"/>
          <p:cNvSpPr txBox="1"/>
          <p:nvPr/>
        </p:nvSpPr>
        <p:spPr>
          <a:xfrm>
            <a:off x="215900" y="3284538"/>
            <a:ext cx="4427538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Don’t eat in the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classroom. You must eat in the dining hall.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5" grpId="0"/>
      <p:bldP spid="29716" grpId="0"/>
      <p:bldP spid="8209" grpId="0" build="p"/>
      <p:bldP spid="26" grpId="0"/>
      <p:bldP spid="25" grpId="0"/>
      <p:bldP spid="24" grpId="0"/>
      <p:bldP spid="23" grpId="0"/>
      <p:bldP spid="297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" name="Text Box 8"/>
          <p:cNvSpPr txBox="1"/>
          <p:nvPr/>
        </p:nvSpPr>
        <p:spPr>
          <a:xfrm>
            <a:off x="323850" y="4659313"/>
            <a:ext cx="84248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Peter ______ Amy ______  Mike ______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79327" y="846030"/>
            <a:ext cx="4879050" cy="1138460"/>
          </a:xfrm>
          <a:prstGeom prst="rect">
            <a:avLst/>
          </a:prstGeom>
          <a:noFill/>
        </p:spPr>
        <p:txBody>
          <a:bodyPr wrap="none" numCol="1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A3C2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Listening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EA3C2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66" name="Rectangle 2"/>
          <p:cNvSpPr/>
          <p:nvPr/>
        </p:nvSpPr>
        <p:spPr>
          <a:xfrm>
            <a:off x="684213" y="2133600"/>
            <a:ext cx="7488237" cy="1943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1b</a:t>
            </a:r>
            <a:r>
              <a:rPr lang="en-US" altLang="zh-CN" sz="3600"/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Listen. What rules are these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students breaking? Write the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numbers after the names.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67" name="图片 49166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3571875"/>
            <a:ext cx="719138" cy="71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8" name="矩形 49167"/>
          <p:cNvSpPr/>
          <p:nvPr/>
        </p:nvSpPr>
        <p:spPr>
          <a:xfrm>
            <a:off x="2051050" y="4659313"/>
            <a:ext cx="3603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70" name="矩形 49169"/>
          <p:cNvSpPr/>
          <p:nvPr/>
        </p:nvSpPr>
        <p:spPr>
          <a:xfrm>
            <a:off x="4714875" y="4659313"/>
            <a:ext cx="3603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71" name="矩形 49170"/>
          <p:cNvSpPr/>
          <p:nvPr/>
        </p:nvSpPr>
        <p:spPr>
          <a:xfrm>
            <a:off x="7380288" y="4659313"/>
            <a:ext cx="36036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166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6040</Words>
  <Application>WPS 演示</Application>
  <PresentationFormat>在屏幕上显示</PresentationFormat>
  <Paragraphs>375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华文琥珀</vt:lpstr>
      <vt:lpstr>黑体</vt:lpstr>
      <vt:lpstr>Arial Unicode MS</vt:lpstr>
      <vt:lpstr>微软雅黑</vt:lpstr>
      <vt:lpstr>Arial Unicode MS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147</cp:revision>
  <dcterms:created xsi:type="dcterms:W3CDTF">2010-10-12T07:57:17Z</dcterms:created>
  <dcterms:modified xsi:type="dcterms:W3CDTF">2021-05-11T15:38:36Z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