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7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3"/>
  </p:sldMasterIdLst>
  <p:notesMasterIdLst>
    <p:notesMasterId r:id="rId28"/>
  </p:notesMasterIdLst>
  <p:sldIdLst>
    <p:sldId id="256" r:id="rId4"/>
    <p:sldId id="602" r:id="rId5"/>
    <p:sldId id="647" r:id="rId6"/>
    <p:sldId id="848" r:id="rId7"/>
    <p:sldId id="849" r:id="rId8"/>
    <p:sldId id="850" r:id="rId9"/>
    <p:sldId id="851" r:id="rId10"/>
    <p:sldId id="852" r:id="rId11"/>
    <p:sldId id="940" r:id="rId12"/>
    <p:sldId id="941" r:id="rId13"/>
    <p:sldId id="942" r:id="rId14"/>
    <p:sldId id="969" r:id="rId15"/>
    <p:sldId id="790" r:id="rId16"/>
    <p:sldId id="971" r:id="rId17"/>
    <p:sldId id="598" r:id="rId18"/>
    <p:sldId id="886" r:id="rId19"/>
    <p:sldId id="972" r:id="rId20"/>
    <p:sldId id="973" r:id="rId21"/>
    <p:sldId id="743" r:id="rId22"/>
    <p:sldId id="920" r:id="rId23"/>
    <p:sldId id="827" r:id="rId24"/>
    <p:sldId id="772" r:id="rId25"/>
    <p:sldId id="974" r:id="rId26"/>
    <p:sldId id="666" r:id="rId27"/>
    <p:sldId id="774" r:id="rId29"/>
    <p:sldId id="698" r:id="rId30"/>
    <p:sldId id="776" r:id="rId31"/>
    <p:sldId id="925" r:id="rId32"/>
    <p:sldId id="777" r:id="rId33"/>
    <p:sldId id="693" r:id="rId34"/>
    <p:sldId id="976" r:id="rId35"/>
    <p:sldId id="975" r:id="rId36"/>
    <p:sldId id="636" r:id="rId37"/>
    <p:sldId id="977" r:id="rId38"/>
    <p:sldId id="373" r:id="rId39"/>
  </p:sldIdLst>
  <p:sldSz cx="12192000" cy="6858000"/>
  <p:notesSz cx="6858000" cy="9144000"/>
  <p:custDataLst>
    <p:tags r:id="rId46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7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7124"/>
    <a:srgbClr val="CC6600"/>
    <a:srgbClr val="EF7509"/>
    <a:srgbClr val="8CC5B1"/>
    <a:srgbClr val="202E4A"/>
    <a:srgbClr val="68BC9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4676"/>
  </p:normalViewPr>
  <p:slideViewPr>
    <p:cSldViewPr snapToGrid="0" showGuides="1">
      <p:cViewPr varScale="1">
        <p:scale>
          <a:sx n="66" d="100"/>
          <a:sy n="66" d="100"/>
        </p:scale>
        <p:origin x="-858" y="-114"/>
      </p:cViewPr>
      <p:guideLst>
        <p:guide orient="horz" pos="2170"/>
        <p:guide pos="370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333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75.xml"/><Relationship Id="rId45" Type="http://schemas.openxmlformats.org/officeDocument/2006/relationships/customXml" Target="../customXml/item1.xml"/><Relationship Id="rId44" Type="http://schemas.openxmlformats.org/officeDocument/2006/relationships/customXmlProps" Target="../customXml/itemProps74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71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NULL" TargetMode="Externa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tags" Target="../tags/tag68.xml"/><Relationship Id="rId4" Type="http://schemas.openxmlformats.org/officeDocument/2006/relationships/image" Target="../media/image35.png"/><Relationship Id="rId3" Type="http://schemas.openxmlformats.org/officeDocument/2006/relationships/tags" Target="../tags/tag67.xml"/><Relationship Id="rId2" Type="http://schemas.openxmlformats.org/officeDocument/2006/relationships/image" Target="../media/image34.png"/><Relationship Id="rId1" Type="http://schemas.openxmlformats.org/officeDocument/2006/relationships/tags" Target="../tags/tag6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tags" Target="../tags/tag69.xml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39.jpeg"/><Relationship Id="rId2" Type="http://schemas.openxmlformats.org/officeDocument/2006/relationships/image" Target="../media/image40.png"/><Relationship Id="rId1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tags" Target="../tags/tag71.xml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tags" Target="../tags/tag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tags" Target="../tags/tag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8850" name="文本占位符 5"/>
          <p:cNvSpPr txBox="1"/>
          <p:nvPr/>
        </p:nvSpPr>
        <p:spPr>
          <a:xfrm>
            <a:off x="7475538" y="3122613"/>
            <a:ext cx="3146425" cy="423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endParaRPr lang="zh-CN" altLang="en-US" sz="2400" b="1" dirty="0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640080" y="2526030"/>
            <a:ext cx="79946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Period 2 Build up your vocabulary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endParaRPr lang="en-US" altLang="zh-CN" sz="4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78852" name="图片 3112" descr="C:/Documents and Settings/Administrator/桌面/NULL"/>
          <p:cNvPicPr>
            <a:picLocks noChangeAspect="1"/>
          </p:cNvPicPr>
          <p:nvPr/>
        </p:nvPicPr>
        <p:blipFill>
          <a:blip r:embed="rId1" r:link="rId2">
            <a:lum bright="6000" contrast="11999"/>
          </a:blip>
          <a:stretch>
            <a:fillRect/>
          </a:stretch>
        </p:blipFill>
        <p:spPr>
          <a:xfrm>
            <a:off x="8848725" y="4268788"/>
            <a:ext cx="315436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>
            <p:custDataLst>
              <p:tags r:id="rId3"/>
            </p:custDataLst>
          </p:nvPr>
        </p:nvSpPr>
        <p:spPr>
          <a:xfrm>
            <a:off x="2650808" y="3942080"/>
            <a:ext cx="2106612" cy="460375"/>
          </a:xfrm>
          <a:prstGeom prst="rect">
            <a:avLst/>
          </a:prstGeom>
          <a:solidFill>
            <a:srgbClr val="009459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  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0024" y="4721962"/>
            <a:ext cx="2589121" cy="460375"/>
          </a:xfrm>
          <a:prstGeom prst="rect">
            <a:avLst/>
          </a:prstGeom>
          <a:solidFill>
            <a:srgbClr val="009459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人教版（</a:t>
            </a:r>
            <a:r>
              <a:rPr lang="en-US" altLang="zh-CN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2019</a:t>
            </a:r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2400" b="1" noProof="1" dirty="0">
              <a:solidFill>
                <a:prstClr val="white"/>
              </a:solidFill>
              <a:highlight>
                <a:srgbClr val="009459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257175" y="1570355"/>
            <a:ext cx="10167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3 Environmental protection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5124" grpId="0" bldLvl="0" animBg="1"/>
      <p:bldP spid="8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6120" y="1601470"/>
            <a:ext cx="587629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n:a general direction in which a situation is changing or developing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21075" y="1601470"/>
            <a:ext cx="19570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trend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1200" y="3565525"/>
            <a:ext cx="571817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book provides valuable information on recent ________(trend).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73120" y="4673600"/>
            <a:ext cx="15157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trends</a:t>
            </a:r>
            <a:endParaRPr lang="en-US" altLang="zh-CN" sz="3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1"/>
          <a:srcRect l="60910" b="19962"/>
          <a:stretch>
            <a:fillRect/>
          </a:stretch>
        </p:blipFill>
        <p:spPr>
          <a:xfrm>
            <a:off x="0" y="1263650"/>
            <a:ext cx="3246120" cy="4961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2"/>
          <a:srcRect l="7767" r="9117"/>
          <a:stretch>
            <a:fillRect/>
          </a:stretch>
        </p:blipFill>
        <p:spPr>
          <a:xfrm>
            <a:off x="9123045" y="1350645"/>
            <a:ext cx="3069590" cy="487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1434465" y="840740"/>
            <a:ext cx="9119235" cy="5054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broadcast,comprehensive,ecology,starve,seize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98190" y="95885"/>
            <a:ext cx="7255510" cy="868045"/>
          </a:xfrm>
        </p:spPr>
        <p:txBody>
          <a:bodyPr anchor="t">
            <a:normAutofit lnSpcReduction="1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text and find out the sentences of the following words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475" y="1346200"/>
            <a:ext cx="11957050" cy="1420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1.An expert who has studied polar bears for many years said that from the position of its dead body,the bear appeared to have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starved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and died.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475" y="2718435"/>
            <a:ext cx="1195705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2.This alarming case showed how the increase in temperature had an impact on Earth’s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ecology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475" y="3559810"/>
            <a:ext cx="11957050" cy="1420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3.There is strong and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comprehensive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evidence that the rise in temperature has led to an increase in extreme weather and natural diseasters worldwide...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2720" y="4898390"/>
            <a:ext cx="1195705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4.In fact, news reports are frequently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broadcast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about extreme rainstorms and heatwaves causing deaths and economic losses.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720" y="5773420"/>
            <a:ext cx="1195705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5.It is our responsibility to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seize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every opportunity to educate everyone about global warming...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2" grpId="0" bldLvl="0" animBg="1" uiExpand="1" build="allAtOnce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1434465" y="840740"/>
            <a:ext cx="9119235" cy="5054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broadcast,comprehensive,ecology,starve,seize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06115" y="233680"/>
            <a:ext cx="8985885" cy="66040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sentences and give the meanig of the red words.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475" y="1346200"/>
            <a:ext cx="11957050" cy="1420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1.An expert who has studied polar bears for many years said that from the position of its dead body,the bear appeared to have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starved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and died.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7410" y="2235200"/>
            <a:ext cx="106045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挨饿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475" y="2718435"/>
            <a:ext cx="1195705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2.This alarming case showed how the increase in temperature had an impact on Earth’s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ecology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475" y="3559810"/>
            <a:ext cx="11957050" cy="1420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3.There is strong and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comprehensive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evidence that the rise in temperature has led to an increase in extreme weather and natural diseasters worldwide...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2720" y="4898390"/>
            <a:ext cx="1195705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4.In fact, news reports are frequently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broadcast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about extreme rainstorms and heatwaves causing deaths and economic losses.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720" y="5773420"/>
            <a:ext cx="1195705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5.It is our responsibility to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seize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every opportunity to educate everyone about global warming...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64175" y="3168015"/>
            <a:ext cx="106045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生态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26255" y="4473575"/>
            <a:ext cx="166052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全面的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6000" y="4980305"/>
            <a:ext cx="106045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广播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9670" y="6228715"/>
            <a:ext cx="106045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抓住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1434465" y="840740"/>
            <a:ext cx="9119235" cy="5054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broadcast,comprehensive,ecology,starve,seize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98190" y="95885"/>
            <a:ext cx="7729220" cy="868045"/>
          </a:xfrm>
        </p:spPr>
        <p:txBody>
          <a:bodyPr anchor="t">
            <a:normAutofit lnSpcReduction="1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Complete the sentences with the correct forms of the words in the box.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31290"/>
            <a:ext cx="11957050" cy="5251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1.The Amazon basin, known as the"lungs of the world", not only provides some______________balance for the planet, but also food and resources for the local natives.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Thousands of baby penguins _______________to death because the changing climate forced their parents to leave them and travel long distances in search of food.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 Many experts link China's economic success to the_______________reform that China has undergone since 1978.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 The speaker said the media should make more______________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that spread awareness of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climate crisis and possible solutions.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5.To deal with climate change, we must_______________the initiative to do whatever is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necessary to protect our environment.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2180" y="1733550"/>
            <a:ext cx="2366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ecology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5570" y="2550795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starved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1795" y="3873500"/>
            <a:ext cx="2798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comprehensive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76515" y="4754245"/>
            <a:ext cx="2512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broadcast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00140" y="5696585"/>
            <a:ext cx="1925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seize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/>
      <p:bldP spid="8" grpId="0"/>
      <p:bldP spid="11" grpId="0"/>
      <p:bldP spid="12" grpId="0"/>
      <p:bldP spid="13" grpId="0"/>
      <p:bldP spid="2" grpId="0" bldLvl="0" animBg="1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1434465" y="840740"/>
            <a:ext cx="9119235" cy="5054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broadcast,comprehensive,ecology,starve,seize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98190" y="233680"/>
            <a:ext cx="8234045" cy="515620"/>
          </a:xfrm>
        </p:spPr>
        <p:txBody>
          <a:bodyPr anchor="t">
            <a:normAutofit lnSpcReduction="1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Use the key phrases to make up some sentences.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31290"/>
            <a:ext cx="11957050" cy="5251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1.The Amazon basin, known as the"lungs of the world", not only provides some______________balance for the planet, but also food and resources for the local natives.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Thousands of baby penguins _______________to death because the changing climate forced their parents to leave them and travel long distances in search of food.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 Many experts link China's economic success to the_______________reform that China has undergone since 1978.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 The speaker said the media should make more______________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that spread awareness of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climate crisis and possible solutions.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5.To deal with climate change, we must_______________the initiative to do whatever is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necessary to protect our environment.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2180" y="1733550"/>
            <a:ext cx="2366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ecology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5570" y="2550795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starved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1795" y="3873500"/>
            <a:ext cx="2798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comprehensive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76515" y="4754245"/>
            <a:ext cx="2512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broadcast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00140" y="5696585"/>
            <a:ext cx="1925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seize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974580" y="1870710"/>
            <a:ext cx="1383665" cy="8255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10100" y="2241550"/>
            <a:ext cx="429895" cy="12065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039995" y="3148965"/>
            <a:ext cx="3707765" cy="9525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676515" y="4446905"/>
            <a:ext cx="4082415" cy="10160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75960" y="5321300"/>
            <a:ext cx="4242435" cy="13335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043295" y="6187440"/>
            <a:ext cx="4488180" cy="11430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7790" y="5671185"/>
            <a:ext cx="1931035" cy="28575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611485" y="5299710"/>
            <a:ext cx="1051560" cy="9525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126855" y="788670"/>
            <a:ext cx="3013075" cy="2667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rm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Use the key words and make up some sentences.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5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885" y="1144270"/>
            <a:ext cx="3228340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provide ...for...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090" y="1733550"/>
            <a:ext cx="8787765" cy="108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soup kitchen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provides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free food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homeless people in the community.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885" y="2784475"/>
            <a:ext cx="4231005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starve to death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440" y="3284220"/>
            <a:ext cx="13166725" cy="12160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During the 1950s, thousands of seabirds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starved to death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due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to the severe marine oil pollution in North Atlantic Ocean.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9090" y="4425315"/>
            <a:ext cx="5654040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 comprehensive reform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750" y="5014595"/>
            <a:ext cx="11620500" cy="1585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That far-reaching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comprehensive reform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of the English educational system has influenced a generation of students whose listening and speaking skills were greatly improved.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ldLvl="0" animBg="1"/>
      <p:bldP spid="4" grpId="0"/>
      <p:bldP spid="5" grpId="0" bldLvl="0" animBg="1"/>
      <p:bldP spid="6" grpId="0"/>
      <p:bldP spid="16" grpId="0" bldLvl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284335" y="4606925"/>
            <a:ext cx="2838450" cy="2232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rmAutofit fontScale="9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passage and mark the words that contain “habit”.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5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305" y="4641850"/>
            <a:ext cx="11456670" cy="1585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This famous athlete says that the secret to his success is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seizing the initiative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in the competition and never losing heart when facing challenges.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365" y="3870325"/>
            <a:ext cx="44062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seize the invitation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250" y="1323340"/>
            <a:ext cx="44062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make broadcast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4365" y="2159635"/>
            <a:ext cx="11279505" cy="1585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 a fan of history, she thought that the media should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make more broadcasts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that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spread awareness of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heritage conservation.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8" grpId="0" bldLvl="0" animBg="1"/>
      <p:bldP spid="8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1312545" y="840740"/>
            <a:ext cx="9119235" cy="6064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policy release fuel  restrict  sustain    trend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02305" y="118745"/>
            <a:ext cx="8234045" cy="752475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19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Complete the passage with the correct forms of the words in the box.</a:t>
            </a:r>
            <a:endParaRPr lang="en-US" altLang="zh-CN" sz="27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6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47165"/>
            <a:ext cx="11957050" cy="5015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Carbon dioxide is_________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through human activities such as destroying forests and burning fossil___________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 well as natural processes such as volcanic eruptions. The measurements by climate experts show a rising_____________of carbon dioxide emissions. If this continues, our planet will face further environmental disasters.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 response to this environmental issue, China is implementing significant______________and measures to address climate change, aiming to______________coal consumption, promote a harmonious relationship between man and nature build a_____________energy system, and advocate a moderate, green, and low-carbon lifestyle.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9360" y="1419225"/>
            <a:ext cx="2366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released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8450" y="1906905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fuel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71925" y="2907665"/>
            <a:ext cx="14674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trend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11045" y="4396105"/>
            <a:ext cx="2512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policies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92770" y="5330825"/>
            <a:ext cx="2524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sustainable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94205" y="4888230"/>
            <a:ext cx="2512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restrict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ldLvl="0" animBg="1"/>
      <p:bldP spid="4" grpId="0"/>
      <p:bldP spid="8" grpId="0"/>
      <p:bldP spid="11" grpId="0"/>
      <p:bldP spid="12" grpId="0"/>
      <p:bldP spid="13" grpId="0"/>
      <p:bldP spid="2" grpId="0" bldLvl="0" animBg="1" uiExpand="1" build="allAtOnce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307975" y="1219835"/>
            <a:ext cx="11279505" cy="3094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1.How is carbon dioxide released?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2.What is China doing to address the climate change?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rm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passage and answer the following questions.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7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305" y="1758950"/>
            <a:ext cx="11456670" cy="1585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Carbon dioxide is released through human activities such as destroying forests and burning fossil fuel as well as natural processes such as volcanic eruptions.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6390" y="4314825"/>
            <a:ext cx="11865610" cy="2582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China is implementing significant policies and measures to address climate change, aiming to restrict coal consumption, promote a harmonious relationship between man and nature, build a sustainable energy system, and advocate a moderate, green, and low-carbon lifestyle.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7425" y="1917065"/>
            <a:ext cx="6985000" cy="314134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333115" y="135890"/>
            <a:ext cx="8233410" cy="82550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27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Use an English-English dictionary to find the meaning of each word or phrase in Activity 3.</a:t>
            </a:r>
            <a:endParaRPr lang="en-US" altLang="zh-CN" sz="27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402715" y="251460"/>
            <a:ext cx="1430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8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9820" y="2861310"/>
            <a:ext cx="1941195" cy="12528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make something happen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29525" y="2325370"/>
            <a:ext cx="1337945" cy="47815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cause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39355" y="4086225"/>
            <a:ext cx="2374265" cy="86550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responsible for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05735" y="2773045"/>
            <a:ext cx="1337945" cy="47815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lead to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49855" y="3608070"/>
            <a:ext cx="1337945" cy="86550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result in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03995" y="1659255"/>
            <a:ext cx="3058160" cy="10877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make sth happen, especially sth bad or unpleasant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39355" y="4951730"/>
            <a:ext cx="4653280" cy="14198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having the job or duty of doing sth or taking care of sb/sth, so that you may be blamed if sth goes wrong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63050" y="3054985"/>
            <a:ext cx="2999105" cy="86550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cause to happen, occur or exist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1135" y="1770380"/>
            <a:ext cx="2642235" cy="86550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have sth as a result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6925" y="4636770"/>
            <a:ext cx="2642235" cy="86550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make sth happen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39355" y="2990850"/>
            <a:ext cx="1564640" cy="993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bring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about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22950" y="1188085"/>
            <a:ext cx="3253740" cy="107632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</a:t>
            </a:r>
            <a:r>
              <a:rPr 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rise to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导致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9480" y="3613150"/>
            <a:ext cx="1337945" cy="86550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result from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39210" y="4473575"/>
            <a:ext cx="1071245" cy="4781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导致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950" y="3089910"/>
            <a:ext cx="1593850" cy="4781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由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导致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995535" y="3875405"/>
            <a:ext cx="2166620" cy="107632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account for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uild="p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21" grpId="0" bldLvl="0" animBg="1"/>
      <p:bldP spid="26" grpId="0" bldLvl="0" animBg="1"/>
      <p:bldP spid="27" grpId="0" bldLvl="0" animBg="1"/>
      <p:bldP spid="4" grpId="0" bldLvl="0" animBg="1"/>
      <p:bldP spid="8" grpId="0" bldLvl="0" animBg="1"/>
      <p:bldP spid="9" grpId="0" bldLvl="0" animBg="1"/>
      <p:bldP spid="10" grpId="0" bldLvl="0" animBg="1"/>
      <p:bldP spid="100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Task1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87370" y="1360170"/>
            <a:ext cx="629539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:to send out programmes on television or radio</a:t>
            </a:r>
            <a:endParaRPr lang="en-US" altLang="zh-CN" sz="3600" b="1" strike="noStrike" noProof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8495" y="3326765"/>
            <a:ext cx="57238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The concert will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__________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(broadcast)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live  tomorrow evening.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2375" y="3326765"/>
            <a:ext cx="3080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be broadcast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4535" y="1239520"/>
            <a:ext cx="3080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broadcast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l="31028" r="11701"/>
          <a:stretch>
            <a:fillRect/>
          </a:stretch>
        </p:blipFill>
        <p:spPr>
          <a:xfrm>
            <a:off x="9147810" y="1360170"/>
            <a:ext cx="3044190" cy="4733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r="13829"/>
          <a:stretch>
            <a:fillRect/>
          </a:stretch>
        </p:blipFill>
        <p:spPr>
          <a:xfrm>
            <a:off x="0" y="1240790"/>
            <a:ext cx="3086735" cy="4972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3" grpId="0"/>
      <p:bldP spid="808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45485" y="79375"/>
            <a:ext cx="8791575" cy="916305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32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Create sentences of your own using each of word or </a:t>
            </a:r>
            <a:r>
              <a:rPr lang="en-US" altLang="zh-CN" sz="32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phrase.</a:t>
            </a:r>
            <a:endParaRPr lang="en-US" altLang="zh-CN" sz="32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文本框 7"/>
          <p:cNvSpPr txBox="1"/>
          <p:nvPr/>
        </p:nvSpPr>
        <p:spPr>
          <a:xfrm>
            <a:off x="1301115" y="250825"/>
            <a:ext cx="1456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9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124460" y="1656715"/>
            <a:ext cx="12067540" cy="52012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1.Most scientists believe climate change is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caused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by burning fossil fuels.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2.Every person should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responsible for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their own waste when they are out and about.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3.It may seem hard to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bring about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real change, but we must not give up hope.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4.Smoking can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 to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serious diseases such as cancer.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5.Charging customers for plastic bags has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resulted in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a 70% drop in their usage.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842645" y="1034415"/>
            <a:ext cx="10741660" cy="58356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cause;be responsible for;bring about ;lead to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;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reult in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0123" grpId="0" bldLvl="0" animBg="1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文本框 7"/>
          <p:cNvSpPr txBox="1"/>
          <p:nvPr/>
        </p:nvSpPr>
        <p:spPr>
          <a:xfrm>
            <a:off x="1254125" y="201295"/>
            <a:ext cx="1717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10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5112385" y="2031365"/>
            <a:ext cx="4697730" cy="255333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-able           -ate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-ion             -ism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-ive             -ment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-ous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3890" y="53975"/>
            <a:ext cx="84505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 as many words as you can that use the suffixes below.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444625"/>
            <a:ext cx="3837305" cy="4861560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7911465" y="4803140"/>
            <a:ext cx="4280535" cy="2072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12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3" name="文本框 7"/>
          <p:cNvSpPr txBox="1"/>
          <p:nvPr/>
        </p:nvSpPr>
        <p:spPr>
          <a:xfrm>
            <a:off x="1238250" y="280035"/>
            <a:ext cx="159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10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9965" y="154305"/>
            <a:ext cx="2620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7484" r="5359"/>
          <a:stretch>
            <a:fillRect/>
          </a:stretch>
        </p:blipFill>
        <p:spPr>
          <a:xfrm>
            <a:off x="154940" y="984250"/>
            <a:ext cx="3220720" cy="246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3914775" y="799465"/>
            <a:ext cx="8023860" cy="118364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-able: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habitable, sustainable, renewable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914775" y="2157095"/>
            <a:ext cx="8023860" cy="11836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-ate: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appropriate, moderate, corporate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34620" y="3392805"/>
            <a:ext cx="11922760" cy="315912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-ion: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radiation, emission, attention, eruption, consumption, extinction, position, expression, combination, pollution, reputation, action, population, production, construction, collection, regulation, conservation, inspection, organisation, generation, addition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4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3" name="文本框 7"/>
          <p:cNvSpPr txBox="1"/>
          <p:nvPr/>
        </p:nvSpPr>
        <p:spPr>
          <a:xfrm>
            <a:off x="1238250" y="280035"/>
            <a:ext cx="159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10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9965" y="154305"/>
            <a:ext cx="2620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7484" r="5359"/>
          <a:stretch>
            <a:fillRect/>
          </a:stretch>
        </p:blipFill>
        <p:spPr>
          <a:xfrm>
            <a:off x="154940" y="984250"/>
            <a:ext cx="3559175" cy="3154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3980815" y="1056005"/>
            <a:ext cx="8023860" cy="118364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-ism: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tourism, environmentalism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914775" y="2496820"/>
            <a:ext cx="8023860" cy="15836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-ive: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comprehensive, sensitive, negative, expensive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1915" y="4305935"/>
            <a:ext cx="11922760" cy="15576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-ment: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environment, measurement, government, treatment, development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1915" y="5939155"/>
            <a:ext cx="11922760" cy="72199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-ous: harmonious, autonomous, ambitious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13020" y="786448"/>
            <a:ext cx="660082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词义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br>
              <a:rPr lang="en-US" altLang="zh-CN" sz="24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vi &amp; vt. 改革；(使)改正；改造n. 变革；改良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Many experts link China's economic success to the</a:t>
            </a:r>
            <a:r>
              <a:rPr lang="en-US"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comprehensive </a:t>
            </a: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reform that China has undergone since 1978.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许多专家将中国经济的成功与中国自1978年以来进行的全面改革联系在一起。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reform oneself　改过自新</a:t>
            </a:r>
            <a:endParaRPr sz="20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reformation n. 革新；改善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reformer n. 改革家；改革运动者；改良者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0356" name="组合 26"/>
          <p:cNvGrpSpPr/>
          <p:nvPr/>
        </p:nvGrpSpPr>
        <p:grpSpPr>
          <a:xfrm>
            <a:off x="275590" y="1252538"/>
            <a:ext cx="4837113" cy="4729162"/>
            <a:chOff x="4164507" y="1010615"/>
            <a:chExt cx="5772824" cy="5373518"/>
          </a:xfrm>
        </p:grpSpPr>
        <p:pic>
          <p:nvPicPr>
            <p:cNvPr id="100357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4507" y="1010615"/>
              <a:ext cx="5772824" cy="53735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4247869" y="1331513"/>
              <a:ext cx="3404971" cy="5930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reform</a:t>
              </a:r>
              <a:endParaRPr kumimoji="0" lang="en-US" altLang="zh-CN" sz="2800" b="1" i="0" u="none" strike="noStrike" kern="10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882900" y="2825750"/>
            <a:ext cx="15621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defRPr/>
            </a:pPr>
            <a:r>
              <a:rPr lang="en-US" altLang="zh-CN" sz="2400" strike="noStrike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trike="noStrike" noProof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[rɪˈfɔːrm]</a:t>
            </a:r>
            <a:endParaRPr lang="en-US" altLang="zh-CN" sz="2400" strike="noStrike" noProof="1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4197985"/>
            <a:ext cx="2038985" cy="1420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7315" y="760413"/>
            <a:ext cx="6600825" cy="6010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【例句】</a:t>
            </a:r>
            <a:endParaRPr lang="en-US" altLang="zh-CN"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They’ve reformed the education system to fit in with the new situation.他们改革了教育制度，以适应新的形势。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reform in teaching methods is warmly welcomed by students.教学方法的改革受到了学生们的热烈欢迎。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语法填空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①Phone meetings get cancelled or ___________ (reform) and camera phones intrude (侵入) on people’s privacy.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②He who will reform __________ (he) must first reform society.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③We also need to actively advance the reform _____ the political system.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endParaRPr sz="24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（1）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reformed</a:t>
            </a: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(2)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himself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24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0357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252855"/>
            <a:ext cx="4837430" cy="472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882900" y="2825750"/>
            <a:ext cx="140970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fontAlgn="base">
              <a:defRPr/>
            </a:pPr>
            <a:r>
              <a:rPr lang="en-US" altLang="zh-CN" sz="2400" strike="noStrike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[rɪˈfɔːrm]</a:t>
            </a:r>
            <a:endParaRPr lang="en-US" altLang="zh-CN" sz="2400" strike="noStrike" noProof="1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5440" y="1534956"/>
            <a:ext cx="2853063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reform</a:t>
            </a:r>
            <a:endParaRPr kumimoji="0" lang="en-US" sz="2800" b="0" i="0" u="none" strike="noStrike" kern="1200" cap="none" spc="0" normalizeH="0" baseline="0" noProof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4197985"/>
            <a:ext cx="2038985" cy="1420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9055" y="669290"/>
            <a:ext cx="676465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教材原句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...promote a harmonious relationship between man and nature...促进人与自然的和谐关系……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sky and the sea make a harmonious picture.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天空和大海构成了一幅和谐的画面。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Relations with our neighbors are very harmonious at the moment.我们目前同邻居们的关系十分和谐。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【热点归纳】</a:t>
            </a:r>
            <a:endParaRPr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harmony n. 协调；和睦；融洽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 harmony 协调一致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54355" y="139636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harmonious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8870" y="275145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[hɑːrˈmoʊniəs]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rcRect b="11433"/>
          <a:stretch>
            <a:fillRect/>
          </a:stretch>
        </p:blipFill>
        <p:spPr>
          <a:xfrm>
            <a:off x="554355" y="3970655"/>
            <a:ext cx="2251075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6998" y="985203"/>
            <a:ext cx="6600825" cy="5367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out of harmony不协调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harmony among〔between〕……之间的协调，……之间的融洽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harmony with 与……协调，与……适应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语法填空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His ideas were no longer in harmony _______ ours.</a:t>
            </a:r>
            <a:endParaRPr lang="en-US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dealing with the art, they have a common sense of ___________  (harmony) music.</a:t>
            </a:r>
            <a:endParaRPr lang="zh-CN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with;</a:t>
            </a: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harmonious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6400" y="149796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harmonious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8870" y="2803525"/>
            <a:ext cx="26708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[hɑːrˈmoʊniəs]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R="0" algn="ctr" defTabSz="914400" fontAlgn="auto">
              <a:buClrTx/>
              <a:buSzTx/>
              <a:buFontTx/>
              <a:buNone/>
              <a:defRPr/>
            </a:pP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rcRect b="11433"/>
          <a:stretch>
            <a:fillRect/>
          </a:stretch>
        </p:blipFill>
        <p:spPr>
          <a:xfrm>
            <a:off x="554355" y="3970655"/>
            <a:ext cx="2251075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8738" y="627698"/>
            <a:ext cx="660082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教材原句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Thousands of baby penguins starved to death because the changing climate forced their parents to leave them and travel long distances in search of food.  </a:t>
            </a: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成千上万只小企鹅饿死，因为气候变化迫使它们的父母离开它们，长途跋涉寻找食物</a:t>
            </a: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 looked everywhere in search of my glasses.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我到处找我的眼镜。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He went to the south in search of a better job.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他去南方寻找更好的工作。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85470" y="1506220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search of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寻找；搜寻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rcRect l="17155" r="17781" b="23362"/>
          <a:stretch>
            <a:fillRect/>
          </a:stretch>
        </p:blipFill>
        <p:spPr>
          <a:xfrm>
            <a:off x="788670" y="4023995"/>
            <a:ext cx="1847215" cy="160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9055" y="624840"/>
            <a:ext cx="6931025" cy="6007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【热点归纳】</a:t>
            </a:r>
            <a:endParaRPr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 one’s search for 寻找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search for＝look for 寻找(某人/某物)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search… for… 为了找到……而搜查……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search sth. /sb. 搜查某物/搜身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【完成句子】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①The police __________ the house______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(正在搜查……找) more evidence.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②They removed the stones and bricks __________(寻找) some survivors in the earthquake.</a:t>
            </a:r>
            <a:endParaRPr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are searching</a:t>
            </a:r>
            <a:r>
              <a:rPr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 search of/to search for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3555" y="1464310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search of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寻找；搜寻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rcRect l="17155" r="17781" b="23362"/>
          <a:stretch>
            <a:fillRect/>
          </a:stretch>
        </p:blipFill>
        <p:spPr>
          <a:xfrm>
            <a:off x="788670" y="4023995"/>
            <a:ext cx="1847215" cy="160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571490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28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____   </a:t>
            </a:r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adj: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including all, or almost all, the items, details, facts, information, etc., that may be concerned</a:t>
            </a:r>
            <a:endParaRPr lang="en-US" altLang="zh-CN" sz="32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9150" y="1350010"/>
            <a:ext cx="2776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comprehensive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4205" y="3698240"/>
            <a:ext cx="571817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Rough Guide to Nepal is _______ comprehensive guide to the region.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30955" y="4283075"/>
            <a:ext cx="914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11880" t="9320" r="9867" b="9507"/>
          <a:stretch>
            <a:fillRect/>
          </a:stretch>
        </p:blipFill>
        <p:spPr>
          <a:xfrm>
            <a:off x="8881110" y="1417955"/>
            <a:ext cx="3310890" cy="4620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12053" r="11880" b="14067"/>
          <a:stretch>
            <a:fillRect/>
          </a:stretch>
        </p:blipFill>
        <p:spPr>
          <a:xfrm>
            <a:off x="0" y="1350010"/>
            <a:ext cx="3164840" cy="4688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rcRect t="31607" b="34085"/>
          <a:stretch>
            <a:fillRect/>
          </a:stretch>
        </p:blipFill>
        <p:spPr>
          <a:xfrm>
            <a:off x="4018280" y="0"/>
            <a:ext cx="5830570" cy="139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475" b="19827"/>
          <a:stretch>
            <a:fillRect/>
          </a:stretch>
        </p:blipFill>
        <p:spPr>
          <a:xfrm>
            <a:off x="6557010" y="4632960"/>
            <a:ext cx="5634990" cy="2019935"/>
          </a:xfrm>
          <a:prstGeom prst="rect">
            <a:avLst/>
          </a:prstGeom>
        </p:spPr>
      </p:pic>
      <p:sp>
        <p:nvSpPr>
          <p:cNvPr id="110595" name="文本框 7"/>
          <p:cNvSpPr txBox="1"/>
          <p:nvPr/>
        </p:nvSpPr>
        <p:spPr>
          <a:xfrm>
            <a:off x="1219200" y="158115"/>
            <a:ext cx="187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9100" y="1529715"/>
            <a:ext cx="898652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写出单词或将词组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补充完整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1．________ n. 流域；盆地；盆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2．__________ n. 企鹅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3．_________ vi. &amp; vt. 改革；(使)改正；改造n. 改革；变革；改良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→______________ n. 革新；改善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→___________ n. 改革家；改革运动者；改良者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251585"/>
            <a:ext cx="28448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51555" y="213042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basin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5220" y="265747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penguin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0460" y="3197860"/>
            <a:ext cx="2639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reform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5220" y="4265295"/>
            <a:ext cx="2984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reformation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3980" y="4848225"/>
            <a:ext cx="19659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reformer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7966710" y="5138420"/>
            <a:ext cx="4225290" cy="1514475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3"/>
          <a:srcRect t="31607" b="34085"/>
          <a:stretch>
            <a:fillRect/>
          </a:stretch>
        </p:blipFill>
        <p:spPr>
          <a:xfrm>
            <a:off x="4018280" y="0"/>
            <a:ext cx="5830570" cy="1397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595" name="文本框 7"/>
          <p:cNvSpPr txBox="1"/>
          <p:nvPr/>
        </p:nvSpPr>
        <p:spPr>
          <a:xfrm>
            <a:off x="1219200" y="158115"/>
            <a:ext cx="187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9100" y="1397635"/>
            <a:ext cx="898652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写出单词或将词组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补充完整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4．__________ vt. 经历(变化、不快等) →过去式_________→过去分词 ____</a:t>
            </a: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___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5．_____________ adj. 和谐的→__________ n. 协调；和睦；融洽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6．___________ adj. 适度的；中等的；温和的　vi. &amp; vt. 缓和；使适中→_____________ adv. 适度地；中庸地；有节制地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251585"/>
            <a:ext cx="28448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08375" y="187769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undergo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3330" y="254698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underwent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3330" y="3002915"/>
            <a:ext cx="2792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harmonious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0235" y="3002915"/>
            <a:ext cx="2445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harmony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2370" y="412813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moderate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95335" y="252285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undergone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23655" y="4632960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moderately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rcRect t="31607" b="34085"/>
          <a:stretch>
            <a:fillRect/>
          </a:stretch>
        </p:blipFill>
        <p:spPr>
          <a:xfrm>
            <a:off x="4018280" y="0"/>
            <a:ext cx="5830570" cy="139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475" b="19827"/>
          <a:stretch>
            <a:fillRect/>
          </a:stretch>
        </p:blipFill>
        <p:spPr>
          <a:xfrm>
            <a:off x="6557010" y="4632960"/>
            <a:ext cx="5634990" cy="2019935"/>
          </a:xfrm>
          <a:prstGeom prst="rect">
            <a:avLst/>
          </a:prstGeom>
        </p:spPr>
      </p:pic>
      <p:sp>
        <p:nvSpPr>
          <p:cNvPr id="110595" name="文本框 7"/>
          <p:cNvSpPr txBox="1"/>
          <p:nvPr/>
        </p:nvSpPr>
        <p:spPr>
          <a:xfrm>
            <a:off x="1219200" y="158115"/>
            <a:ext cx="187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9100" y="1397635"/>
            <a:ext cx="89865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写出单词或将词组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补充完整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7．_________ vi. &amp; vt. 提交；呈递；屈服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→_____________ n. 投降；提交(物)；服从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8．in search _____寻找；搜寻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9．as well _____和；也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10．be responsible ______对……负责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11．bring ________引起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251585"/>
            <a:ext cx="28448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60445" y="1906270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submit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8400" y="2551430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submission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2615" y="3060065"/>
            <a:ext cx="826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of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46040" y="3611245"/>
            <a:ext cx="826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4045" y="4082415"/>
            <a:ext cx="826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8760" y="4627245"/>
            <a:ext cx="1356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about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7702550" y="5298440"/>
            <a:ext cx="4489450" cy="1559560"/>
          </a:xfrm>
          <a:prstGeom prst="rect">
            <a:avLst/>
          </a:prstGeom>
        </p:spPr>
      </p:pic>
      <p:sp>
        <p:nvSpPr>
          <p:cNvPr id="115715" name="文本框 7"/>
          <p:cNvSpPr txBox="1"/>
          <p:nvPr/>
        </p:nvSpPr>
        <p:spPr>
          <a:xfrm>
            <a:off x="988695" y="194945"/>
            <a:ext cx="200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" y="1238885"/>
            <a:ext cx="1199388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1．Millions will face _____________ (starve) next year as a result of the drought.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2．You can be released _______ prison early for good behaviour.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3．He broadcast the secret _____ the whole school.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4．Speed is restricted _____ 30 mph in towns.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5．He seized Mary by ______ arm when she wanted to leave.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6．The computer had made a great impact _____ modern life.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300095" y="252095"/>
            <a:ext cx="2555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单句语法填空</a:t>
            </a:r>
            <a:endParaRPr 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2505" y="1238568"/>
            <a:ext cx="21469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starvation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8575" y="4683443"/>
            <a:ext cx="8261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the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19845" y="5217478"/>
            <a:ext cx="81534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3470" y="2358073"/>
            <a:ext cx="123571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from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4360" y="3520758"/>
            <a:ext cx="7245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to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02505" y="4054793"/>
            <a:ext cx="7245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to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6" grpId="0"/>
      <p:bldP spid="4" grpId="0"/>
      <p:bldP spid="5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5779135" y="4630420"/>
            <a:ext cx="6412865" cy="2227580"/>
          </a:xfrm>
          <a:prstGeom prst="rect">
            <a:avLst/>
          </a:prstGeom>
        </p:spPr>
      </p:pic>
      <p:sp>
        <p:nvSpPr>
          <p:cNvPr id="115715" name="文本框 7"/>
          <p:cNvSpPr txBox="1"/>
          <p:nvPr/>
        </p:nvSpPr>
        <p:spPr>
          <a:xfrm>
            <a:off x="988695" y="194945"/>
            <a:ext cx="200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" y="1238885"/>
            <a:ext cx="119938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7．The president spoke at the business meeting for nearly an hour without ____________ (refer) to his notes.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8．Scientists have obtained more evidence _______ plastic is finding its way into the human body.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9．The rainy weather lasted for a couple of days，thus __________ (ruin) our plan for a picnic.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10．Not only you but also he _____ (be) responsible for it.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300095" y="252095"/>
            <a:ext cx="2555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单句语法填空</a:t>
            </a:r>
            <a:endParaRPr 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3965" y="1845628"/>
            <a:ext cx="175450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referring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9245" y="3993833"/>
            <a:ext cx="157226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ruining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0145" y="4630103"/>
            <a:ext cx="65722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is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3305" y="2379663"/>
            <a:ext cx="88265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that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6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9" name="TextBox 4"/>
          <p:cNvSpPr txBox="1"/>
          <p:nvPr/>
        </p:nvSpPr>
        <p:spPr>
          <a:xfrm>
            <a:off x="514350" y="1424305"/>
            <a:ext cx="647890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1.Review the words and phrases of this period.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2.Do the exercises of your  workbook. 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727700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28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n: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the relation of plants and living creatures to each other and to their environment; the study of this</a:t>
            </a:r>
            <a:endParaRPr lang="en-US" altLang="zh-CN" sz="32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3930" y="1350010"/>
            <a:ext cx="1791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ecology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1190" y="3861435"/>
            <a:ext cx="585025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Development has been guided by a concern for ___ ecology of the area. 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19085" y="4509135"/>
            <a:ext cx="8350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14627" r="14627" b="32886"/>
          <a:stretch>
            <a:fillRect/>
          </a:stretch>
        </p:blipFill>
        <p:spPr>
          <a:xfrm>
            <a:off x="0" y="1474470"/>
            <a:ext cx="3102610" cy="453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14253" r="13893" b="16267"/>
          <a:stretch>
            <a:fillRect/>
          </a:stretch>
        </p:blipFill>
        <p:spPr>
          <a:xfrm>
            <a:off x="8830945" y="1474470"/>
            <a:ext cx="3422015" cy="4422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571490" cy="2861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suffer or die because you do not have enough food to eat; to make sb suffer or die in this way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6955" y="1350010"/>
            <a:ext cx="22091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starve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4205" y="4348480"/>
            <a:ext cx="6057265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animals were left </a:t>
            </a:r>
            <a:r>
              <a:rPr lang="en-US" altLang="zh-C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_________(starve)</a:t>
            </a:r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death.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120" y="4963795"/>
            <a:ext cx="2010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starve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13756" t="5651" r="13074" b="9784"/>
          <a:stretch>
            <a:fillRect/>
          </a:stretch>
        </p:blipFill>
        <p:spPr>
          <a:xfrm>
            <a:off x="635" y="1350010"/>
            <a:ext cx="3163570" cy="471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18827" r="18280" b="20640"/>
          <a:stretch>
            <a:fillRect/>
          </a:stretch>
        </p:blipFill>
        <p:spPr>
          <a:xfrm>
            <a:off x="8919210" y="1350010"/>
            <a:ext cx="3272790" cy="4714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24065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28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v: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be quick to make use of a chance, an opportunity, etc.</a:t>
            </a:r>
            <a:endParaRPr lang="en-US" altLang="zh-CN" sz="32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2200" y="1350010"/>
            <a:ext cx="1791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seize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8815" y="3025140"/>
            <a:ext cx="5718175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Parents should actively urge their children ________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(seize)the opportunity to join sports teams.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85205" y="3573780"/>
            <a:ext cx="1927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seize 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4749" t="7361" r="6840" b="24370"/>
          <a:stretch>
            <a:fillRect/>
          </a:stretch>
        </p:blipFill>
        <p:spPr>
          <a:xfrm>
            <a:off x="8936990" y="1350010"/>
            <a:ext cx="3220085" cy="463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20523" t="13774" r="25026" b="9138"/>
          <a:stretch>
            <a:fillRect/>
          </a:stretch>
        </p:blipFill>
        <p:spPr>
          <a:xfrm>
            <a:off x="0" y="1350010"/>
            <a:ext cx="3180080" cy="4772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4645" y="1350010"/>
            <a:ext cx="633730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let sb/sth come out of a place where they have been kept or trapped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86785" y="1350010"/>
            <a:ext cx="19570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release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4645" y="3604260"/>
            <a:ext cx="571817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Becoming your own person _________(release) your creativity.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4350" y="4158615"/>
            <a:ext cx="18624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releases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r="19633"/>
          <a:stretch>
            <a:fillRect/>
          </a:stretch>
        </p:blipFill>
        <p:spPr>
          <a:xfrm>
            <a:off x="0" y="1350010"/>
            <a:ext cx="2792730" cy="443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13668" r="30039" b="12411"/>
          <a:stretch>
            <a:fillRect/>
          </a:stretch>
        </p:blipFill>
        <p:spPr>
          <a:xfrm>
            <a:off x="8989695" y="1350010"/>
            <a:ext cx="3202305" cy="4434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6120" y="1828165"/>
            <a:ext cx="587629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limit the size, amount or range of sth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3805" y="1828165"/>
            <a:ext cx="1957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restrict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6120" y="3390265"/>
            <a:ext cx="571817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Having small children tends _________(restrict) your freedom.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120" y="3975100"/>
            <a:ext cx="22631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restrict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15167" r="24517"/>
          <a:stretch>
            <a:fillRect/>
          </a:stretch>
        </p:blipFill>
        <p:spPr>
          <a:xfrm>
            <a:off x="8856980" y="1431290"/>
            <a:ext cx="3335020" cy="4949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rcRect l="17509" t="16370" r="18407"/>
          <a:stretch>
            <a:fillRect/>
          </a:stretch>
        </p:blipFill>
        <p:spPr>
          <a:xfrm>
            <a:off x="0" y="1431290"/>
            <a:ext cx="3246120" cy="5051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6120" y="1828165"/>
            <a:ext cx="587629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provide enough of what sb/sth needs in order to live or exist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12845" y="1828165"/>
            <a:ext cx="19570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sustain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5495" y="3722370"/>
            <a:ext cx="5718175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love and support of his family _________(sustain) him during his time in prison.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7740" y="4276725"/>
            <a:ext cx="2263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sustained</a:t>
            </a:r>
            <a:endParaRPr lang="en-US" altLang="zh-CN" sz="3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4" name="图片 113"/>
          <p:cNvPicPr/>
          <p:nvPr/>
        </p:nvPicPr>
        <p:blipFill>
          <a:blip r:embed="rId1"/>
          <a:srcRect l="18640" r="18640" b="23387"/>
          <a:stretch>
            <a:fillRect/>
          </a:stretch>
        </p:blipFill>
        <p:spPr>
          <a:xfrm>
            <a:off x="8882380" y="1238250"/>
            <a:ext cx="3309620" cy="4710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2"/>
          <a:srcRect l="22829" t="22843" r="15373"/>
          <a:stretch>
            <a:fillRect/>
          </a:stretch>
        </p:blipFill>
        <p:spPr>
          <a:xfrm>
            <a:off x="635" y="1318895"/>
            <a:ext cx="3245485" cy="4710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FULL_TEXT_BEAUTIFY_COPY_ID" val="5124"/>
</p:tagLst>
</file>

<file path=ppt/tags/tag64.xml><?xml version="1.0" encoding="utf-8"?>
<p:tagLst xmlns:p="http://schemas.openxmlformats.org/presentationml/2006/main">
  <p:tag name="KSO_WM_FULL_TEXT_BEAUTIFY_COPY_ID" val="8"/>
</p:tagLst>
</file>

<file path=ppt/tags/tag65.xml><?xml version="1.0" encoding="utf-8"?>
<p:tagLst xmlns:p="http://schemas.openxmlformats.org/presentationml/2006/main">
  <p:tag name="KSO_WM_UNIT_PLACING_PICTURE_USER_VIEWPORT" val="{&quot;height&quot;:7754,&quot;width&quot;:6324}"/>
</p:tagLst>
</file>

<file path=ppt/tags/tag66.xml><?xml version="1.0" encoding="utf-8"?>
<p:tagLst xmlns:p="http://schemas.openxmlformats.org/presentationml/2006/main">
  <p:tag name="KSO_WM_UNIT_PLACING_PICTURE_USER_VIEWPORT" val="{&quot;height&quot;:9625,&quot;width&quot;:11107.499212598424}"/>
</p:tagLst>
</file>

<file path=ppt/tags/tag67.xml><?xml version="1.0" encoding="utf-8"?>
<p:tagLst xmlns:p="http://schemas.openxmlformats.org/presentationml/2006/main">
  <p:tag name="KSO_WM_UNIT_PLACING_PICTURE_USER_VIEWPORT" val="{&quot;height&quot;:7746,&quot;width&quot;:7618}"/>
</p:tagLst>
</file>

<file path=ppt/tags/tag68.xml><?xml version="1.0" encoding="utf-8"?>
<p:tagLst xmlns:p="http://schemas.openxmlformats.org/presentationml/2006/main">
  <p:tag name="KSO_WM_UNIT_PLACING_PICTURE_USER_VIEWPORT" val="{&quot;height&quot;:2640,&quot;width&quot;:3545}"/>
</p:tagLst>
</file>

<file path=ppt/tags/tag69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1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2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3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5.xml><?xml version="1.0" encoding="utf-8"?>
<p:tagLst xmlns:p="http://schemas.openxmlformats.org/presentationml/2006/main">
  <p:tag name="KSO_WPP_MARK_KEY" val="45784a96-c03f-442c-a960-938546fc9988"/>
  <p:tag name="COMMONDATA" val="eyJoZGlkIjoiOTAxZTgxNGVlMDk5ODQ5MGQ2MTFkZjA5MDI0NzYxYj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noFill/>
        </a:ln>
      </a:spPr>
      <a:bodyPr wrap="square" anchor="t">
        <a:spAutoFit/>
      </a:bodyPr>
      <a:lstStyle>
        <a:defPPr eaLnBrk="0" hangingPunct="0">
          <a:defRPr lang="en-US" altLang="zh-CN" sz="4800" b="1" dirty="0">
            <a:solidFill>
              <a:srgbClr val="FF0000"/>
            </a:solidFill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Q3Nzk4NDk4NjY2IiwKCSJHcm91cElkIiA6ICI3MjY3MDgwODUiLAoJIkltYWdlIiA6ICJpVkJPUncwS0dnb0FBQUFOU1VoRVVnQUFCQ01BQUFHVENBWUFBQUFTdmRnYUFBQUFDWEJJV1hNQUFBc1RBQUFMRXdFQW1wd1lBQUFnQUVsRVFWUjRuTzNkZVhoZGQzMHY2dS9lMnBvbFM3Wmx5MVBzQkR1T2llUEVtUk15a2dDWktFUGFRaW1GQXlmdFUrZ3BsSjdMZ1F0UFMwdDZDcWRjVG04UDdTbTl2YzJGTmhTYXRFMlltakFrSVJPWloyZnlrSGlTWjluV1BHdnYrNGRrMmZLUXlQYldXcEw4dnMralorM2ZtdlpIZnJadCtlUDFXeXRUS0JRS0FRQUFBRkJFbVV3bWM2UnQyU1NEQUFBQUFDZ2pBQUFBZ0VRcEl3QUFBSUJFS1NNQUFBQ0FSQ2tqQUFBQWdFUXBJd0FBQUlCRUtTTUFBQUNBUkNrakFBQUFnRVFwSXdBQUFJQkVLU01BQUFDQVJDa2pBQUFBZ0VRcEl3QUFBSUJFS1NNQUFBQ0FSQ2tqQUFBQWdFUXBJd0FBQUlCRUtTTUFBQUNBUkNrakFBQUFnRVFwSXdBQUFJQkVLU01BQUFDQVJDa2pBQUFBZ0VRcEl3QUFBSUJFS1NNQUFBQ0FSQ2tqQUFBQWdFUXBJd0FBQUlCRUtTTUFBQUNBUkNrakFBQUFnRVFwSXdBQUFJQkVLU01BQUFDQVJDa2pBQUFBZ0VRcEl3QUFBSUJFS1NNQUFBQ0FSQ2tqQUFBQWdFUXBJd0FBQUlCRUtTTUFBQUNBUkNrakFBQUFnRVFwSXdBQUFJQkVLU01BQUFDQVJDa2pBQUFBZ0VRcEl3QUFBSUJFS1NNQUFBQ0FSQ2tqQUFBQWdFUXBJd0FBQUlCRUtTTUFBQUNBUkNrakFBQUFnRVRsMGc0QUFBQXdIdHA3KytKdkhuNCs3bjUxUTZ6ZjB4cGRmUU5wUjRJM1ZGV1dpMU5tMU1WMXkwNk8zNy8wcktndEwwczcwcmpKRkFxRlF0b2hBQUFBaXVtQjE1cmkwM2ZlSDAydEhXbEhnV095b0s0bXZ2SCtLK09LeFF2U2puTE1NcGxNNW9qYmxCRUFBTUJVOHNCclRYSGp0MytjZGd3b2lqcy8vaXR4K1Z2bXB4M2ptTHhSR2VHZUVRQUF3SlRSM3RzWG43N3ovclJqUU5GODZvNWZSSHR2WDlveGlzNDlJd0FBZ0NuamJ4NStmdFRVakxLU2JIemg2Z3ZpZ3l1WFJtTnRWWXJKNE0zdGFPK0syNTViRTErOTk0bm9HOHhIUkVSVGEwZjh6Y1BQeHhldVBqL2xkTVhseWdnQUFHREt1UHZWRGFQR1g3ajZndmowWlNzVkVVd0tqYlZWOGVuTFZzWVhycjVnMVBxZkhQUzVuZ3FVRVFBQXdKU3hmay9ycVBFSFZ5NU5LUWtjdXcrc1BIWFVlUDJldHBTU2pCOWxCQUFBTUdVYy9QaE9WMFF3R2MycHJSNDE3dXpyVHluSitGRkdBQUFBQUlsU1JnQUFBQUNKVWtZQUFBQUFpVkpHQUFBQUFJbFNSZ0FBQUFDSlVrWUFBQUFBaVZKR0FBQUFBSWxTUmdBQUFBQ0pVa1lBQUFBQWlWSkdBQUFBQUlsU1JnQUFBQUNKVWtZQUFBQUFpVkpHQUFBQUFJbFNSZ0FBQUFDSlVrWUFBQUFBaVZKR0FBQUFBSWxTUmdBQUFBQ0pVa1lBQUFBQWlWSkdBQUFBQUlsU1JnQUFBQUNKVWtZQUFBQUFpVkpHQUFBQUFJbFNSZ0FBQUFDSlVrWUFBQUFBaVZKR0FBQUFBSW5LcFIwQUFBQ1luUG9IODlIUjF4K2RmZjNSMlR1OEhQN2F2Mzdna1BXOUE0TXhrTS9IWUQ0ZkEvbENEQXptWTdCUTJEL081Mk1nbjQ5OHZqQXlIc3puWTNCazIvNTlCd3NIanZOcC81SUFZNlNNQUFDQUUxVGZZRDcyZHZWRWMyZDM3T25xaWQxZFBiRzdzenQyZC9WRWMyZFB0SGIzN2k4VkRsTTY5QTM2eHo5d2JKUVJBQUF3QlJRS0VXMjl2VU9sUXVkUW1iQ25xM3Q0ZWZqQ29hMm5MKzNZd0FsS0dRRUFBSk5BZTI5ZmJHbnRpS2FXanRqU05yUnNhdTJJTGEwZHNhV2xJN2EyZGJoU0FaZzBsQkVBQUpDeXZzRjhiR3ZySENvYld0dGphMnRuTkxXMGo1UU5UYTBkcm1JQXBoUmxCQUFBSktCM1lEQmUyOTBhNjVwYll1MnV2Ykd1dVRWZTM5TWFUUzBkc2FPak13cUZ0Qk1DSkVjWkFRQUFSVklvUkd4djd4d3FISWEvMXUxcWlYWE5MYkc1dFYzaEFEQk1HUUVBQUVlcHUzOGcxalczeExybTF1RmxTNnhwM2h1dk5iZEdaMTkvMnZFbXBMS1NiRlNYbFVaMVdXbFVsT2FpdENRYnVXdzJTcktaS01sa0lwZmRQODVsczVFcnlVWTJrNGxjOWpEYjloMTNtRzFmdi8vcHRMOVZZQXlVRVFBQThBYWFPN3RqMWJibWVINXJjNnphMWh3dmJHdU85WHRhcC94VkR0TXJ5Mk42VlVWTXF5aUw2dExTcUM0dmplcXlYRlNYbFViVmNLbFFVMVlhVmFXNTRXMzdYOWNNYngvYUx4ZFZwYVZSV3BKTkpMY3lBaVlIWlFRQUFNVFFGSXVtMXZhUndtRmZBYkd0clRQdGFNZXR0cndzWmxaVnhJenFpcUZsVlVYTXJLNkltVldWUTY4UDJsWmZXUjY1YkRMbEFYQmlVa1lBQUhEQ0djd1g0dlhkcmZIQ3R1WjRZZHV1ZUdINHFvZTkzYjFwUnh1ejBwSnN6SnRXSGZQcmFrYSs1dFhWeEt6cXlwaFJWUjR6cWlwalpsVkZUSytxaUxLRXJrb0FHQ3RsQkFBQVU5N3VycDU0Y3RQMmVIVGp0bmhpMDQ1NGNYdHpkUFVOcEIzcmlMS1pURFRXVm8yVURBc09LQnptMXcwVkVBM1ZsWkhOWk5LT0NuQk1sQkVBQUV3cGhVTEVwcGIyZUh6anRuaDA0N1o0Yk9QMldMTnJiOXF4RHJHZ3JpYVdOTlRINHBsMXNhQytOaGJVN3k4Y0dtdXFFcnZIQWtBYWxCRUFBRXhxZy9sQ3ZMeGpkenkrYVhzOHRuRmJQTHBoZTJ4dm54ajNlYWlyS0k4bERYV3h1S0UrVG0yb0h5a2ZGcytzaTRwU1A0b0RKeTUvQWdJQU1LbjA5QS9FTTF0MnhXTWJ0OFZqdzlNdTJudjdVc3RUV3BLTlUyYlV4ZUtHdWppMW9UNFd6eHdxSFpZMDFNWE1xc293a3dMZ1VNb0lBQUFtdEVJaFlzMnV2WEh2MnMxeDM3ck44Y2lHcmRFN01KaEtsZ1YxTmJGaVhrT2NPYmNoVnN4cGlHV04wK09rK2xwUG5nQTRTc29JQUFBbW5MYWV2bmp3OVMxeDc5cE5jZS9hemJHbHRTUFI5ODltTW5IcXJQcWgwbUg0NjR3NU0yTkdWVVdpT1FDbUttVUVBQUNweXhjSzhjTFc1cmh2M2VhNGQrMm1lSEx6amhqTUZ4SjU3L0pjU1p6ZU9IT29lQmkrNnVIMHhobFI2WjRPQU9QR243QUFBS1NpdWJNNzdsdTNPZTVidXpsK3NhNHBtanU3eC8wOU01bUkweHRueG9VTDU4VDVKelhHbWZNYVlrbER2V2tXQUFsVFJnQUFrSmpOTGUzeG81Zld4dzlmZWkyZTNMeGozTit2b2pRWDU4NmZIUmN1bWpOVVFDeHNqTHFLOG5GL1h3RGVtRElDQUlCeHRXRnZXL3p3eGRmamh5KzlIczl1MlRtdTc5VlFYUmtYTHBvVEZ5MmNHeGN1bWhNcjVqWkVXWW1ySGdBbUdtVUVBQUJGOTFwemEvem81ZGZqQnkrK0ZpOXNheDYzOTFuU1VCOFhEVi8xY05HaXVYSEtqRHFQMGdTWUJKUVJBQUFVeFpwZGUrT0hMdzFkQWZIUzl0M2o4aDdUSzh2anlpVUw0dXBURjhiYmx5eUlPYlhWNC9JK0FJd3ZaUVFBQU1kczQ5NzJ1TzI1MWZIOUYxK0wxVHYzRnYzOEpkbE1uTGVnTWE0NjlhUzRhc2xKY2RhOFdWR1NkZWtEd0dTbmpBQUE0S2gwOXcvRWoxNTZQZjc1bWRYeDhQb3RSVC8vZ3JxYWtmTGg4c1h6M1hBU1lBcFNSZ0FBOEtZS2hZaW5tM2JFZDU5WkhYZXNXaGZ0dlgxRk8zZDVyaVF1UFdWZVhMWGtwTGpxMUpQaTFJYnA3dnNBTU1VcEl3QUFPS0tkSFYxeDIzTnI0cnZQckk0MXU0bzNEYU9xTEJmWG5MWW8zck44Y2J6ajFJVlJWZWJIVW9BVHlaVCtVNyt0dXorK2Z2ZWErTUV6VytLMW5aM1IyVHVRZGlRNG9WU1g1Mkx4N09wNDd6bno0N1BYTFkxcGxhVnBSd0pnRFBvSDgvSHpOUnZqbjU5WkhUOWZzekVHODRXaW5MZTJ2Q3l1VzNaeXZHZjVXK0x0U3haRVJlbVUvbEVVZ0Rjd1pmOEd1T2VsSFhIVExVL0ZwdDFkYVVlQkUxWm43MEM4c0xrMVh0amNHdi80OElhNDVhYno0aDNMRzlPT0JjQVJiR3Zyakg5NC9NWDR6dE92Um5ObmQxSE9XVjlaSHRlLzlaVDRsZE5QaVNzV0w0anlYRWxSemd2QTVEWWx5NGg3WHRvUjcvemFnMm5IQUE2d2FYZFh2UE5yRDhZOW43OGlyajU5ZHRweEFEakFNMDA3NCs4ZWZTRis4T0xyTVpEUEgvZjVHcW9yNDRhM25oSy9zdnlVdVBTVStWRmFraTFDU2dDbWtpbFhSclIxOThkTnR6eVZkZ3pnQ1A3elB6d1pxLzc4WGFac0FLUnNJSitQSDcrOFB2N3VrUmZpeWMwN2p2dDhGYVc1ZU0vcGI0a1BuWE5hdk8za3VaSExLaUFBT0xJcFYwWjgvZTQxbzZabWxPV3k4V2MzbmhFZnVXUlJ6SzJ2U0RFWm5IaTJ0ZlRFcmIvY0dIOTh4NHZSTnpEMFAyMmJkbmZGMSs5ZUV6ZmZ1RHpsZEFBbnBwYnUzdmlucDE2SmYzajh4ZGpTMm5IYzV6di9wTWI0elhPV3hmdk9XQnpUS3NxS2tCQ0FFOEdVS3lOKzhNem9aMTMvMlkxbnhPZHVPQzJsTkhCaW0xdGZNZkw3Ny9PM3Z6Q3kvb2ZQYmxWR0FDUnM3YTZXK1B2SFZzWDNubDBkM2YzSGQxUHZ4dHFxK0kyVnA4V0h6ajR0VHAxVlg2U0VBSnhJcGx3Wjhkck96bEhqajF5eUtLVWt3RDYvZGNuQ1VXWEVhenVQLzMvaUFCaWJwemJ2aUsvZi8zVDhmTTJtNHpwUGFVazJybDEyY256NG5HWHg5aVVMVE1OZ3dxb3F5MFZYMy83Q2JVZDdWelRXVnFXWUNJN2U5dmJSLzY2dExwdDZVNXluWEJseDhPTTdUYzJBOU0ycnJ4dzE3dWp4bUYyQThmYlU1aDN4dFY4OEZmZXUzWHhjNXpsanpzejQ4RG5MNGxmUE9qVm1Wdm01aW9udmxCbDE4ZEwyM1NQajI1NWJFNSsrYkdXS2llRG8zZjdjMmxIalUyWk1TeW5KK0pseVpRUUF3SW5zeWMwNzRtdjNQUlgzclR2MkVpS2J5Y1FOcDU4U243ajR6TGh3NFp6SVpJb1lFTWJaZGN0T0hsVkdmUFhlSnlJaTRnTXJUNDA1dGRWcHhZSXgyZDdlR2JjL3QzYmtjN3ZQdGN0T1RpZlFPRkpHQUFCTUFjVW9JYVpWbE1WSHpuMXIvUFpGWjhUQyt0b2lwb1BrL1A2bFo4Vy9QTHM2bW9adjBObzNtSTh2Lyt5eCtQTFBIa3M1R1J5YmsrcHI0MU9YVHIycmU1UVJBQUNUV0RGS2lMZk1ySXRQWEx3aWZ1UHMwNmJrdkdST0xMWGxaZkdOOTE4Wk4zNzd4MmxIZ2FMNHh2dXZqSnJ5cWZkbnN6SUNBR0FTZW03THJ2anplNTQ0cmhMaWlzVUw0aE1YcjRoM0xGMFlXWE14bUVLdVdMd2c3dmpZdStQVGQ5NC9jb1VFVERZTDZtcmlyMjk4ZTF6K2x2bHBSeGtYeWdnQWdFbGthMXRuL05uUEg0L2JuMXR6VE1lWGxXVGpBeXVYeHU5ZWZHYWMzamlqeU9sZzRyaGk4WUo0K0ZNZmlMOTUrUG40eWFzYll2MmV0dWpzNjA4N0ZyeWg2ckxTT0dYR3RMaDIyY254KzVlZUZiWGxaV2xIR2pmS0NBQ0FTYUN6cnorKzhkQno4VGUvZkQ1NitvLytxVVJsSmRuNHlIbW54eDljdGpMbTE5V01RMEtZZUdyTHkrSUxWNThmWDdqNi9MU2pBQWRSUmdBQVRHQ0QrVUxjOXR6cStPLzNQQkU3MnJ1Tyt2anlYRWw4OUx5M3hoOWNkbmJNbmVaSkFnQk1ETW9JQUlBSjZ1SDFXK0tQN240MFZtMXJQdXBqeTNNbDhiSHpUNDlQWDdiUzR3d0JtSENVRVFBQUU4eHJ6YTN4cFo4K0dqOTVkY05SSDF0Um1vdVBuMzk2Zk9yU2xkRllXMVg4Y0FCUUJNb0lBSUFKb25kZ01QN3lnV2ZpZnozMGJQUVA1by9xMklyU1hOeDB3Zkw0L1V2UGl0azFTZ2dBSmpabEJBREFCUERJaG0zeGh6OTRJTlkxdHh6MXNSOVl1VFQrNkIwWHVERWxBSk9HTWdJQUlFV3RQYjN4cHo5OUxQN3BxVmVPK3RpTEZzMkpQNy91a2xnNWY5WTRKQU9BOGFPTUFBQklRYUVROGFPWFg0L1AvL2poMk5seGRFL0pXRFM5TnI1OHpjWHg3dFBmRXBuTU9BVUVnSEdrakFBQVNOaVcxbzc0M0k4ZlB1b2JWTmFXbDhWbnJ6dzNmdWVpTTZJOFZ6SSs0UUFnQWNvSUFJQ0VGQW9SMzNyeXBmalRuejRXblgzOVl6NnVKSnVKajUxM2VuenVxdk9pb2JweUhCTUNRREtVRVFBQUNXanU3STVQM1hsLy9HejF4cU02N3J5VEd1UC9mdThWY1hyampIRktCZ0RKVTBZQUFJeXplOWR1anY5eXgzMnhxNk43ek1kVWw1WEdsOTUxWVh6OC9PVlJrblZqQ0FDbUZtVUVBTUE0NlIwWWpELzkyV1B4OTQrdU9xcmpybDIyS0w3MjdzczhxaE9BS1VzWkFRQXdEbDdac1NkKzUxL3ZpVmQyN0Juek1iTnFLdU12YnJnMDNyTjhzYWRrQURDbEtTTUFBSXFvVUlqNGg4ZGZqRC81NmFQUk96QTQ1dU0rY3U1YjQwK3Z1U2pxSzh2SE1SMEFUQXpLQ0FDQUltbnI2WXRQL3Z0OVIvWEl6a1hUYStPdjMvLzJ1T1NVZWVNWERBQW1HR1VFQUVBUnJOM1ZFci8xM1ovRXV1YVdNUi96Z1pWTDQydnZ2alJxeTh2R01Sa0FURHpLQ0FDQTQvU1RWemZFNy83YnZkSFIyeittL1d2THkrSi92dWZ5K05Vemw0eHpNZ0NZbUpRUkFBREhLRjhveFAvMWk2ZmphNzk0YXN6SFhMUm9Ubnp6MTY2T2hmVzE0NWdNQUNZMlpRUUF3REU0MnZ0RGxHUXo4Ym0zbnhlZnVmenN5R1d6NHhzT0FDWTRaUVNRaWl1L2VuODh1SHBYWkRPWjRhK0l6UEF5bTkyL0xwdkpESTlqWk4vTXlQb1lkZnlCeDVYbHN2dS9TcktIak10TFN3Ni83UTNXbFpkbW83bzhGMVZsSlVOZkI3MHVLOGw2RkIrY0lJNzIvaENMcHRmRzMvLzZPK0s4a3hySE9Sa0FUQTdLQ0NBMWhVTEVZS0VRZzFGSU8wcFJsR1F6aDVZVVpibW9LaTg1WW9reHJiSTA2cXBLWTFyRjBMS3Vjdjl5V21VdWFpcHlrZFZ3d0lUeTZNWnQ4ZUh2L0NSYWUzckh0UCsxeTA2T2IvN3FWVEd0d2swcUFXQWZaUVJBa1F6bUM5SGVNeER0UFFORk8yY21FeU5GeGJUSzBXWEYwTHJjME92SzBwaFJVeFl6YThxallkK3l0aXlxeW5LcFg2M1IyVDhZMzF1OU14N2EyaHBOSGIzUk01QlBOeEFVd2R4VFY4YmNNZTY3SVNLdSsrRkw0NWlHdzZuSVpXTkJUWGxjTnE4dVBuVGE3S2d1TFVrN0VnQUhVRVlBVEdDRlFrUnJkMyswZG8vdER2MEhLODlsbzZHMlBHYldsRVZEYlhrMDFPeC9QV3A1d1BxYTh1SVZHRS91YUkrdlBya3BkblQxRmVlRUFHUFVNNUNQZFMzZHNhNmxPKzdhc0NlK2NQN0NPTC9SVFVNQkpncGxCTUFVMWp1UWp5MTd1MlBMM3U0eEgxTlpWaEp6NmlwaWJuM0Y4TEp5YUZsWEVYUHE5eTluMTFaRXJ1VElyY1dUTzlyak13K3NLOGEzQVhCY2RuVDF4V2NlV0JmLzY0b2xjWjVDQW1CQ1VFWUFNRXAzMzJDczM5VVo2M2QxdnVGK21VekVyTnJ5L1dYRlNIbFJFYlBySytJN1c4WjJZeitBcEh6bHlVMXg2elhMVE5rQW1BQ1VFUUFjazBJaFltZGJiK3hzNjQzbkQ5cTJjT21NV0hEcWpGUnlBUnpKanE2KytON3FuZkhiWjR6MWpoOEFqQmRsQkpDSy8zVHB5WEg1YWJNaVh5aEVQbCtJZkNHR1hoY0tVZGozT3I5L1hiNFF3L3Nkc0crK0VJV0lRNDRmR0N4RS8yQSsrZ2FHdnc1NDNUOVlPT3o2b1cxdXJGZ3NNK2JVcEIwQjRMQWUydHFxakFDWUFKUVJRQ28rZnRuSmFVYzRSS0VRKzB1TXdmMEZSZDlBUG5yNzg5SFRQeGhkZmNOZnZRUDdYL2NOUkZmdjJGNTNIbkJjUjg5QTVBdFQ0N0dtQnl1djh0Y0xNREZ0NlJqYkkxa0JHRjkrV2dRWWxzbEVsT1d5VVpiTEp2SitoVUpFVjk5QXRIVVBSR3QzZjdSMTkwZHJWMyswOVF3dkQxeC93UGFoMXdNaiszWVU4VkdpeFZKU2tzeXZJY0RSNnZaNFlZQUpRUmtCa0pKTUpxSzZQQmZWNWJtWVcxOXh6T2NaekJlaXRicy9kbmYweGU2TzNtaHVIMXJ1N3VpTDV2YmU0ZlY5MGR6Uk8yb2YwMUlBQUVpTE1nSmdraXZKWm1KR2RWbk1xQzZMVXh2SGRxK0dRaUdpbzNmZ2tQSmlaMXR2Ykd2dGp1MHRQYkd0dFdkazJkeGUvTXVhZi9tQnM0dCtUb0JMYm44MjdRZ0FqSUV5QXVBRWxNbEUxRmJrb3JZaUZ5YzNWTC9wL24wRCtVT0tpbTB0UGJHOXRTZTJ0WFFQTDRmR2ZTNkJCZ0RnVFNnakFIaFRaYmxzTEpoUkdRdG1WTDdoZnZsQ0lYYTE5Y2FOUDMwbG9XUUFBRXhHN2pBR1FORmtNNWxvckR2MisxOEFBSEJpVUVZQUFBQUFpVkpHQUFBQUFJbFNSZ0FBQUFDSlVrWUFBQUFBaVZKR0FBQUFBSWxTUmdBQUFBQ0pVa1lBQUFBQWlWSkdBQUFBQUlsU1JnQUFBQUNKVWtZQUFBQUFpVkpHQUFBQUFJbktwUjBBQUFCZ1BIVDI5OGV0cTFiSEF4dTNSRk5iUjNRUERLUWRDY2FrTXBlTEJkTnE0b3BGOCtNakswNkw2dExTdENNVm5USUNBQUNZY3A3WXVpTnVmdWlKMk43UmxYWVVPR3JkQXdPeGRrOUxyTjNURWo5ZXV6NitkTmtGY2NHOHhyUmpGWlZwR2dBQXdKVHl4TllkOFh0MzM2K0lZRXJZM3RFVnYzZjMvZkhFMWgxcFJ5a3FaUVFBQURCbGRQYjN4ODBQUFpGMkRDaTZteDk2SWpyNys5T09VVFNtYVFBQUFGUEdyYXRXajdvaW9qU2JqVStldXlLdVg3SW9HcW9xVTB3R1k5ZmMxUjEzcmRzWTMzeDZWZlRuOHhFeGRJWEVyYXRXeHlmT09TUGxkTVhoeWdnQUFHREtlR0RqbGxIalQ1NjdJajU2NWpKRkJKTktRMVZsZlBUTVpmSEpjMWVNV3YvZ1FaL3Z5VXdaQVFBQVRCbE5iUjJqeHRjdldaUlNFamgrMXgzMCtXMXE3empDbnBQUGxDc2pxc3RIenp6WjF0S1RVaEpnbjYwdDNhUEdOUlZtaUFFQTQrUGd4M2U2SW9MSmJOWkJuOSt1L3FuemVOb3BWMFlzbmwwOWFuenJMemVtbEFUWTV6dS8zRFJxdkhoMlRVcEpBQUNBaVdESy9mZmtlOCtaSHk5c2JoMFovL0VkTDBaRXhHOWRzakRtMVd0RklVbGJXN3JqTzcvY05QTDdjSi8zbkQwdnBVUUFBTUJFTU9YS2lNOWV0elQrOGVFTnNXbjMwQjEwK3dieThmbmJYNGpQMy81Q3lzbUFpSWhGRFZYeDM2NC9MZTBZQUFCQWlxYmNOSTFwbGFWeHkwM25wUjBET0lKYmJqby9hdDB6QWdBQVRtaFRyb3lJaUhqSDhzYjQrZWN1ajRVenE5S09BZ3hiT0xNcTd2bjhGWEgxNmJQVGpnSUFBS1JzeXY3MzVEdVdOOGFxUDM5WGZQM3VOZkhEWjdmR2F6czdvcU5uNnR4NUZDYURtb3BjTEo1ZEUrODVlMTU4OXJxbE1hMnlOTzFJQUFEQUJEQmx5NGlJb1NrYk45KzRQRzYrY1huYVVRQUFBSUJoVTNLYUJnQUFBREJ4S1NNQUFBQ0FSQ2tqQUFBQWdFUXBJd0FBQUlCRUtTTUFBQUNBUkNrakFBQUFnRVFwSXdBQUFJQkVLU01BQUFDQVJDa2pBQUFBZ0VRcEl3QUFBSUJFS1NNQUFBQ0FSQ2tqQUFBQWdFUXBJd0FBQUlCRUtTTUFBQUNBUkNrakFBQUFnRVFwSXdBQUFJQkVLU01BQUFDQVJPWFNEZ0FBQUVtNmYrT1dLRVFoSWlJS2hVTzNGNFpYSHJpcGNOQzIwZnNmdU45aGppM3MzM3JvK1E1ejdPRXlIWGhzNGVDekhTSFhZYmE5NGZkeG1QTWQ3dGNnRHJkdEpOT2g3eFZ2OGowV0R0cDI0TXFqelFSTUhzb0lBQUJPS0orOTUrRzBJd0NjOEV6VEFBQUFBQktsakFBQUFBQVNwWXdBQUFBQUVxV01BQUFBQUJLbGpBQUFBQUFTcFl3QUFBQUFFdVhSbmdBQW5GQysrNzVyaGw1a1JpMkdYbWN5aDY3YnYvR1FkVzkyN1A3M09NeDVEOXAyeEV6N2pqMTB0MlBMZE5DMlVjY2VadDNoam5uVDcrTU50bVVPOHozR0czeVBoenYyalRLZGQ4dHRoMGtPVERUS0NBQUFUaWhMWjlhbkhRSGdoR2VhQmdBQUFKQW9aUVFBQUFDUUtHVUVBQUFBa0NobEJBQUFBSkFvWlFRQUFBQ1FLR1VFQUFBQWtDaGxCQUFBQUpBb1pRUUFBQUNRS0dVRUFBQUFrQ2hsQkFBQUFKQW9aUVFBQUFDUUtHVUVBQUFBa0NobEJBQUFBSkFvWlFRQUFBQ1FLR1VFQUFBQWtDaGxCQUFBQUpBb1pRUUFBQUNRS0dVRUFBQUFrS2hjMmdHS29kRGJFWjBQM3hLOXI5NFRnM3MyUmFHdk8rMUlRRVJreWlxalpNYkNLRi8yanFpKzlLYklsTmVrSFFrQUFKZ0FKbjBaMGZmYUk5RjI1eGRqc0hWcjJsR0FneFQ2dW1OZysrb1kyTDQ2ZXA2OU02YTkveXRSdHZodGFjY0NBQUJTTnFtbmFmUzk5a2pzL2ZiSEZCRXdDUXkyYm8yOTMvNVk5TDMrYU5wUkFBQ0FsRTNhTXFMUTJ4RnRkMzR4N1JqQVVXcTc0d3RSNk8xSU93WUFBSkNpU1R0Tm8vUGhXMFpkRVpFcEtZM3FxejhUbFN2ZkY5bmFXU2ttQS9iSnQrK0s3dWUrSDUzMy9sVVVCdnNqWXVnS2ljNkhiNG1hcS84ZzVYUUFBRUJhSnUyVkViMnYzak5xWEgzMVo2TDZzdDlSUk1BRWtxMmRGZFdYL1U1VVgvMlpVZXQ3WDcwM3BVUUFBTUJFTUduTGlNRTltMGFOSzFlK0w2VWt3SnVwWFBuZVVlT0RmLzhDQUJSTFpXNzB4ZC9OWFo2MHgrUzE2NkRQYjFYcHBKM2NjSWhKVzBZYy9QaE9WMFRBeEpXdG5UMXFYT2pyU2lrSkFERFZMWmcyK2xIaWQ2M2JtRklTT0g1M0gvVDVYVkJiYzRROUo1K3BVNnNBQUFBbnZDc1d6WSsxZTFwR3h0OThlbFZFUkZ5M1pGSE1xcXBNS3hZY2xWMWQzWEgzdW8wam45OTlMbDgwUDZWRXhhZU1BQUFBcG95UHJEZ3RmcngyZld6dkdMb1NzeitmajI4OCtYeDg0OG5uVTA0R3gyZHVUWFY4ZE1XeXRHTVV6YVNkcGdFQUFIQ3c2dExTK05KbEY2UWRBNHJ1ank4NzN6MGpBQUFBSnFvTDVqWEczMTUzWmN5cHFVbzdDaHkzT1RWVjhiZlhYUmtYekd0TU8wcFJUWjFhQlFBQVlOZ0Y4eHJqdGh1dmpWdFhyWTRITjI2SnB2YU82T29mU0RzV2pFbFZhUzRXMU5iRTVZdm14MGRXbkJiVnBhVnBSeW82WlFRQUFEQWxWWmVXeGlmT09TTStjYzRaYVVjQkRtS2FCZ0FBQUpBb1pRUUFBQUNRS0dVRUFBQUFrQ2hsQkFBQUFKQW9aUVFBQUFDUUtHVUVBQUFBa0NobEJBQUFBSkFvWlFRQUFBQ1FLR1VFQUFBQWtDaGxCQUFBQUpBb1pRUUFBQUNRS0dVRUFBQUFrQ2hsQkFERlZTaWtuUUFBZ0FrdWwzWUFBQ2FKL0dEa3UvWkd2cU01OGgyN1lyQjlhSm52MkQyMGJHK09mTWZPR0d6ZEhuSGF0OUpPQ3dEQUJLYU1BRGhSRlFwUjZPK0pmSGRMRkxwYUl0L2RFdm5PUFpGdjMzWDR3cUZ6ZDBRaG4zWnFBQUNtQUdVRXdGU1FINHg4ZDJ2a3UxcWkwTjB5ZEFWRDF3RWx3L0N5MEhYQXR1NldLQXowcFowY0FJQVRrRElDSUUzNXdjajNka1NodHlNS3ZaMVI2TzJJZkU5SEZIcmJoOWIxZEJ5d2ZmaDF6MEhqNFdNbm0wdHVmemJ0Q0FBQXBFUVpBYkJQb1JCUnlFZGhzQzlpc0Q4S2d3UER5LzZJd1lFb0RQUkVvYjg3Q3YyOXc4dnVLUFFQcll1K251SHR3L3YwN2Q4MnRPeUpHRFhldDA5MzJ0ODFBQUFrVGhrQnBLTDdtWCtQd2IyYmgrNUJzSzhFR0hsZEdGNmZIMTUvNExodzBQcER0eFVLZzBNbHdrQi9SSDVndUV6b082aGMyRmMyOU8wZjV3YzhDYUpJeXZPOTBac3RUenNHd0NFcWN4NG1CekFSS0NPQVZQUThlMmYwYlhnaTdSaU1rN2w5TzJKRHhjSzBZd0FjWW42Tm9oUmdJbEJHQUhCY011VTFrYTF0aUpLYVdaR3RtUlhaMm9hNE5GTWFHOXJUVGdad3FNdm0xYVVkQVlCUVJnQndHSm1TMHBGaUlWc3pLN0kxRFpHdG5SVWxOUTBIclo4Wm1kTEtRNDcvYVA5Zy9QeW5yOGFPTGsvckFDYU9PVlZsOFp2TEd0T09BVUFvSXdDbXZFeXVMREtWOVpHdHFvOXMxZlRJVk5WSDlnampUR1Y5Wkd0bVJyWmlXa1FtYzh6dldWMWFFbDg0ZjJGODVvRjFSZnhPQUk3UEY4NWZHRlh1R1FFd0lTZ2pBQ2E2YkVsa3kyc2lVMUVibWZLYW9Xa1IrMTVYMUE1dEs2K0piT1cwb1dLaGFucGtLK3VIWDlkSEpsZHhYTVhDc1RxL3NUYis2b29sOGRVbk43bENBa2hWWTFWWmZQSDhoWEZlWTIzYVVRQVlwb3dBS0tKTVNXbEVhV1ZrU2lzaVUxb1ptYkxoWldsbFpNb09XTDl2T1Z3a1pDcHFJbHRlRzVtS21zaVVEeGNNRmRXUkthK05USzQ4bFRLaEdNNXZySTFicjFrVzMxdTlNeDdhMmhwYk9ucWpleUNmZGl6Z0JGQ1p5OGI4bXZLNGJGNWRmT2kwMlZGZFdwSjJKQUFPb0l3QTBwUEpSbVF5a2Nsa1IxNFBmUTJOTXlQckR0eWVqVXhrUm8wams0M0lIbmllN0ZBcGtNMUZsSlFPdlI1ZURyM083VitYTFkzSUhiRFB5REZsby9jcnlVV1VsRVdtckdwMG9UQ3FZS2lNeVBwaDkyRFZwU1h4MjJmTWpkOCtZMjdhVWFCb05yUzB4V2Z2L1dWc2FHa2IwLzVWcGJuNGJ4ZWZFKzgrOVpTWW5OVWlBQlNYTWdKSXhmU2J2cE4yQklCamRuTDl0UGluOTd3emJuN29pYmhuL2VZMzNiK3JmeUMrL09BVDhkQ21yZkhGUzg2TCtncVBsd1RneE9ZT1BnQUF4NkNxTkJkZnZlcHQ4WWNYcm96c0dLZFMzYkF1bkFnQUFCTHJTVVJCVkxlaEtUNTR4MC9pa2FadDQ1d09BQ1kyWlFRQXdESEtSTVNIenpndC91NzZ0OGVNeW9veEhiTzd1eWMrL2RNSDR5OGVlVHA2QmdiSE55QUFURkRLQ0FDQTQzVE9uRm54eis5N1Y1eloyRERtWS83MWxYWHhtOS8vYWJ5OGE4ODRKZ09BaVVrWkFRQlFCTE9xS3VQL3VmN3Q4YUhsUzhkOHpLYlc5dmpZais2SnYzN3lCVmRKQUhCQ1VVWUFBQlJKYVRZYi84ZEZaOGMzcnJrOEdxb3F4M1JNdmxDSWYzemhsZmpBdjk4ZEQyL2VPczRKQVdCaVVFWUFBQlRaMnhiTWpkdHV2RGF1UHVXa01SK3p0YU16UHZPemgrSno5LzR5ZG5aMWoyTTZBRWlmTWdJQVlCelVsWmZGLzdqcWJYSHpGUmRGZFducG1JKzdiME5UL05xLzNSWGZlMmxONUF1RmNVd0lBT2xSUmdBQWpKTk1SRnkvWkZIY2R1TzFjZTdjMldNK3JxdC9JUDduWTgvR1IzL3c4M2k1MlEwdUFaaDZsQkVBQU9Oc1RrMVZmUE82SytNUEwxd1pwZG14Ly9qMTZ1Njk4YkVmM2hOLzhjalRzYmVuZHh3VEFrQ3lsQkVBQUFuSVpqTHg0VE5PaTM5KzM3dmlyS040QkdpK1VJaC9mV1Zkdk8vMi80aHZQZjlLOUE1NjZnWUFrNTh5QWdBZ1FXK1pYaGYvN3cxWHhSOWRlbjVNS3k4YjgzR2QvZjN4djU5NklkNy9yM2ZGajlhdWR6OEpBQ1kxWlFRQVFNS3ltVXk4NzdTM3hMLy8ydlZ4dzVLVGorclluWjFkOGVVSG40Z1BmLzluOFdqVDl2RUpDQURqVEJrQkFKQ1M2UlhsOGVVckxveS91Lzd0c2FpdTlxaU9YYnVuSlQ3MTB3Zml2L3prZ1ZpenAyV2NFZ0xBK0ZCR0FBQ2s3THk1cytONzc3ODJQbm51aWlnck9ib2Z6eDdmc2owK2ZPZFA0MDhlZUR5YTJqckdLU0VBRkpjeUFnQmdBaWdyeWNaTkswK1AyMjY4THQ2MllPNVJIVnVJaVA5WXR5RnUvTGU3NGtzUFBCN3JXOXJHSnlRQUZJa3lBZ0JnQWpscFdrMTg0NXJMNDIrdnV6Sk9tem45cUk3TkZ3cHgxN29OOFlGL3Z6dit6L3NlTVgwRGdBbExHUUVBTUFGZE1LOHhibjN2TytQbUt5NktPVFZWUjNWc0lTTHVXYjg1ZnZQT244Wi8vZm5EOGRLdVBlTVRFZ0NPVVM3dEFBQUFIRjQyazRucmx5eUtkNXl5SVA3bDViWHgvejMzY25UMDlSL1ZPUjdjdENVZTNMUWxMcG8vSjM3NzdPV3hzckZobk5MQ3hOUFozeCszcmxvZEQyemNFazF0SGRFOU1KQjJKQmlUeWx3dUZreXJpU3NXelkrUHJEZ3Rxa3RMMDQ1VWRKbENZWEkrcEhySEh5OGROVzc4c3pVcEpRSEd3dTlaZ09QWDJ0c1h0enozY3R6Kzh0b1l5T2VQNlJ6bnpKa1ZIejF6V2J4dHdkeklaakpGVGdnVHh4TmJkOFRORHowUjJ6dTYwbzRDeDJWT1RWVjg2YklMNG9KNWpXbEhPV3FaekpIL29qRk5Bd0Jna3Fnckw0di9ldUhLdU9QWHJvOTN2V1hoTVozam1lMjc0ak0vZXlodS9MZTc0cnN2cm83Mm83elNBaWFESjdidWlOKzcrMzVGQkZQQzlvNnUrTDI3NzQ4bnR1NUlPMHBSS1NNQUFDYVplYlhWOFpXM1h4eTMzWGh0WExONDRURmQ0ZERVMWhGLytmaHpjZDMzZmhCZitlVlQ4ZHJlMW5GSUNzbnI3TytQbXg5Nkl1MFlVSFEzUC9SRWRQWlBuUUxaUFNNQUFDYXB4ZFByNHMrdnZEaCs5K3d6NGx2UHZ4TC9zVzVENUk5eUJtN1B3R0RjOGVwcmNjZXJyOFc1YzJmSEIwOC9OYTVZT0Q5S3NxWndNRG5kdW1yMXFDc2lTclBaK09TNUsrTDZKWXVpb2FveXhXUXdkczFkM1hIWHVvM3h6YWRYUmYvd3RMenRIVjF4NjZyVjhZbHp6a2c1WFhHNE1nSUFZSkpiV0ZjYmYzTDVCZkg5WDc4aGJseTJPRXF6eC9ZajN0UGJkc2JuN3YxbHZPZjJIOGUzbm44bDl2YjBGamtwakw4SE5tNFpOZjdrdVN2aW8yY3VVMFF3cVRSVVZjWkh6MXdXbnp4M3hhajFEeDcwK1o3TWxCRUFBRlBFdk5ycStPSWw1OFVQUG5CRC9NYnlwVkZXVW5KTTU5blIyUlgvKzZrWDRvWi8rV0Y4NllISDRvbXRPNDc2aWd0SVMxTmJ4Nmp4OVVzV3BaUUVqdDkxQjMxK205bzdqckRuNUdPYUJnREFGRE83dWlvK2U5SFo4Wi9QZW10OFo5WHErTmRYMWgzVEl3MzdCdk54MTdxTmNkZTZqVEc3dWlwdVdMSW8zbjNxS2JHb3JuWWNVa054SFB4WmQwVUVrOW1zZ3o2L1hmMVQ1L0cwazdhTXlKUlZScUd2ZTJTY2I5OFYyZHBaS1NZQ2ppVGZ2blBVT0ZOV2xWSVNnQlBMak1xSytQUUZaOFhIem5wci9IRE4rcmo5bGJXeHRiM3ptTTYxczdNcnZ2WDhLL0d0NTErSk0yYk5qSGVmZW5LODZ5MExZMXA1V1pGVEEzQWltTFRUTkVwbWpINmNWZmR6MzA4cENmQm11cC83d2FqeHdiOS9BUmhmMDhyTDRyZFduQmJmLy9VYjRpL2ZlZWx4UDZ2K3hWMjc0Mzg4OG5SYzg5MGZ4T2Z2ZXlRZTJyUTFCb1p2c0FZQVl6RnByNHdvWC9hT0dOaStlbVRjZWU5ZlJVUkU1Y3IzUnJaMmRscXhnQVBrMjNkRzkzTS9HUG45dVUvNXNxdFRTZ1J3WXN0bU1uSDV3dmx4K2NMNXNiNmxMVzUvZVczOGVPMkdZNXJDRVJIUm44L0h2ZXMzeDczck44ZU15b3E0ZHZHaXVHSEpvbGc2YzNwNEZnY0FieVJUS0V6T3V4RVZlanRpOTErL093WmJ0NllkQlRnS0pmWHpZK2J2L3pneTVkVnBSd0VnSWpyNit1T0hhOWZIN1MrdlBlVEdmOGRxWG0xMVhIWHlnbmo3b2dXeFl2Yk15R1pVRXlUbnZGdHVHelYrNnFZUHBwUUVpbU15ZjZZem1TUC9CVEJwcjR6SWxOZkV0UGQvSmZaKysyTnBSd0dPd3JUM2YwVVJBVENCMUpTVnhtOHVYeHEvY2ZxcDhXalQ5cmp0NWJYeFNOTzI0enJuMXZiTytNNnExZkdkVmF0alptVkZYTEZvZmx4MThvSTRkKzdzWTM3c0tBQlR5NlF0SXlJaXloYS9MYVovN052UmR1Y1hYU0VCRTF4SjNieVlkdU5Ybyt3dEY2Y2RCWUREeUdZeWNjbEpjK09TaytiRzFvN091R3Z0aHZqeHVnM0hmYlhFN3U2ZXVPUFYxK0tPVjErTG1yTFN1SHpodkxoeTBZSzRlTUdjcU14TjZoOUZBVGdPazNhYXhvRUt2UjNSK2ZBdDBmdnF2VEc0WjFNVStyclNqZ1RFMEZNelNtWXNqUEpsVjBmMXBUZEZwcndtN1VnQUhJVkNSTHl3b3psK3RIWjkvUHoxemRIWjMxKzBjNWVYbE1URkMrYkVWU2N2aUV0UG11ZXBIQlROWkw2a0hRNW5NbittMzJpYXhwUW9Jd0FBR0YrOWc0TngvNFl0OGFPMTYrUHhMZHVqbUQ5QVpqT1pXREY3Wmx3NGYwNWNOSDlPTEcrWUVTVlo5NW5nMkV6bWY3akI0VXptei9TVXZHY0VBQURKS1M4cGlXc1dMNHhyRmkrTW5WM2RjZmU2RGZHanRSdGlRMHZiY1o4N1h5akU4enVhNC9rZHpmSDN6N3dZTldXbGNmN2N4cmhvd1p5NGNGNWpMSmpteWpxQXFVWVpBUURBVVpsZFZSbi82Y3kzeGtmUGZHdTh2R3RQL01lNkRYSGZocVpvN3VvdXl2azcrdnJqRnh1YjRoY2JteUlpWW41dFRWdzR2ekV1bWo4bnpwL1hHTFZscFVWNUh3RFNvNHdBQU9DWVpDSmkrYXdac1h6V2pQanNSV2ZIaTd2MnhIMGJOc2Q5RzVwaWEzdG4wZDVuUzN0SDNQRnFSOXp4Nm11UnpXUmkrYXdaKzZkMHpKcmhDUjBBazVBeUFnQ0E0NWJOWk9MTTJUUGp6Tmt6NHc4dVdCbHJkN2ZFZlJ1YjRyNE5UZkg2M3RhaXZVKytVSWhWTzNmSHFwMjc0eCtlZlNuS1NrcGkrYXdaY2Vic2hqaXJjV2FzbU4wUTB5dktpL1orQUl3UFpRUUFBRVdWaVlpbE0rdGo2Y3o2K01RNVo4VEcxdmE0YjBOVC9HSkRVN3pjdktlbzc5VTNPQmpQYnQ4VnoyN2ZOYkp1WVYxdG5EVzdJYzVzYklpekdodmk1THJheUI3NUhtb0FwRUFaQVFEQXVGcFVWeHNmUCt1dDhmR3ozaHJiT2pyai9vMWI0aGNibXVLNUhjMlJINGNIdTIxcWJZOU5yZTN4bzdYckl5S2l0cXcwVnN3ZUtpYk9hbXlJNWJObVJHWE9qOEVBYWZLbk1BQUFpWmxiVXgwZldyNDBQclI4YWJUMTlzVlQyM2JHWTF1Mng2Tk4yMk5iUi9IdU0zR2c5cjcrZUtScFd6elN0QzBpaHFhVUxKMVJIeXRtejR5bE02ZkgwaG4xc1hoNlhWVGtTc2JsL1FFNGxESUNBSUJVVENzdmk2dE9YaEJYbmJ3Z0NoR3h1YTA5SG12YUhvOXYzUkZQYnQwUlhmMEQ0L0srK1VJaFh0MjlOMTdkdlhka1hUYVRpWVYxdGJGMFJ2M1ExOHloNWN5cXlqREJBNkQ0bEJFQUFLUXVFeEVMcDlYR3d0TnI0d09ubnhvRCtYeTh1R3RQUExabGV6eld0RDFlYnQ0ekxsTTY5c2tYQ3JHaHBTMDJ0TFRGejE3Zk5MSitla1g1eU5VVCt3cUtSWFcxa2ZNRUQ0RGpvb3dBQUdEQ3lXV3pzYkt4SVZZMk5zUW56amxqMUpTT3g1cTJ4OVp4bXRKeHNMMDl2Zkg0bHUzeCtKYnRJK3RLczlsWVBMMHVsczZzajFQcXB3MlZLSFcxTWIrMkpzcEtsQlFBWTZHTUFBQmd3anR3U2tkRXhNN09ybmgrNSs1NGZrZHpQTDlqVjZ6ZTNUS3VWMDRjcUQrZlAyU2FSOFRRVkk4NU5WV3hxSzUycEtCWU9LMDJGdFhWeHB5YUtrLzBBRGlBTWdJQWdFbG5kblZWdlBPVXFuam5LU2RGUkVSWC8wQzgzTHhudUp4b2poZDJOa2RIWDMraW1mS0ZRbXh0NzR5dDdaM3hhR3dmdGEwMG00MEYwMnBpWVYxdExKcFdHeWZWMVE2WEZqWHVTd0dja0pRUkFBQk1lbFdsdVRodjd1dzRiKzdzaUJncUJ0YTN0TVh6TzVyanVlR0NZa3Q3UjJyNSt2UDVXTi9TRnV0YjJnN1pWcG5MUldOTlZUUldWMFZqZFdYTXJoNzllblpWWmRTV2x5a3NnQ2xGR1FFQXdKU1R6V1JpOGZTNldEeTlMbTVjdGpnaUluWjM5OFR6TzVwajFjN2RzWHIzM2xpOWUyKzA5dmFsbkRTaWUyQmc1T2FaUjFLWnk4WHM2c3Joa3FKcTVQV0I2eFFXd0dTaWpBQUE0SVF3czdKaTFIMG5DaEd4cTdNclZ1OXVpVFY3V21MMTdyMnhaazlMTkxXbGR3WEZrWFFQRE1URzF2YlkyTnAreEgwcWNpVXh1Nm9xNml2S29yNmlQT3JLeTZPK29qenFLOHBHWHRlVmw0MHM2OHJMb3lTcnZnRFNvWXdBQU9DRWxJbWhlMC9NcnE2S3l4Yk9HMW5mMmQ4ZmEvZTB4cHJobTFTdTJkMFNyKzF0amY1OFByMndZOUF6TUJpYjJ0cGowNUV2c0RqRXRQS3lBd3FLMGNYRnZ0S2lwcXcwS25LNXFDck5SV1d1SkNwenVhZ3N6VVZGTHVkS0RPQ1lLU01BQU9BQTFhV2xJNDhWM1djZ240OE5yZTJ4WnZmZVdMMjdKZGJ1YVlsTmJlMnh2YU1yeGFUSHI2MjNMOXA2KzJMek1Wd05rb21JaXVGaW92TEFzcUswTkNwekpWRTFYRmhVRFc4L2NMK0trcElveVdZam04bEVMcHVKa2t3bXNwbE1sR1N6a2N0a0lwdk5SRWttR3lYRDIwcUd0dzB0OSsrZnl3N3RrODBNN1o5enBRZE1Hc29JQUFCNEU3bHNOcFpNcjRzbDArdmkraVg3MS9jTURFWlRlMGRzYkdtTGpXM3RzV2w0S3NYRzF2Wm9td0Qzb3hoUGhSaWFQdEk5TUpCMkZHQVNVa1lBQU1BeHFzaVZqSlFVQjJ2dDdUdHNTYkc1clQzNkJpZjJsQStBOGFhTUFBQ0FjVkJYWGhabk5qYkVtUWRNOTRnWWV1em9qczZ1NFdLaUkzWjBkc1dPanE2aFpXZDM3T3pzbXZEM3B3QTRYc29JQUFCSVVEYVRpYmsxMVRHM3Bqb3Vtbi9vOW55aEVDMDl2Ykc5czJ1a3FOaloyYjEvM0RrMHpoY0t5WWNIS0JKbEJBQUFUQ0RaVENabVZGYkVqTXFLT0wxaHhtSDN5UmNLc2J1NzU1Q3JLdmIyOUVaTFQyKzA5UFpHYTA5ZnRQVDBSbWQvZjhMZkFjQ2JVMFlBQU1Ba2s4MWtZbFpWWmN5cXFvd3paczE4dzMzNzgvbG83ZW1ObHQ2K29lWHc2NVo5cjN0Nm8vWEFjVzl2ZFBXN0tTVXd2cFFSQUFBd2haVm1zOUZRVlJrTlZaVmpQcVp2Y0RCYWV2dWl2YmN2dWdjR29xdC9JTHI3Qi9hL1BtRFozWC9BNnlQczI5MC9FQ2FWQUFkU1JnQUFBS09VbFpURTdLckttSDBVQmNZYktVUkU3OEJnZFBYM1I4L0FZUFFNRGthK1VJakJmRDRHODRVWUtCVDJqd3VGR01qbmg4ZUZrZkhneUQ3N3g0UEQrdzNzMnplZmo3OTc1c1dpWkFiR2x6SUNBQUFZVjVrWWVneHFSYTVrM045TEdRR1RRemJ0QUFBQUFNQ0pSUmtCQUFBQUpFb1pBUUFBQUNSS0dRRUFBQUFrU2hrQkFBQUFKRW9aQVFBQUFDUktHUUVBQUFBa1Noa0JBQUFBSkVvWkFRQUFBQ1JLR1FFQUFBQWtTaGtCQUFBQUpFb1pBUUFBQUNSS0dRRUFBQUFrU2hrQkFBQUFKRW9aQVFBQUFDUktHUUVBQUFBa1Noa0JBQUFBSkVvWkFRQUFBQ1JLR1FFQUFBQWtTaGtCQUFBQUpFb1pBUUFBQUNSS0dRRUFBQUFrU2hrQkFBQUFKRW9aQVFBQUFDUktHUUVBQUV3WmxibmNxSEZ6VjNkS1NlRDQ3VHJvODF0Vm1qdkNucE9QTWdJQUFKZ3lGa3lyR1RXK2E5M0dsSkxBOGJ2N29NL3ZndHFhSSt3NStVeWRXZ1VBQURqaFhiRm9mcXpkMHpJeS91YlRxeUlpNHJvbGkySldWV1Zhc2VDbzdPcnFqcnZYYlJ6NS9PNXorYUw1S1NVcXZreWhVQ2lrSFFJQUFLQVlPdnY3NDROMy9DUzJkM1NsSFFXS2FtNU5kZHgyNDdXVGFxcEdKcFBKSEdtYmFSb0FBTUNVVVYxYUdsKzY3SUswWTBEUi9mRmw1MCtxSXVMTktDTUFBSUFwNVlKNWpmRzMxMTBaYzJxcTBvNEN4MjFPVFZYODdYVlh4Z1h6R3RPT1VsU21hUUFBQUZOU1ozOS8zTHBxZFR5NGNVczB0WGRFVi85QTJwRmdUS3BLYzdHZ3RpWXVYelEvUHJMaXRLZ3VMVTA3MGpGNW8ya2F5Z2dBQUFDZzZOd3pBZ0FBQUpnd2xCRUFBQUJBb3BRUkFBQUFRS0tVRVFBQUFFQ2lsQkVBQUFCQW9wUVJBQUFBUUtLVUVRQUFBRUNpbEJFQUFBQkFvcFFSQUFBQVFLS1VFUUFBQUVDaWxCRUFBQUJBb3BRUkFBQUFRS0tVRVFBQUFFQ2lsQkVBQUFCQW9wUVJBQUFBUUtLVUVRQUFBRUNpbEJFQUFBQkFvcFFSQUFBQVFLS1VFUUFBQUVDaWxCRUFBQUJBb3BRUkFBQUFRS0tVRVFBQUFFQ2lsQkVBQUFCQW9wUVJBQUFBUUtLVUVRQUFBRUNpbEJFQUFBQkFvcFFSQUFBQVFLS1VFUUFBQUVDaWxCRUFBQUJBb3BRUkFBQUFRS0tVRVFBQUFFQ2lsQkVBQUFCQW9wUVJBQUFBUUtLVUVRQUFBRUNpbEJFQUFBQkFvcFFSQUFBQVFLS1VFUUFBQUVDaWxCRUFBQUJBb3BRUkFBQUFRS0tVRVFBQUFFQ2lsQkVBQUFCQW9wUVJBQUFBUUtLVUVRQUFBRUNpbEJFQUFBQkFvcFFSQUFBQUFBQUFBQUFBQUFBQVJmSC9BOEhrKzBVWUtZdTRBQUFBQUVsRlRrU3VRbUNDIiwKCSJUaGVtZSIgOiAiIiwKCSJUeXBlIiA6ICJtaW5kIiwKCSJWZXJzaW9uIiA6ICI2Igp9Cg=="/>
    </extobj>
  </extobjs>
</s:customData>
</file>

<file path=customXml/itemProps7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13323</Words>
  <Application>WPS 演示</Application>
  <PresentationFormat>自定义</PresentationFormat>
  <Paragraphs>567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Times New Roman</vt:lpstr>
      <vt:lpstr>Calibri Light</vt:lpstr>
      <vt:lpstr>微软雅黑</vt:lpstr>
      <vt:lpstr>Wingdings</vt:lpstr>
      <vt:lpstr>黑体</vt:lpstr>
      <vt:lpstr>思源黑体 CN Heavy</vt:lpstr>
      <vt:lpstr>Arial Unicode MS</vt:lpstr>
      <vt:lpstr>Calibri</vt:lpstr>
      <vt:lpstr>思源黑体 CN Bold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429</cp:revision>
  <dcterms:created xsi:type="dcterms:W3CDTF">2017-11-13T08:28:00Z</dcterms:created>
  <dcterms:modified xsi:type="dcterms:W3CDTF">2023-09-26T15:18:12Z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SaveFontToCloudKey">
    <vt:lpwstr>648829950_btnclosed</vt:lpwstr>
  </property>
  <property fmtid="{D5CDD505-2E9C-101B-9397-08002B2CF9AE}" pid="4" name="ICV">
    <vt:lpwstr>043A355A937C4A119B425788E6FD7694</vt:lpwstr>
  </property>
</Properties>
</file>