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8"/>
  </p:notesMasterIdLst>
  <p:sldIdLst>
    <p:sldId id="279" r:id="rId4"/>
    <p:sldId id="273" r:id="rId5"/>
    <p:sldId id="274" r:id="rId6"/>
    <p:sldId id="275" r:id="rId7"/>
    <p:sldId id="256" r:id="rId8"/>
    <p:sldId id="261" r:id="rId9"/>
    <p:sldId id="257" r:id="rId10"/>
    <p:sldId id="259" r:id="rId11"/>
    <p:sldId id="264" r:id="rId12"/>
    <p:sldId id="260" r:id="rId13"/>
    <p:sldId id="265" r:id="rId14"/>
    <p:sldId id="276" r:id="rId15"/>
    <p:sldId id="278" r:id="rId16"/>
    <p:sldId id="277" r:id="rId17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FF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6" name="Rectangle 4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06EBC45-37B0-4887-9465-0EFBF359700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49BF597-1A82-44E2-9F51-3A9DD7B1A537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EF16F87-5B6F-4D71-90FD-9825248010B1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49BF597-1A82-44E2-9F51-3A9DD7B1A537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EF16F87-5B6F-4D71-90FD-9825248010B1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49BF597-1A82-44E2-9F51-3A9DD7B1A537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EF16F87-5B6F-4D71-90FD-9825248010B1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71588"/>
            <a:ext cx="3919538" cy="4854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29138" y="1271588"/>
            <a:ext cx="3921125" cy="4854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49BF597-1A82-44E2-9F51-3A9DD7B1A537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EF16F87-5B6F-4D71-90FD-9825248010B1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C7AF0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0013" y="274638"/>
            <a:ext cx="2001837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4500" y="274638"/>
            <a:ext cx="585311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49BF597-1A82-44E2-9F51-3A9DD7B1A537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EF16F87-5B6F-4D71-90FD-9825248010B1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76363"/>
            <a:ext cx="40386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76363"/>
            <a:ext cx="40386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49BF597-1A82-44E2-9F51-3A9DD7B1A537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EF16F87-5B6F-4D71-90FD-9825248010B1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49BF597-1A82-44E2-9F51-3A9DD7B1A537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EF16F87-5B6F-4D71-90FD-9825248010B1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49BF597-1A82-44E2-9F51-3A9DD7B1A537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EF16F87-5B6F-4D71-90FD-9825248010B1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49BF597-1A82-44E2-9F51-3A9DD7B1A537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EF16F87-5B6F-4D71-90FD-9825248010B1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49BF597-1A82-44E2-9F51-3A9DD7B1A537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EF16F87-5B6F-4D71-90FD-9825248010B1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83820" tIns="41910" rIns="83820" bIns="4191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49BF597-1A82-44E2-9F51-3A9DD7B1A537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EF16F87-5B6F-4D71-90FD-9825248010B1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7325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820" tIns="41910" rIns="83820" bIns="4191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49BF597-1A82-44E2-9F51-3A9DD7B1A537}" type="datetime1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7325"/>
            <a:ext cx="289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820" tIns="41910" rIns="83820" bIns="4191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37325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820" tIns="41910" rIns="83820" bIns="4191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100" smtClean="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EF16F87-5B6F-4D71-90FD-9825248010B1}" type="slidenum"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/>
          <p:nvPr>
            <p:ph type="title"/>
          </p:nvPr>
        </p:nvSpPr>
        <p:spPr>
          <a:xfrm>
            <a:off x="457200" y="274638"/>
            <a:ext cx="8229600" cy="922337"/>
          </a:xfrm>
          <a:prstGeom prst="rect">
            <a:avLst/>
          </a:prstGeom>
          <a:noFill/>
          <a:ln w="9525">
            <a:noFill/>
          </a:ln>
        </p:spPr>
        <p:txBody>
          <a:bodyPr lIns="83820" tIns="41910" rIns="83820" bIns="41910"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30" name="Rectangle 6"/>
          <p:cNvSpPr/>
          <p:nvPr>
            <p:ph type="body"/>
          </p:nvPr>
        </p:nvSpPr>
        <p:spPr>
          <a:xfrm>
            <a:off x="457200" y="1376363"/>
            <a:ext cx="8229600" cy="4749800"/>
          </a:xfrm>
          <a:prstGeom prst="rect">
            <a:avLst/>
          </a:prstGeom>
          <a:noFill/>
          <a:ln w="9525">
            <a:noFill/>
          </a:ln>
        </p:spPr>
        <p:txBody>
          <a:bodyPr lIns="83820" tIns="41910" rIns="83820" bIns="41910" anchor="t"/>
          <a:p>
            <a:pPr lvl="0" indent="-314325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62255"/>
            <a:r>
              <a:rPr lang="zh-CN" altLang="en-US" dirty="0"/>
              <a:t>第二级</a:t>
            </a:r>
            <a:endParaRPr lang="zh-CN" altLang="en-US" dirty="0"/>
          </a:p>
          <a:p>
            <a:pPr lvl="2" indent="-209550"/>
            <a:r>
              <a:rPr lang="zh-CN" altLang="en-US" dirty="0"/>
              <a:t>第三级</a:t>
            </a:r>
            <a:endParaRPr lang="zh-CN" altLang="en-US" dirty="0"/>
          </a:p>
          <a:p>
            <a:pPr lvl="3" indent="-209550"/>
            <a:r>
              <a:rPr lang="zh-CN" altLang="en-US" dirty="0"/>
              <a:t>第四级</a:t>
            </a:r>
            <a:endParaRPr lang="zh-CN" altLang="en-US" dirty="0"/>
          </a:p>
          <a:p>
            <a:pPr lvl="4" indent="-209550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838200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l" defTabSz="838200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2pPr>
      <a:lvl3pPr algn="l" defTabSz="838200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3pPr>
      <a:lvl4pPr algn="l" defTabSz="838200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4pPr>
      <a:lvl5pPr algn="l" defTabSz="838200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5pPr>
      <a:lvl6pPr marL="457200" algn="l" defTabSz="8382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6pPr>
      <a:lvl7pPr marL="914400" algn="l" defTabSz="8382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7pPr>
      <a:lvl8pPr marL="1371600" algn="l" defTabSz="8382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8pPr>
      <a:lvl9pPr marL="1828800" algn="l" defTabSz="8382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9pPr>
    </p:titleStyle>
    <p:bodyStyle>
      <a:lvl1pPr marL="314325" indent="-314325" algn="l" defTabSz="0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v"/>
        <a:defRPr sz="2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681355" indent="-262255" algn="l" defTabSz="0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2pPr>
      <a:lvl3pPr marL="1047750" indent="-209550" algn="l" defTabSz="0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•"/>
        <a:defRPr sz="16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3pPr>
      <a:lvl4pPr marL="1466850" indent="-209550" algn="l" defTabSz="0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–"/>
        <a:defRPr sz="14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4pPr>
      <a:lvl5pPr marL="1885950" indent="-209550" algn="l" defTabSz="0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»"/>
        <a:defRPr sz="14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5pPr>
      <a:lvl6pPr marL="2343150" indent="-209550" algn="l" defTabSz="0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»"/>
        <a:defRPr sz="14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6pPr>
      <a:lvl7pPr marL="2800350" indent="-209550" algn="l" defTabSz="0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»"/>
        <a:defRPr sz="14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7pPr>
      <a:lvl8pPr marL="3257550" indent="-209550" algn="l" defTabSz="0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»"/>
        <a:defRPr sz="14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8pPr>
      <a:lvl9pPr marL="3714750" indent="-209550" algn="l" defTabSz="0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»"/>
        <a:defRPr sz="14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44500" y="274638"/>
            <a:ext cx="8007350" cy="8604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</p:nvPr>
        </p:nvSpPr>
        <p:spPr>
          <a:xfrm>
            <a:off x="457200" y="1271588"/>
            <a:ext cx="7993063" cy="48545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C7AF07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C7AF0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C7AF0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C7AF0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rgbClr val="C7AF0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C7AF0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microsoft.com/office/2007/relationships/media" Target="file:///E:\&#19978;&#35838;&#35838;&#20214;\Unit%205\Section%20B%20&#31532;3&#35838;&#26102;&#65288;1a-1d)\U5%20Section%20B%201b.mp3" TargetMode="External"/><Relationship Id="rId1" Type="http://schemas.openxmlformats.org/officeDocument/2006/relationships/audio" Target="file:///E:\&#19978;&#35838;&#35838;&#20214;\Unit%205\Section%20B%20&#31532;3&#35838;&#26102;&#65288;1a-1d)\U5%20Section%20B%201b.mp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Text Box 2"/>
          <p:cNvSpPr txBox="1"/>
          <p:nvPr/>
        </p:nvSpPr>
        <p:spPr>
          <a:xfrm>
            <a:off x="2820988" y="4256088"/>
            <a:ext cx="2389187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  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八年级下册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8" name="Text Box 3"/>
          <p:cNvSpPr txBox="1"/>
          <p:nvPr/>
        </p:nvSpPr>
        <p:spPr>
          <a:xfrm>
            <a:off x="244475" y="3187700"/>
            <a:ext cx="2576513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 typeface="Arial" panose="020B0604020202020204" pitchFamily="34" charset="0"/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Unit 5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9" name="Text Box 4"/>
          <p:cNvSpPr txBox="1"/>
          <p:nvPr/>
        </p:nvSpPr>
        <p:spPr>
          <a:xfrm>
            <a:off x="1905000" y="2846388"/>
            <a:ext cx="7239000" cy="1409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What were you doing when the rainstorm came?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0" name="Line 6"/>
          <p:cNvSpPr/>
          <p:nvPr/>
        </p:nvSpPr>
        <p:spPr>
          <a:xfrm>
            <a:off x="244475" y="4206875"/>
            <a:ext cx="8615363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1" name="Text Box 7"/>
          <p:cNvSpPr txBox="1"/>
          <p:nvPr/>
        </p:nvSpPr>
        <p:spPr>
          <a:xfrm>
            <a:off x="2452688" y="4765675"/>
            <a:ext cx="4660900" cy="676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Section B 1a-1d</a:t>
            </a:r>
            <a:endParaRPr lang="en-US" altLang="zh-CN" sz="32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AutoShape 2"/>
          <p:cNvSpPr/>
          <p:nvPr/>
        </p:nvSpPr>
        <p:spPr>
          <a:xfrm>
            <a:off x="2687638" y="136525"/>
            <a:ext cx="4549775" cy="11906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63500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 defTabSz="914400">
              <a:buFont typeface="Arial" panose="020B0604020202020204" pitchFamily="34" charset="0"/>
            </a:pP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Language points</a:t>
            </a:r>
            <a:endParaRPr lang="en-US" altLang="zh-CN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31747" name="Text Box 3"/>
          <p:cNvSpPr txBox="1"/>
          <p:nvPr/>
        </p:nvSpPr>
        <p:spPr>
          <a:xfrm>
            <a:off x="1651000" y="1327150"/>
            <a:ext cx="6632575" cy="4706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2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如：The new book was the cultural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2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   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event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of the year.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2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这本新书的出版是今年文化界的大事。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2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This is the place where all the important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events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take place.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2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一切重大的活动都在这儿举行。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2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He placed third in the men's singles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event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.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2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在男子单打(比赛)中他得了第三名。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33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charRg st="33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60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charRg st="60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78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31747">
                                            <p:txEl>
                                              <p:charRg st="78" end="1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139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31747">
                                            <p:txEl>
                                              <p:charRg st="139" end="1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155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1747">
                                            <p:txEl>
                                              <p:charRg st="155" end="2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charRg st="200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1747">
                                            <p:txEl>
                                              <p:charRg st="200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7" name="矩形 6"/>
          <p:cNvPicPr/>
          <p:nvPr/>
        </p:nvPicPr>
        <p:blipFill>
          <a:blip r:embed="rId1"/>
          <a:stretch>
            <a:fillRect/>
          </a:stretch>
        </p:blipFill>
        <p:spPr>
          <a:xfrm>
            <a:off x="2560638" y="454025"/>
            <a:ext cx="3814762" cy="1263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8" name="Text Box 3"/>
          <p:cNvSpPr txBox="1"/>
          <p:nvPr/>
        </p:nvSpPr>
        <p:spPr>
          <a:xfrm>
            <a:off x="766763" y="1717675"/>
            <a:ext cx="7780337" cy="44815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用所给词的适当形式完成句子。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1. 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We ________________ (talk) about 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 the book when our teacher came in.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2. Can you guess what we 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 _____________ (do) from 5:00 to 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 6:30 this morning?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32772" name="Text Box 4"/>
          <p:cNvSpPr txBox="1"/>
          <p:nvPr/>
        </p:nvSpPr>
        <p:spPr>
          <a:xfrm>
            <a:off x="2289175" y="2563813"/>
            <a:ext cx="292735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was talking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32773" name="Text Box 5"/>
          <p:cNvSpPr txBox="1"/>
          <p:nvPr/>
        </p:nvSpPr>
        <p:spPr>
          <a:xfrm>
            <a:off x="1495425" y="4802188"/>
            <a:ext cx="292735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were doing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ldLvl="0"/>
      <p:bldP spid="32773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1" name="矩形 6"/>
          <p:cNvPicPr/>
          <p:nvPr/>
        </p:nvPicPr>
        <p:blipFill>
          <a:blip r:embed="rId1"/>
          <a:stretch>
            <a:fillRect/>
          </a:stretch>
        </p:blipFill>
        <p:spPr>
          <a:xfrm>
            <a:off x="2574925" y="454025"/>
            <a:ext cx="3813175" cy="1263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2" name="Text Box 3"/>
          <p:cNvSpPr txBox="1"/>
          <p:nvPr/>
        </p:nvSpPr>
        <p:spPr>
          <a:xfrm>
            <a:off x="454025" y="1512888"/>
            <a:ext cx="7912100" cy="45370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单项选择。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1. I was trying to draw a cat on the board 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 ______ the teacher came in.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A. while      B. when       C. what time     D. so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2. My best friend visited my house while I 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______.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A. cooked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       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 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B. cooking       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C. was cooking             D. cook</a:t>
            </a: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34820" name="Text Box 5"/>
          <p:cNvSpPr txBox="1"/>
          <p:nvPr/>
        </p:nvSpPr>
        <p:spPr>
          <a:xfrm>
            <a:off x="1200150" y="2814638"/>
            <a:ext cx="576263" cy="390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 defTabSz="914400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B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</a:t>
            </a: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34821" name="Text Box 6"/>
          <p:cNvSpPr txBox="1"/>
          <p:nvPr/>
        </p:nvSpPr>
        <p:spPr>
          <a:xfrm>
            <a:off x="1271588" y="4433888"/>
            <a:ext cx="504825" cy="390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C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</a:t>
            </a: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5" name="矩形 6"/>
          <p:cNvPicPr/>
          <p:nvPr/>
        </p:nvPicPr>
        <p:blipFill>
          <a:blip r:embed="rId1"/>
          <a:stretch>
            <a:fillRect/>
          </a:stretch>
        </p:blipFill>
        <p:spPr>
          <a:xfrm>
            <a:off x="2627313" y="454025"/>
            <a:ext cx="3814762" cy="1263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6" name="Text Box 3"/>
          <p:cNvSpPr txBox="1"/>
          <p:nvPr/>
        </p:nvSpPr>
        <p:spPr>
          <a:xfrm>
            <a:off x="441325" y="1717675"/>
            <a:ext cx="7912100" cy="45370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3. The teacher came in while Lucy ______ her purse in the classroom.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A. was looking for           B. was finding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C. was finding out           D. was seeing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4. </a:t>
            </a:r>
            <a:r>
              <a:rPr lang="zh-CN" altLang="en-US" sz="2800" b="1" dirty="0">
                <a:latin typeface="Arial" panose="020B0604020202020204" pitchFamily="34" charset="0"/>
                <a:ea typeface="Arial Unicode MS" pitchFamily="34" charset="-122"/>
                <a:sym typeface="Arial" panose="020B0604020202020204" pitchFamily="34" charset="0"/>
              </a:rPr>
              <a:t>I met a friend of mine _____ I was walking in  the park.</a:t>
            </a:r>
            <a:endParaRPr lang="zh-CN" altLang="en-US" sz="2800" b="1" dirty="0">
              <a:latin typeface="Arial" panose="020B0604020202020204" pitchFamily="34" charset="0"/>
              <a:ea typeface="Arial Unicode MS" pitchFamily="34" charset="-122"/>
              <a:sym typeface="Arial" panose="020B0604020202020204" pitchFamily="34" charset="0"/>
            </a:endParaRPr>
          </a:p>
          <a:p>
            <a:pPr defTabSz="914400"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2800" b="1" dirty="0">
                <a:latin typeface="Arial" panose="020B0604020202020204" pitchFamily="34" charset="0"/>
                <a:ea typeface="Arial Unicode MS" pitchFamily="34" charset="-122"/>
                <a:sym typeface="Arial" panose="020B0604020202020204" pitchFamily="34" charset="0"/>
              </a:rPr>
              <a:t>   A. before             </a:t>
            </a:r>
            <a:r>
              <a:rPr lang="en-US" altLang="zh-CN" sz="2800" b="1" dirty="0">
                <a:latin typeface="Arial" panose="020B0604020202020204" pitchFamily="34" charset="0"/>
                <a:ea typeface="Arial Unicode MS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800" b="1" dirty="0">
                <a:latin typeface="Arial" panose="020B0604020202020204" pitchFamily="34" charset="0"/>
                <a:ea typeface="Arial Unicode MS" pitchFamily="34" charset="-122"/>
                <a:sym typeface="Arial" panose="020B0604020202020204" pitchFamily="34" charset="0"/>
              </a:rPr>
              <a:t> B. when         </a:t>
            </a:r>
            <a:endParaRPr lang="zh-CN" altLang="en-US" sz="2800" b="1" dirty="0">
              <a:latin typeface="Arial" panose="020B0604020202020204" pitchFamily="34" charset="0"/>
              <a:ea typeface="Arial Unicode MS" pitchFamily="34" charset="-122"/>
              <a:sym typeface="Arial" panose="020B0604020202020204" pitchFamily="34" charset="0"/>
            </a:endParaRPr>
          </a:p>
          <a:p>
            <a:pPr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Arial Unicode MS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2800" b="1" dirty="0">
                <a:latin typeface="Arial" panose="020B0604020202020204" pitchFamily="34" charset="0"/>
                <a:ea typeface="Arial Unicode MS" pitchFamily="34" charset="-122"/>
                <a:sym typeface="Arial" panose="020B0604020202020204" pitchFamily="34" charset="0"/>
              </a:rPr>
              <a:t>C. after          </a:t>
            </a:r>
            <a:r>
              <a:rPr lang="en-US" altLang="zh-CN" sz="2800" b="1" dirty="0">
                <a:latin typeface="Arial" panose="020B0604020202020204" pitchFamily="34" charset="0"/>
                <a:ea typeface="Arial Unicode MS" pitchFamily="34" charset="-122"/>
                <a:sym typeface="Arial" panose="020B0604020202020204" pitchFamily="34" charset="0"/>
              </a:rPr>
              <a:t>           </a:t>
            </a:r>
            <a:r>
              <a:rPr lang="zh-CN" altLang="en-US" sz="2800" b="1" dirty="0">
                <a:latin typeface="Arial" panose="020B0604020202020204" pitchFamily="34" charset="0"/>
                <a:ea typeface="Arial Unicode MS" pitchFamily="34" charset="-122"/>
                <a:sym typeface="Arial" panose="020B0604020202020204" pitchFamily="34" charset="0"/>
              </a:rPr>
              <a:t>D. if</a:t>
            </a:r>
            <a:endParaRPr lang="en-US" altLang="zh-CN" dirty="0">
              <a:latin typeface="Arial" panose="020B0604020202020204" pitchFamily="34" charset="0"/>
              <a:ea typeface="Arial Unicode MS" pitchFamily="34" charset="-122"/>
              <a:sym typeface="Arial" panose="020B0604020202020204" pitchFamily="34" charset="0"/>
            </a:endParaRPr>
          </a:p>
        </p:txBody>
      </p:sp>
      <p:sp>
        <p:nvSpPr>
          <p:cNvPr id="35844" name="Text Box 5"/>
          <p:cNvSpPr txBox="1"/>
          <p:nvPr/>
        </p:nvSpPr>
        <p:spPr>
          <a:xfrm>
            <a:off x="6623050" y="1717675"/>
            <a:ext cx="5746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 defTabSz="914400"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A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35845" name="Text Box 5"/>
          <p:cNvSpPr txBox="1"/>
          <p:nvPr/>
        </p:nvSpPr>
        <p:spPr>
          <a:xfrm>
            <a:off x="4838700" y="4054475"/>
            <a:ext cx="576263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 defTabSz="914400"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B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</a:t>
            </a: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09" name="矩形 6"/>
          <p:cNvPicPr/>
          <p:nvPr/>
        </p:nvPicPr>
        <p:blipFill>
          <a:blip r:embed="rId1"/>
          <a:stretch>
            <a:fillRect/>
          </a:stretch>
        </p:blipFill>
        <p:spPr>
          <a:xfrm>
            <a:off x="3005138" y="454025"/>
            <a:ext cx="3814762" cy="1263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690563" y="1636713"/>
            <a:ext cx="8135937" cy="4318000"/>
          </a:xfrm>
          <a:ln/>
        </p:spPr>
        <p:txBody>
          <a:bodyPr wrap="square" lIns="83820" tIns="41910" rIns="83820" bIns="41910" anchor="t"/>
          <a:p>
            <a:pPr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翻译句子。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1. 上课铃响时, 你在干什么?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What _____ you ______ when the class bell rang? 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2. 当我妈妈进来时我正在看书.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I _____ ________ when my mother came in. 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3. 昨天晚上十点钟她正在做饭.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She ____ ________ at ten o’clock ______ _______.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36868" name="Text Box 4"/>
          <p:cNvSpPr txBox="1"/>
          <p:nvPr/>
        </p:nvSpPr>
        <p:spPr>
          <a:xfrm>
            <a:off x="1816100" y="2857500"/>
            <a:ext cx="1189038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were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36869" name="Text Box 5"/>
          <p:cNvSpPr txBox="1"/>
          <p:nvPr/>
        </p:nvSpPr>
        <p:spPr>
          <a:xfrm>
            <a:off x="3694113" y="2857500"/>
            <a:ext cx="12446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doing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36870" name="Text Box 6"/>
          <p:cNvSpPr txBox="1"/>
          <p:nvPr/>
        </p:nvSpPr>
        <p:spPr>
          <a:xfrm>
            <a:off x="1174750" y="4016375"/>
            <a:ext cx="2519363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was</a:t>
            </a:r>
            <a:r>
              <a:rPr lang="en-US" altLang="zh-CN" b="1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reading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36871" name="Text Box 7"/>
          <p:cNvSpPr txBox="1"/>
          <p:nvPr/>
        </p:nvSpPr>
        <p:spPr>
          <a:xfrm>
            <a:off x="1651000" y="5180013"/>
            <a:ext cx="235267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was</a:t>
            </a:r>
            <a:r>
              <a:rPr lang="en-US" altLang="zh-CN" b="1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cooking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36872" name="Text Box 8"/>
          <p:cNvSpPr txBox="1"/>
          <p:nvPr/>
        </p:nvSpPr>
        <p:spPr>
          <a:xfrm>
            <a:off x="6180138" y="5184775"/>
            <a:ext cx="2233612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last      night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9" grpId="0"/>
      <p:bldP spid="36870" grpId="0"/>
      <p:bldP spid="36871" grpId="0"/>
      <p:bldP spid="368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1" name="Picture 2" descr="u=1193641688,2849580009&amp;fm=23&amp;gp=0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21" t="6401" r="5637" b="8202"/>
          <a:stretch>
            <a:fillRect/>
          </a:stretch>
        </p:blipFill>
        <p:spPr>
          <a:xfrm>
            <a:off x="5997575" y="3679825"/>
            <a:ext cx="3122613" cy="29591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3555" name="Group 3"/>
          <p:cNvGrpSpPr/>
          <p:nvPr/>
        </p:nvGrpSpPr>
        <p:grpSpPr>
          <a:xfrm>
            <a:off x="114300" y="730250"/>
            <a:ext cx="4657725" cy="5910263"/>
            <a:chOff x="0" y="0"/>
            <a:chExt cx="7335" cy="9308"/>
          </a:xfrm>
        </p:grpSpPr>
        <p:pic>
          <p:nvPicPr>
            <p:cNvPr id="5123" name="Picture 4" descr="u=3742819814,3116653397&amp;fm=23&amp;gp=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 r="70070" b="10913"/>
            <a:stretch>
              <a:fillRect/>
            </a:stretch>
          </p:blipFill>
          <p:spPr>
            <a:xfrm>
              <a:off x="0" y="3014"/>
              <a:ext cx="3695" cy="629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24" name="AutoShape 5"/>
            <p:cNvSpPr/>
            <p:nvPr/>
          </p:nvSpPr>
          <p:spPr>
            <a:xfrm>
              <a:off x="1639" y="0"/>
              <a:ext cx="5697" cy="2418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rgbClr val="FFFF99"/>
            </a:solidFill>
            <a:ln w="76200" cap="flat" cmpd="sng">
              <a:solidFill>
                <a:srgbClr val="008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170" tIns="46990" rIns="90170" bIns="46990" anchor="ctr"/>
            <a:p>
              <a:pPr algn="ctr" defTabSz="914400">
                <a:lnSpc>
                  <a:spcPct val="110000"/>
                </a:lnSpc>
                <a:buFont typeface="Arial" panose="020B0604020202020204" pitchFamily="34" charset="0"/>
              </a:pPr>
              <a:r>
                <a:rPr lang="zh-CN" altLang="en-US" sz="28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What was your sister </a:t>
              </a:r>
              <a:endPara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Arial Unicode MS" pitchFamily="34" charset="-122"/>
                <a:sym typeface="Arial" panose="020B0604020202020204" pitchFamily="34" charset="0"/>
              </a:endParaRPr>
            </a:p>
            <a:p>
              <a:pPr algn="ctr" defTabSz="914400">
                <a:lnSpc>
                  <a:spcPct val="110000"/>
                </a:lnSpc>
                <a:buFont typeface="Arial" panose="020B0604020202020204" pitchFamily="34" charset="0"/>
              </a:pPr>
              <a:r>
                <a:rPr lang="zh-CN" altLang="en-US" sz="28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doing at the time of   </a:t>
              </a:r>
              <a:endPara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Arial Unicode MS" pitchFamily="34" charset="-122"/>
                <a:sym typeface="Arial" panose="020B0604020202020204" pitchFamily="34" charset="0"/>
              </a:endParaRPr>
            </a:p>
            <a:p>
              <a:pPr algn="ctr" defTabSz="914400">
                <a:lnSpc>
                  <a:spcPct val="110000"/>
                </a:lnSpc>
                <a:buFont typeface="Arial" panose="020B0604020202020204" pitchFamily="34" charset="0"/>
              </a:pPr>
              <a:r>
                <a:rPr lang="zh-CN" altLang="en-US" sz="28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the rainstorm?</a:t>
              </a:r>
              <a:r>
                <a:rPr lang="zh-CN" altLang="en-US" sz="2800" b="1" dirty="0"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          </a:t>
              </a:r>
              <a:endParaRPr lang="zh-CN" altLang="en-US" sz="2800" b="1" dirty="0">
                <a:latin typeface="Times New Roman" panose="02020603050405020304" pitchFamily="18" charset="0"/>
                <a:ea typeface="Arial Unicode MS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3558" name="Group 6"/>
          <p:cNvGrpSpPr/>
          <p:nvPr/>
        </p:nvGrpSpPr>
        <p:grpSpPr>
          <a:xfrm>
            <a:off x="2963863" y="2065338"/>
            <a:ext cx="4589462" cy="4575175"/>
            <a:chOff x="0" y="0"/>
            <a:chExt cx="7226" cy="7205"/>
          </a:xfrm>
        </p:grpSpPr>
        <p:pic>
          <p:nvPicPr>
            <p:cNvPr id="5126" name="Picture 7" descr="u=3742819814,3116653397&amp;fm=23&amp;gp=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 l="49858" r="27324" b="11224"/>
            <a:stretch>
              <a:fillRect/>
            </a:stretch>
          </p:blipFill>
          <p:spPr>
            <a:xfrm>
              <a:off x="0" y="911"/>
              <a:ext cx="2912" cy="629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27" name="AutoShape 8"/>
            <p:cNvSpPr/>
            <p:nvPr/>
          </p:nvSpPr>
          <p:spPr>
            <a:xfrm>
              <a:off x="2328" y="0"/>
              <a:ext cx="4898" cy="2544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rgbClr val="CCFFFF"/>
            </a:solidFill>
            <a:ln w="76200" cap="flat" cmpd="sng">
              <a:solidFill>
                <a:srgbClr val="FF66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170" tIns="46990" rIns="90170" bIns="46990" anchor="ctr"/>
            <a:p>
              <a:pPr algn="ctr" defTabSz="914400">
                <a:lnSpc>
                  <a:spcPct val="120000"/>
                </a:lnSpc>
                <a:buFont typeface="Arial" panose="020B0604020202020204" pitchFamily="34" charset="0"/>
              </a:pPr>
              <a:r>
                <a:rPr lang="en-US" altLang="zh-CN" sz="2800" b="1" dirty="0"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She was reading</a:t>
              </a:r>
              <a:endParaRPr lang="en-US" altLang="zh-CN" sz="2800" b="1" dirty="0">
                <a:latin typeface="Times New Roman" panose="02020603050405020304" pitchFamily="18" charset="0"/>
                <a:ea typeface="Arial Unicode MS" pitchFamily="34" charset="-122"/>
                <a:sym typeface="Arial" panose="020B0604020202020204" pitchFamily="34" charset="0"/>
              </a:endParaRPr>
            </a:p>
            <a:p>
              <a:pPr algn="ctr" defTabSz="914400">
                <a:lnSpc>
                  <a:spcPct val="120000"/>
                </a:lnSpc>
                <a:buFont typeface="Arial" panose="020B0604020202020204" pitchFamily="34" charset="0"/>
              </a:pPr>
              <a:r>
                <a:rPr lang="en-US" altLang="zh-CN" sz="2800" b="1" dirty="0"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 at home.</a:t>
              </a:r>
              <a:endParaRPr lang="en-US" altLang="zh-CN" sz="2800" b="1" dirty="0">
                <a:latin typeface="Times New Roman" panose="02020603050405020304" pitchFamily="18" charset="0"/>
                <a:ea typeface="Arial Unicode MS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4579" name="Group 3"/>
          <p:cNvGrpSpPr/>
          <p:nvPr/>
        </p:nvGrpSpPr>
        <p:grpSpPr>
          <a:xfrm>
            <a:off x="2963863" y="1047750"/>
            <a:ext cx="5857875" cy="5592763"/>
            <a:chOff x="0" y="0"/>
            <a:chExt cx="9225" cy="8807"/>
          </a:xfrm>
        </p:grpSpPr>
        <p:pic>
          <p:nvPicPr>
            <p:cNvPr id="6146" name="Picture 4" descr="u=3742819814,3116653397&amp;fm=23&amp;gp=0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 l="49858" r="27324" b="11224"/>
            <a:stretch>
              <a:fillRect/>
            </a:stretch>
          </p:blipFill>
          <p:spPr>
            <a:xfrm>
              <a:off x="0" y="2513"/>
              <a:ext cx="2912" cy="629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47" name="AutoShape 5"/>
            <p:cNvSpPr/>
            <p:nvPr/>
          </p:nvSpPr>
          <p:spPr>
            <a:xfrm>
              <a:off x="2585" y="0"/>
              <a:ext cx="6641" cy="3608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rgbClr val="FFFFFF"/>
            </a:solidFill>
            <a:ln w="762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170" tIns="46990" rIns="90170" bIns="46990" anchor="ctr"/>
            <a:p>
              <a:pPr algn="ctr" defTabSz="914400">
                <a:lnSpc>
                  <a:spcPct val="140000"/>
                </a:lnSpc>
                <a:buFont typeface="Arial" panose="020B0604020202020204" pitchFamily="34" charset="0"/>
              </a:pPr>
              <a:r>
                <a:rPr lang="zh-CN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What was your brother </a:t>
              </a:r>
              <a:endPara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Arial Unicode MS" pitchFamily="34" charset="-122"/>
                <a:sym typeface="Arial" panose="020B0604020202020204" pitchFamily="34" charset="0"/>
              </a:endParaRPr>
            </a:p>
            <a:p>
              <a:pPr algn="ctr" defTabSz="914400">
                <a:lnSpc>
                  <a:spcPct val="140000"/>
                </a:lnSpc>
                <a:buFont typeface="Arial" panose="020B0604020202020204" pitchFamily="34" charset="0"/>
              </a:pPr>
              <a:r>
                <a:rPr lang="zh-CN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doing at the time of the</a:t>
              </a:r>
              <a:endPara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Arial Unicode MS" pitchFamily="34" charset="-122"/>
                <a:sym typeface="Arial" panose="020B0604020202020204" pitchFamily="34" charset="0"/>
              </a:endParaRPr>
            </a:p>
            <a:p>
              <a:pPr algn="ctr" defTabSz="914400">
                <a:lnSpc>
                  <a:spcPct val="140000"/>
                </a:lnSpc>
                <a:buFont typeface="Arial" panose="020B0604020202020204" pitchFamily="34" charset="0"/>
              </a:pPr>
              <a:r>
                <a:rPr lang="zh-CN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 rainstorm?     </a:t>
              </a:r>
              <a:r>
                <a:rPr lang="zh-CN" altLang="en-US" sz="3200" b="1" dirty="0"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    </a:t>
              </a:r>
              <a:r>
                <a:rPr lang="zh-CN" altLang="en-US" sz="2800" b="1" dirty="0"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            </a:t>
              </a:r>
              <a:endPara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4582" name="Group 6"/>
          <p:cNvGrpSpPr/>
          <p:nvPr/>
        </p:nvGrpSpPr>
        <p:grpSpPr>
          <a:xfrm>
            <a:off x="114300" y="644525"/>
            <a:ext cx="3709988" cy="5995988"/>
            <a:chOff x="0" y="0"/>
            <a:chExt cx="5841" cy="9441"/>
          </a:xfrm>
        </p:grpSpPr>
        <p:pic>
          <p:nvPicPr>
            <p:cNvPr id="6149" name="Picture 7" descr="u=3742819814,3116653397&amp;fm=23&amp;gp=0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 r="70070" b="10913"/>
            <a:stretch>
              <a:fillRect/>
            </a:stretch>
          </p:blipFill>
          <p:spPr>
            <a:xfrm>
              <a:off x="0" y="3147"/>
              <a:ext cx="3695" cy="629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50" name="AutoShape 8"/>
            <p:cNvSpPr/>
            <p:nvPr/>
          </p:nvSpPr>
          <p:spPr>
            <a:xfrm>
              <a:off x="349" y="0"/>
              <a:ext cx="5492" cy="2438"/>
            </a:xfrm>
            <a:prstGeom prst="wedgeEllipseCallout">
              <a:avLst>
                <a:gd name="adj1" fmla="val -26986"/>
                <a:gd name="adj2" fmla="val 78468"/>
              </a:avLst>
            </a:prstGeom>
            <a:noFill/>
            <a:ln w="76200" cap="flat" cmpd="sng">
              <a:solidFill>
                <a:schemeClr val="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170" tIns="46990" rIns="90170" bIns="46990" anchor="ctr"/>
            <a:p>
              <a:pPr algn="ctr" defTabSz="914400">
                <a:lnSpc>
                  <a:spcPct val="120000"/>
                </a:lnSpc>
                <a:buFont typeface="Arial" panose="020B0604020202020204" pitchFamily="34" charset="0"/>
              </a:pP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rPr>
                <a:t>He </a:t>
              </a:r>
              <a:r>
                <a:rPr lang="zh-CN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was doing </a:t>
              </a:r>
              <a:endPara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2"/>
                <a:sym typeface="Arial" panose="020B0604020202020204" pitchFamily="34" charset="0"/>
              </a:endParaRPr>
            </a:p>
            <a:p>
              <a:pPr algn="ctr" defTabSz="914400">
                <a:lnSpc>
                  <a:spcPct val="120000"/>
                </a:lnSpc>
                <a:buFont typeface="Arial" panose="020B0604020202020204" pitchFamily="34" charset="0"/>
              </a:pPr>
              <a:r>
                <a:rPr lang="zh-CN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his homework</a:t>
              </a:r>
              <a:r>
                <a:rPr lang="en-US" altLang="zh-CN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.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rPr>
                <a:t> </a:t>
              </a:r>
              <a:endPara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6151" name="Picture 9" descr="20110920210742-6026806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0" y="3409950"/>
            <a:ext cx="2027238" cy="32305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69" name="Picture 2" descr="u=2853149713,383078812&amp;fm=23&amp;gp=0"/>
          <p:cNvPicPr>
            <a:picLocks noChangeAspect="1"/>
          </p:cNvPicPr>
          <p:nvPr/>
        </p:nvPicPr>
        <p:blipFill>
          <a:blip r:embed="rId1"/>
          <a:srcRect b="9091"/>
          <a:stretch>
            <a:fillRect/>
          </a:stretch>
        </p:blipFill>
        <p:spPr>
          <a:xfrm>
            <a:off x="6832600" y="3657600"/>
            <a:ext cx="2066925" cy="298291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5603" name="Group 3"/>
          <p:cNvGrpSpPr/>
          <p:nvPr/>
        </p:nvGrpSpPr>
        <p:grpSpPr>
          <a:xfrm>
            <a:off x="311150" y="319088"/>
            <a:ext cx="3722688" cy="6340475"/>
            <a:chOff x="0" y="0"/>
            <a:chExt cx="5861" cy="9985"/>
          </a:xfrm>
        </p:grpSpPr>
        <p:pic>
          <p:nvPicPr>
            <p:cNvPr id="7171" name="Picture 4" descr="u=3742819814,3116653397&amp;fm=23&amp;gp=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 r="70070" b="10913"/>
            <a:stretch>
              <a:fillRect/>
            </a:stretch>
          </p:blipFill>
          <p:spPr>
            <a:xfrm>
              <a:off x="0" y="3691"/>
              <a:ext cx="3695" cy="629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72" name="AutoShape 5"/>
            <p:cNvSpPr/>
            <p:nvPr/>
          </p:nvSpPr>
          <p:spPr>
            <a:xfrm>
              <a:off x="311" y="0"/>
              <a:ext cx="5551" cy="3034"/>
            </a:xfrm>
            <a:prstGeom prst="wedgeRoundRectCallout">
              <a:avLst>
                <a:gd name="adj1" fmla="val -13468"/>
                <a:gd name="adj2" fmla="val 70005"/>
                <a:gd name="adj3" fmla="val 16667"/>
              </a:avLst>
            </a:prstGeom>
            <a:solidFill>
              <a:srgbClr val="FFFF99"/>
            </a:solidFill>
            <a:ln w="76200" cap="flat" cmpd="sng">
              <a:solidFill>
                <a:srgbClr val="FF66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170" tIns="46990" rIns="90170" bIns="46990" anchor="ctr"/>
            <a:p>
              <a:pPr algn="ctr" defTabSz="914400">
                <a:lnSpc>
                  <a:spcPct val="130000"/>
                </a:lnSpc>
                <a:buFont typeface="Arial" panose="020B0604020202020204" pitchFamily="34" charset="0"/>
              </a:pPr>
              <a:r>
                <a:rPr lang="zh-CN" altLang="en-US" sz="2800" b="1" dirty="0"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What was your father</a:t>
              </a:r>
              <a:endParaRPr lang="zh-CN" altLang="en-US" sz="2800" b="1" dirty="0">
                <a:latin typeface="Times New Roman" panose="02020603050405020304" pitchFamily="18" charset="0"/>
                <a:ea typeface="Arial Unicode MS" pitchFamily="34" charset="-122"/>
                <a:sym typeface="Arial" panose="020B0604020202020204" pitchFamily="34" charset="0"/>
              </a:endParaRPr>
            </a:p>
            <a:p>
              <a:pPr algn="ctr" defTabSz="914400">
                <a:lnSpc>
                  <a:spcPct val="130000"/>
                </a:lnSpc>
                <a:buFont typeface="Arial" panose="020B0604020202020204" pitchFamily="34" charset="0"/>
              </a:pPr>
              <a:r>
                <a:rPr lang="zh-CN" altLang="en-US" sz="2800" b="1" dirty="0"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doing at the time of  </a:t>
              </a:r>
              <a:endParaRPr lang="zh-CN" altLang="en-US" sz="2800" b="1" dirty="0">
                <a:latin typeface="Times New Roman" panose="02020603050405020304" pitchFamily="18" charset="0"/>
                <a:ea typeface="Arial Unicode MS" pitchFamily="34" charset="-122"/>
                <a:sym typeface="Arial" panose="020B0604020202020204" pitchFamily="34" charset="0"/>
              </a:endParaRPr>
            </a:p>
            <a:p>
              <a:pPr algn="ctr" defTabSz="914400">
                <a:lnSpc>
                  <a:spcPct val="130000"/>
                </a:lnSpc>
                <a:buFont typeface="Arial" panose="020B0604020202020204" pitchFamily="34" charset="0"/>
              </a:pPr>
              <a:r>
                <a:rPr lang="zh-CN" altLang="en-US" sz="2800" b="1" dirty="0"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the rainstorm?         </a:t>
              </a:r>
              <a:endPara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5606" name="Group 6"/>
          <p:cNvGrpSpPr/>
          <p:nvPr/>
        </p:nvGrpSpPr>
        <p:grpSpPr>
          <a:xfrm>
            <a:off x="3152775" y="1873250"/>
            <a:ext cx="4587875" cy="4575175"/>
            <a:chOff x="0" y="0"/>
            <a:chExt cx="7226" cy="7205"/>
          </a:xfrm>
        </p:grpSpPr>
        <p:pic>
          <p:nvPicPr>
            <p:cNvPr id="7174" name="Picture 7" descr="u=3742819814,3116653397&amp;fm=23&amp;gp=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 l="49858" r="27324" b="11224"/>
            <a:stretch>
              <a:fillRect/>
            </a:stretch>
          </p:blipFill>
          <p:spPr>
            <a:xfrm>
              <a:off x="0" y="911"/>
              <a:ext cx="2912" cy="629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75" name="AutoShape 8"/>
            <p:cNvSpPr/>
            <p:nvPr/>
          </p:nvSpPr>
          <p:spPr>
            <a:xfrm>
              <a:off x="2328" y="0"/>
              <a:ext cx="4898" cy="2544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rgbClr val="CCFFFF"/>
            </a:solidFill>
            <a:ln w="76200" cap="flat" cmpd="sng">
              <a:solidFill>
                <a:srgbClr val="FF66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none" lIns="90170" tIns="46990" rIns="90170" bIns="46990" anchor="ctr"/>
            <a:p>
              <a:pPr algn="ctr" defTabSz="914400">
                <a:lnSpc>
                  <a:spcPct val="120000"/>
                </a:lnSpc>
                <a:buFont typeface="Arial" panose="020B0604020202020204" pitchFamily="34" charset="0"/>
              </a:pP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He</a:t>
              </a:r>
              <a:r>
                <a:rPr lang="zh-CN" altLang="en-US" sz="2800" b="1" dirty="0"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 </a:t>
              </a: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was playing</a:t>
              </a:r>
              <a:endPara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2"/>
                <a:sym typeface="Arial" panose="020B0604020202020204" pitchFamily="34" charset="0"/>
              </a:endParaRPr>
            </a:p>
            <a:p>
              <a:pPr algn="ctr" defTabSz="914400">
                <a:lnSpc>
                  <a:spcPct val="120000"/>
                </a:lnSpc>
                <a:buFont typeface="Arial" panose="020B0604020202020204" pitchFamily="34" charset="0"/>
              </a:pP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 basket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Arial Unicode MS" pitchFamily="34" charset="-122"/>
                  <a:sym typeface="Arial" panose="020B0604020202020204" pitchFamily="34" charset="0"/>
                </a:rPr>
                <a:t>ball.</a:t>
              </a:r>
              <a:endPara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AutoShape 2"/>
          <p:cNvSpPr/>
          <p:nvPr/>
        </p:nvSpPr>
        <p:spPr>
          <a:xfrm>
            <a:off x="2530475" y="379413"/>
            <a:ext cx="4438650" cy="4879975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76200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 defTabSz="914400"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 1a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Think of a time when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 defTabSz="914400"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you were late for or    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 defTabSz="914400"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  couldn't go to an event. 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 defTabSz="914400"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What was the event? 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 defTabSz="914400"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What was the reason 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 defTabSz="914400"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why you were late or 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 defTabSz="914400"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  couldn't go? Tell your 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 defTabSz="914400">
              <a:lnSpc>
                <a:spcPct val="110000"/>
              </a:lnSpc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partner the story.     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AutoShape 2"/>
          <p:cNvSpPr/>
          <p:nvPr/>
        </p:nvSpPr>
        <p:spPr>
          <a:xfrm>
            <a:off x="779463" y="325438"/>
            <a:ext cx="8250237" cy="144462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76200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 defTabSz="914400">
              <a:lnSpc>
                <a:spcPct val="130000"/>
              </a:lnSpc>
              <a:buFont typeface="Arial" panose="020B0604020202020204" pitchFamily="34" charset="0"/>
            </a:pP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1</a:t>
            </a:r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b. 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Listen and write short answers to the 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questions.                                        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7651" name="Rectangle 3"/>
          <p:cNvSpPr/>
          <p:nvPr/>
        </p:nvSpPr>
        <p:spPr>
          <a:xfrm>
            <a:off x="428625" y="2114550"/>
            <a:ext cx="8610600" cy="3892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 defTabSz="914400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What event happened at the school yesterday?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342900" indent="-342900"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   _______________________________________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342900" indent="-342900"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2. Who missed the event?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342900" indent="-342900"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   _______________________________________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342900" indent="-342900"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3. Which team won at the event?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342900" indent="-342900" defTabSz="914400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    ______________________________________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7652" name="Rectangle 4"/>
          <p:cNvSpPr/>
          <p:nvPr/>
        </p:nvSpPr>
        <p:spPr>
          <a:xfrm>
            <a:off x="838200" y="2876550"/>
            <a:ext cx="6426200" cy="5810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There was a basketball competition.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7653" name="Rectangle 5"/>
          <p:cNvSpPr/>
          <p:nvPr/>
        </p:nvSpPr>
        <p:spPr>
          <a:xfrm>
            <a:off x="838200" y="4135438"/>
            <a:ext cx="4067175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Kate missed the event.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7654" name="Rectangle 6"/>
          <p:cNvSpPr/>
          <p:nvPr/>
        </p:nvSpPr>
        <p:spPr>
          <a:xfrm>
            <a:off x="838200" y="5427663"/>
            <a:ext cx="32194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John’s team won.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pic>
        <p:nvPicPr>
          <p:cNvPr id="27655" name="U5 Section B 1b.mp3" descr="U5 Section B 1b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264400" y="1136650"/>
            <a:ext cx="979488" cy="9779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55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6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71027" fill="hold"/>
                                        <p:tgtEl>
                                          <p:spTgt spid="276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55"/>
                  </p:tgtEl>
                </p:cond>
              </p:nextCondLst>
            </p:seq>
          </p:childTnLst>
        </p:cTn>
      </p:par>
    </p:tnLst>
    <p:bldLst>
      <p:bldP spid="27650" grpId="0" bldLvl="0"/>
      <p:bldP spid="27650" grpId="1" bldLvl="0" animBg="1"/>
      <p:bldP spid="27651" grpId="0" bldLvl="0"/>
      <p:bldP spid="27652" grpId="0"/>
      <p:bldP spid="27653" grpId="0"/>
      <p:bldP spid="276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AutoShape 2"/>
          <p:cNvSpPr/>
          <p:nvPr/>
        </p:nvSpPr>
        <p:spPr>
          <a:xfrm>
            <a:off x="728663" y="234950"/>
            <a:ext cx="6818312" cy="1638300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76200" cap="flat" cmpd="sng">
            <a:solidFill>
              <a:srgbClr val="FF99C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 defTabSz="914400">
              <a:lnSpc>
                <a:spcPct val="140000"/>
              </a:lnSpc>
              <a:buFont typeface="Arial" panose="020B0604020202020204" pitchFamily="34" charset="0"/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1c.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Listen again. Number the events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 defTabSz="914400">
              <a:lnSpc>
                <a:spcPct val="140000"/>
              </a:lnSpc>
              <a:buFont typeface="Arial" panose="020B0604020202020204" pitchFamily="34" charset="0"/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       [1-6] in the order they happened.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8675" name="Rectangle 3"/>
          <p:cNvSpPr/>
          <p:nvPr/>
        </p:nvSpPr>
        <p:spPr>
          <a:xfrm>
            <a:off x="298450" y="2139950"/>
            <a:ext cx="8382000" cy="433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45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______Kate saw a dog by the side of the road. ______Kate got to the bus stop.</a:t>
            </a:r>
            <a:endParaRPr lang="en-US" altLang="zh-CN" sz="3200" b="1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45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______Kate called the Animal Helpline.</a:t>
            </a:r>
            <a:endParaRPr lang="en-US" altLang="zh-CN" sz="3200" b="1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45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______Kate left the house.</a:t>
            </a:r>
            <a:endParaRPr lang="en-US" altLang="zh-CN" sz="3200" b="1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45000"/>
              </a:lnSpc>
              <a:buFont typeface="Arial" panose="020B0604020202020204" pitchFamily="34" charset="0"/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______Kate waited for someone to walk by. ______Kate realized her bag was still at home.</a:t>
            </a:r>
            <a:endParaRPr lang="en-US" altLang="zh-CN" sz="3200" b="1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8676" name="Rectangle 4"/>
          <p:cNvSpPr/>
          <p:nvPr/>
        </p:nvSpPr>
        <p:spPr>
          <a:xfrm>
            <a:off x="704850" y="4319588"/>
            <a:ext cx="436563" cy="70008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1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8677" name="Rectangle 5"/>
          <p:cNvSpPr/>
          <p:nvPr/>
        </p:nvSpPr>
        <p:spPr>
          <a:xfrm>
            <a:off x="704850" y="2943225"/>
            <a:ext cx="412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2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8678" name="Rectangle 6"/>
          <p:cNvSpPr/>
          <p:nvPr/>
        </p:nvSpPr>
        <p:spPr>
          <a:xfrm>
            <a:off x="728663" y="5830888"/>
            <a:ext cx="412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3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8679" name="Rectangle 7"/>
          <p:cNvSpPr/>
          <p:nvPr/>
        </p:nvSpPr>
        <p:spPr>
          <a:xfrm>
            <a:off x="728663" y="2301875"/>
            <a:ext cx="412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4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8680" name="Rectangle 8"/>
          <p:cNvSpPr/>
          <p:nvPr/>
        </p:nvSpPr>
        <p:spPr>
          <a:xfrm>
            <a:off x="704850" y="5019675"/>
            <a:ext cx="412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5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8681" name="Rectangle 9"/>
          <p:cNvSpPr/>
          <p:nvPr/>
        </p:nvSpPr>
        <p:spPr>
          <a:xfrm>
            <a:off x="704850" y="3584575"/>
            <a:ext cx="412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914400">
              <a:buFont typeface="Arial" panose="020B0604020202020204" pitchFamily="34" charset="0"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6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6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6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ldLvl="0" animBg="1"/>
      <p:bldP spid="28675" grpId="0" bldLvl="0"/>
      <p:bldP spid="28677" grpId="0"/>
      <p:bldP spid="28678" grpId="0"/>
      <p:bldP spid="28679" grpId="0"/>
      <p:bldP spid="28680" grpId="0"/>
      <p:bldP spid="286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AutoShape 2"/>
          <p:cNvSpPr/>
          <p:nvPr/>
        </p:nvSpPr>
        <p:spPr>
          <a:xfrm>
            <a:off x="519113" y="222250"/>
            <a:ext cx="8159750" cy="20955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 defTabSz="914400">
              <a:buFont typeface="Arial" panose="020B0604020202020204" pitchFamily="34" charset="0"/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1d. 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Talk about why Kate missed the school </a:t>
            </a:r>
            <a:endParaRPr lang="zh-CN" altLang="en-US" sz="3200" b="1" dirty="0">
              <a:solidFill>
                <a:srgbClr val="000099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 defTabSz="914400"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basketball competition. Student A begins a </a:t>
            </a:r>
            <a:endParaRPr lang="zh-CN" altLang="en-US" sz="3200" b="1" dirty="0">
              <a:solidFill>
                <a:srgbClr val="000099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 defTabSz="914400"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sentence with </a:t>
            </a:r>
            <a:r>
              <a:rPr lang="zh-CN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while or when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. Student B       </a:t>
            </a:r>
            <a:endParaRPr lang="zh-CN" altLang="en-US" sz="3200" b="1" dirty="0">
              <a:solidFill>
                <a:srgbClr val="000099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algn="ctr" defTabSz="914400"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completes the sentence.                                   </a:t>
            </a:r>
            <a:endParaRPr lang="zh-CN" altLang="en-US" sz="3200" b="1" dirty="0">
              <a:solidFill>
                <a:srgbClr val="000099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grpSp>
        <p:nvGrpSpPr>
          <p:cNvPr id="29699" name="Group 3"/>
          <p:cNvGrpSpPr/>
          <p:nvPr/>
        </p:nvGrpSpPr>
        <p:grpSpPr>
          <a:xfrm>
            <a:off x="244475" y="2497138"/>
            <a:ext cx="3695700" cy="4324350"/>
            <a:chOff x="0" y="0"/>
            <a:chExt cx="5820" cy="6808"/>
          </a:xfrm>
        </p:grpSpPr>
        <p:pic>
          <p:nvPicPr>
            <p:cNvPr id="11267" name="Picture 4" descr="u=498964971,3152873757&amp;fm=23&amp;gp=0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EC700"/>
                </a:clrFrom>
                <a:clrTo>
                  <a:srgbClr val="FEC700">
                    <a:alpha val="0"/>
                  </a:srgbClr>
                </a:clrTo>
              </a:clrChange>
            </a:blip>
            <a:srcRect r="47844"/>
            <a:stretch>
              <a:fillRect/>
            </a:stretch>
          </p:blipFill>
          <p:spPr>
            <a:xfrm>
              <a:off x="411" y="2310"/>
              <a:ext cx="2722" cy="449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1268" name="AutoShape 5"/>
            <p:cNvSpPr/>
            <p:nvPr/>
          </p:nvSpPr>
          <p:spPr>
            <a:xfrm>
              <a:off x="0" y="0"/>
              <a:ext cx="5820" cy="2310"/>
            </a:xfrm>
            <a:prstGeom prst="wedgeRoundRectCallout">
              <a:avLst>
                <a:gd name="adj1" fmla="val -38815"/>
                <a:gd name="adj2" fmla="val 77102"/>
                <a:gd name="adj3" fmla="val 16667"/>
              </a:avLst>
            </a:prstGeom>
            <a:solidFill>
              <a:srgbClr val="FFFFFF"/>
            </a:solidFill>
            <a:ln w="76200" cap="flat" cmpd="sng">
              <a:solidFill>
                <a:srgbClr val="33CC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170" tIns="46990" rIns="90170" bIns="46990" anchor="ctr"/>
            <a:p>
              <a:pPr algn="ctr" defTabSz="914400">
                <a:buFont typeface="Arial" panose="020B0604020202020204" pitchFamily="34" charset="0"/>
              </a:pP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Arial" panose="020B0604020202020204" pitchFamily="34" charset="0"/>
                </a:rPr>
                <a:t>When the school </a:t>
              </a:r>
              <a:endPara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endParaRPr>
            </a:p>
            <a:p>
              <a:pPr algn="ctr" defTabSz="914400">
                <a:buFont typeface="Arial" panose="020B0604020202020204" pitchFamily="34" charset="0"/>
              </a:pP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Arial" panose="020B0604020202020204" pitchFamily="34" charset="0"/>
                </a:rPr>
                <a:t>   basketball competition    </a:t>
              </a:r>
              <a:endPara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endParaRPr>
            </a:p>
            <a:p>
              <a:pPr algn="ctr" defTabSz="914400">
                <a:buFont typeface="Arial" panose="020B0604020202020204" pitchFamily="34" charset="0"/>
              </a:pP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Arial" panose="020B0604020202020204" pitchFamily="34" charset="0"/>
                </a:rPr>
                <a:t>      started ...     </a:t>
              </a: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  <a:sym typeface="Arial" panose="020B0604020202020204" pitchFamily="34" charset="0"/>
                </a:rPr>
                <a:t>        </a:t>
              </a:r>
              <a:endPara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9702" name="Group 6"/>
          <p:cNvGrpSpPr/>
          <p:nvPr/>
        </p:nvGrpSpPr>
        <p:grpSpPr>
          <a:xfrm>
            <a:off x="2749550" y="2500313"/>
            <a:ext cx="6240463" cy="4321175"/>
            <a:chOff x="0" y="0"/>
            <a:chExt cx="9828" cy="6805"/>
          </a:xfrm>
        </p:grpSpPr>
        <p:pic>
          <p:nvPicPr>
            <p:cNvPr id="11270" name="Picture 7" descr="u=498964971,3152873757&amp;fm=23&amp;gp=0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3401"/>
            <a:stretch>
              <a:fillRect/>
            </a:stretch>
          </p:blipFill>
          <p:spPr>
            <a:xfrm>
              <a:off x="0" y="2307"/>
              <a:ext cx="2432" cy="449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1271" name="AutoShape 8"/>
            <p:cNvSpPr/>
            <p:nvPr/>
          </p:nvSpPr>
          <p:spPr>
            <a:xfrm>
              <a:off x="2432" y="0"/>
              <a:ext cx="7397" cy="2807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rgbClr val="FFFFFF"/>
            </a:solidFill>
            <a:ln w="76200" cap="flat" cmpd="sng">
              <a:solidFill>
                <a:srgbClr val="FFCC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170" tIns="46990" rIns="90170" bIns="46990" anchor="ctr"/>
            <a:p>
              <a:pPr algn="ctr" defTabSz="914400">
                <a:lnSpc>
                  <a:spcPct val="140000"/>
                </a:lnSpc>
                <a:buFont typeface="Arial" panose="020B0604020202020204" pitchFamily="34" charset="0"/>
              </a:pPr>
              <a:r>
                <a:rPr lang="zh-CN" altLang="en-US" sz="2400" b="1" dirty="0">
                  <a:solidFill>
                    <a:schemeClr val="hlink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rPr>
                <a:t>When the school basketball </a:t>
              </a:r>
              <a:endParaRPr lang="zh-CN" altLang="en-US" sz="24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endParaRPr>
            </a:p>
            <a:p>
              <a:pPr algn="ctr" defTabSz="914400">
                <a:lnSpc>
                  <a:spcPct val="140000"/>
                </a:lnSpc>
                <a:buFont typeface="Arial" panose="020B0604020202020204" pitchFamily="34" charset="0"/>
              </a:pPr>
              <a:r>
                <a:rPr lang="zh-CN" altLang="en-US" sz="2400" b="1" dirty="0">
                  <a:solidFill>
                    <a:schemeClr val="hlink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rPr>
                <a:t>competition started, Kate was </a:t>
              </a:r>
              <a:endParaRPr lang="zh-CN" altLang="en-US" sz="24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endParaRPr>
            </a:p>
            <a:p>
              <a:pPr algn="ctr" defTabSz="914400">
                <a:lnSpc>
                  <a:spcPct val="140000"/>
                </a:lnSpc>
                <a:buFont typeface="Arial" panose="020B0604020202020204" pitchFamily="34" charset="0"/>
              </a:pPr>
              <a:r>
                <a:rPr lang="zh-CN" altLang="en-US" sz="2400" b="1" dirty="0">
                  <a:solidFill>
                    <a:schemeClr val="hlink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rPr>
                <a:t>still making her way to school.</a:t>
              </a:r>
              <a:endParaRPr lang="zh-CN" altLang="en-US" sz="24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AutoShape 2"/>
          <p:cNvSpPr/>
          <p:nvPr/>
        </p:nvSpPr>
        <p:spPr>
          <a:xfrm>
            <a:off x="4362450" y="136525"/>
            <a:ext cx="4549775" cy="1190625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63500" cap="flat" cmpd="sng">
            <a:solidFill>
              <a:srgbClr val="FF66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 defTabSz="914400">
              <a:buFont typeface="Arial" panose="020B0604020202020204" pitchFamily="34" charset="0"/>
            </a:pP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Language points</a:t>
            </a:r>
            <a:endParaRPr lang="en-US" altLang="zh-CN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30723" name="Text Box 3"/>
          <p:cNvSpPr txBox="1"/>
          <p:nvPr/>
        </p:nvSpPr>
        <p:spPr>
          <a:xfrm>
            <a:off x="336550" y="1327150"/>
            <a:ext cx="8575675" cy="4581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defTabSz="914400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What event happened at the school yesterday?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defTabSz="914400"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event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的基本意思是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事件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”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,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可指</a:t>
            </a:r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历史上的、国际的、国家的或社会的重大事件</a:t>
            </a:r>
            <a:r>
              <a:rPr lang="en-US" altLang="zh-CN" sz="28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,</a:t>
            </a:r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也可指日常的小事件。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event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是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可数名词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,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其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复数形式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events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有时还可指</a:t>
            </a: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“</a:t>
            </a:r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事态的发展</a:t>
            </a: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”“</a:t>
            </a:r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时局</a:t>
            </a: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”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。还可作体育运动的</a:t>
            </a: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“</a:t>
            </a:r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比赛项目</a:t>
            </a: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”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解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,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是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可数名词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。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a team event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团体赛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; a target event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射击比赛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; field and track events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田径比赛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ldLvl="0"/>
    </p:bldLst>
  </p:timing>
</p:sld>
</file>

<file path=ppt/theme/theme1.xml><?xml version="1.0" encoding="utf-8"?>
<a:theme xmlns:a="http://schemas.openxmlformats.org/drawingml/2006/main" name="档案管理培训PPT模板">
  <a:themeElements>
    <a:clrScheme name="">
      <a:dk1>
        <a:srgbClr val="080808"/>
      </a:dk1>
      <a:lt1>
        <a:srgbClr val="FFFFFF"/>
      </a:lt1>
      <a:dk2>
        <a:srgbClr val="A59A55"/>
      </a:dk2>
      <a:lt2>
        <a:srgbClr val="DDDDDD"/>
      </a:lt2>
      <a:accent1>
        <a:srgbClr val="4AB1E4"/>
      </a:accent1>
      <a:accent2>
        <a:srgbClr val="8F038F"/>
      </a:accent2>
      <a:accent3>
        <a:srgbClr val="FFFFFF"/>
      </a:accent3>
      <a:accent4>
        <a:srgbClr val="060606"/>
      </a:accent4>
      <a:accent5>
        <a:srgbClr val="B1D5EF"/>
      </a:accent5>
      <a:accent6>
        <a:srgbClr val="810281"/>
      </a:accent6>
      <a:hlink>
        <a:srgbClr val="F77A1D"/>
      </a:hlink>
      <a:folHlink>
        <a:srgbClr val="5BBE4E"/>
      </a:folHlink>
    </a:clrScheme>
    <a:fontScheme name="档案管理培训PPT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T彩色条纹模板静态">
  <a:themeElements>
    <a:clrScheme name="PPT彩色条纹模板静态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PPT彩色条纹模板静态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PT彩色条纹模板静态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3067</Words>
  <Application>WPS 演示</Application>
  <PresentationFormat>全屏显示(4:3)</PresentationFormat>
  <Paragraphs>155</Paragraphs>
  <Slides>14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Calibri</vt:lpstr>
      <vt:lpstr>Times New Roman</vt:lpstr>
      <vt:lpstr>Arial Unicode MS</vt:lpstr>
      <vt:lpstr>Arial Unicode MS</vt:lpstr>
      <vt:lpstr>档案管理培训PPT模板</vt:lpstr>
      <vt:lpstr>PPT彩色条纹模板静态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daidai</dc:creator>
  <cp:lastModifiedBy>海派甜心</cp:lastModifiedBy>
  <cp:revision>16</cp:revision>
  <dcterms:created xsi:type="dcterms:W3CDTF">2013-01-25T01:44:32Z</dcterms:created>
  <dcterms:modified xsi:type="dcterms:W3CDTF">2021-05-01T02:05:52Z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