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55" r:id="rId3"/>
    <p:sldId id="344" r:id="rId4"/>
    <p:sldId id="345" r:id="rId5"/>
    <p:sldId id="316" r:id="rId6"/>
    <p:sldId id="356" r:id="rId7"/>
    <p:sldId id="334" r:id="rId8"/>
    <p:sldId id="317" r:id="rId9"/>
    <p:sldId id="357" r:id="rId10"/>
    <p:sldId id="350" r:id="rId11"/>
    <p:sldId id="335" r:id="rId12"/>
    <p:sldId id="358" r:id="rId13"/>
    <p:sldId id="348" r:id="rId14"/>
    <p:sldId id="336" r:id="rId15"/>
    <p:sldId id="359" r:id="rId16"/>
    <p:sldId id="360" r:id="rId17"/>
    <p:sldId id="361" r:id="rId18"/>
    <p:sldId id="337" r:id="rId19"/>
    <p:sldId id="318" r:id="rId20"/>
    <p:sldId id="298" r:id="rId21"/>
    <p:sldId id="351" r:id="rId22"/>
    <p:sldId id="339" r:id="rId23"/>
    <p:sldId id="352" r:id="rId24"/>
    <p:sldId id="321" r:id="rId25"/>
    <p:sldId id="307" r:id="rId26"/>
    <p:sldId id="259" r:id="rId27"/>
    <p:sldId id="342" r:id="rId28"/>
    <p:sldId id="362" r:id="rId29"/>
    <p:sldId id="330" r:id="rId30"/>
    <p:sldId id="346" r:id="rId3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9900"/>
    <a:srgbClr val="800080"/>
    <a:srgbClr val="FF3300"/>
    <a:srgbClr val="140000"/>
    <a:srgbClr val="FF9933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8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9939" name="矩形 39938"/>
          <p:cNvSpPr/>
          <p:nvPr/>
        </p:nvSpPr>
        <p:spPr>
          <a:xfrm>
            <a:off x="4572000" y="908050"/>
            <a:ext cx="2663825" cy="10795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Unit 7</a:t>
            </a:r>
            <a:endParaRPr lang="zh-CN" altLang="en-US" sz="3600" b="1">
              <a:ln w="1270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19" name="Text Box 2"/>
          <p:cNvSpPr txBox="1"/>
          <p:nvPr/>
        </p:nvSpPr>
        <p:spPr>
          <a:xfrm>
            <a:off x="1676400" y="1296988"/>
            <a:ext cx="7010400" cy="272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</a:rPr>
              <a:t>Fill in the blanks with the correct forms of the verbs in the box. Then practice the conversations with a partner.</a:t>
            </a:r>
            <a:endParaRPr lang="en-US" altLang="zh-CN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Oval 2"/>
          <p:cNvSpPr/>
          <p:nvPr/>
        </p:nvSpPr>
        <p:spPr>
          <a:xfrm>
            <a:off x="623888" y="1449388"/>
            <a:ext cx="900112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>
                <a:latin typeface="Arial" panose="020B0604020202020204" pitchFamily="34" charset="0"/>
              </a:rPr>
              <a:t>3a</a:t>
            </a:r>
            <a:endParaRPr lang="en-US" altLang="zh-CN" sz="4000">
              <a:latin typeface="Arial" panose="020B0604020202020204" pitchFamily="34" charset="0"/>
            </a:endParaRPr>
          </a:p>
        </p:txBody>
      </p:sp>
      <p:sp>
        <p:nvSpPr>
          <p:cNvPr id="9221" name="Text Box 4"/>
          <p:cNvSpPr txBox="1"/>
          <p:nvPr/>
        </p:nvSpPr>
        <p:spPr>
          <a:xfrm>
            <a:off x="990600" y="4268788"/>
            <a:ext cx="7315200" cy="760412"/>
          </a:xfrm>
          <a:prstGeom prst="rect">
            <a:avLst/>
          </a:prstGeom>
          <a:solidFill>
            <a:srgbClr val="FF99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lnSpc>
                <a:spcPct val="120000"/>
              </a:lnSpc>
            </a:pPr>
            <a:r>
              <a:rPr lang="en-US" altLang="zh-CN">
                <a:solidFill>
                  <a:schemeClr val="bg1"/>
                </a:solidFill>
                <a:latin typeface="Times New Roman" panose="02020603050405020304" pitchFamily="18" charset="0"/>
              </a:rPr>
              <a:t>be    play    study    talk    do    make</a:t>
            </a:r>
            <a:endParaRPr lang="en-US" altLang="zh-CN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Text Box 4"/>
          <p:cNvSpPr txBox="1"/>
          <p:nvPr/>
        </p:nvSpPr>
        <p:spPr>
          <a:xfrm>
            <a:off x="228600" y="304800"/>
            <a:ext cx="8686800" cy="6021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lnSpc>
                <a:spcPct val="120000"/>
              </a:lnSpc>
              <a:tabLst>
                <a:tab pos="1071880" algn="l"/>
              </a:tabLst>
            </a:pPr>
            <a:r>
              <a:rPr lang="en-US" altLang="zh-CN">
                <a:latin typeface="Times New Roman" panose="02020603050405020304" pitchFamily="18" charset="0"/>
              </a:rPr>
              <a:t>1. A: What are you doing?</a:t>
            </a:r>
            <a:endParaRPr lang="en-US" altLang="zh-CN">
              <a:latin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1071880" algn="l"/>
              </a:tabLst>
            </a:pPr>
            <a:r>
              <a:rPr lang="en-US" altLang="zh-CN">
                <a:latin typeface="Times New Roman" panose="02020603050405020304" pitchFamily="18" charset="0"/>
              </a:rPr>
              <a:t>    B: I _________ my homework. I always 	___ my homework in the evening.</a:t>
            </a:r>
            <a:endParaRPr lang="en-US" altLang="zh-CN">
              <a:latin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1071880" algn="l"/>
              </a:tabLst>
            </a:pPr>
            <a:r>
              <a:rPr lang="en-US" altLang="zh-CN">
                <a:latin typeface="Times New Roman" panose="02020603050405020304" pitchFamily="18" charset="0"/>
              </a:rPr>
              <a:t>2. A: What’s John doing right now?</a:t>
            </a:r>
            <a:endParaRPr lang="en-US" altLang="zh-CN">
              <a:latin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1071880" algn="l"/>
              </a:tabLst>
            </a:pPr>
            <a:r>
              <a:rPr lang="zh-CN" altLang="en-US" dirty="0">
                <a:latin typeface="Times New Roman" panose="02020603050405020304" pitchFamily="18" charset="0"/>
              </a:rPr>
              <a:t>    </a:t>
            </a:r>
            <a:r>
              <a:rPr lang="en-US" altLang="zh-CN">
                <a:latin typeface="Times New Roman" panose="02020603050405020304" pitchFamily="18" charset="0"/>
              </a:rPr>
              <a:t>B: He _________ soccer.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</a:rPr>
              <a:t>He ______ </a:t>
            </a:r>
            <a:endParaRPr lang="en-US" altLang="zh-CN">
              <a:latin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1071880" algn="l"/>
              </a:tabLst>
            </a:pPr>
            <a:r>
              <a:rPr lang="en-US" altLang="zh-CN">
                <a:latin typeface="Times New Roman" panose="02020603050405020304" pitchFamily="18" charset="0"/>
              </a:rPr>
              <a:t>         soccer every Saturday. </a:t>
            </a:r>
            <a:endParaRPr lang="en-US" altLang="zh-CN">
              <a:latin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1071880" algn="l"/>
              </a:tabLst>
            </a:pPr>
            <a:r>
              <a:rPr lang="en-US" altLang="zh-CN">
                <a:latin typeface="Times New Roman" panose="02020603050405020304" pitchFamily="18" charset="0"/>
              </a:rPr>
              <a:t>3. A: ___ Julie ________ English right now?</a:t>
            </a:r>
            <a:endParaRPr lang="en-US" altLang="zh-CN">
              <a:latin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1071880" algn="l"/>
              </a:tabLst>
            </a:pPr>
            <a:r>
              <a:rPr lang="en-US" altLang="zh-CN">
                <a:latin typeface="Times New Roman" panose="02020603050405020304" pitchFamily="18" charset="0"/>
              </a:rPr>
              <a:t>    B: No, she isn’t. She __________   	Chinese.</a:t>
            </a:r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Text Box 4"/>
          <p:cNvSpPr txBox="1"/>
          <p:nvPr/>
        </p:nvSpPr>
        <p:spPr>
          <a:xfrm>
            <a:off x="609600" y="838200"/>
            <a:ext cx="8077200" cy="5092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lnSpc>
                <a:spcPct val="130000"/>
              </a:lnSpc>
              <a:tabLst>
                <a:tab pos="1071880" algn="l"/>
              </a:tabLst>
            </a:pPr>
            <a:r>
              <a:rPr lang="en-US" altLang="zh-CN">
                <a:latin typeface="Times New Roman" panose="02020603050405020304" pitchFamily="18" charset="0"/>
              </a:rPr>
              <a:t>4. A: What are Susan and Jane doing?</a:t>
            </a:r>
            <a:endParaRPr lang="en-US" altLang="zh-CN">
              <a:latin typeface="Times New Roman" panose="02020603050405020304" pitchFamily="18" charset="0"/>
            </a:endParaRPr>
          </a:p>
          <a:p>
            <a:pPr defTabSz="914400">
              <a:lnSpc>
                <a:spcPct val="130000"/>
              </a:lnSpc>
              <a:tabLst>
                <a:tab pos="1071880" algn="l"/>
              </a:tabLst>
            </a:pPr>
            <a:r>
              <a:rPr lang="en-US" altLang="zh-CN">
                <a:latin typeface="Times New Roman" panose="02020603050405020304" pitchFamily="18" charset="0"/>
              </a:rPr>
              <a:t>    B: They __________ soup. They can 	_____ very good soup.</a:t>
            </a:r>
            <a:endParaRPr lang="en-US" altLang="zh-CN">
              <a:latin typeface="Times New Roman" panose="02020603050405020304" pitchFamily="18" charset="0"/>
            </a:endParaRPr>
          </a:p>
          <a:p>
            <a:pPr defTabSz="914400">
              <a:lnSpc>
                <a:spcPct val="130000"/>
              </a:lnSpc>
              <a:tabLst>
                <a:tab pos="1071880" algn="l"/>
              </a:tabLst>
            </a:pPr>
            <a:r>
              <a:rPr lang="en-US" altLang="zh-CN">
                <a:latin typeface="Times New Roman" panose="02020603050405020304" pitchFamily="18" charset="0"/>
              </a:rPr>
              <a:t>5. A: ______ Lisa ________ on the </a:t>
            </a:r>
            <a:endParaRPr lang="en-US" altLang="zh-CN">
              <a:latin typeface="Times New Roman" panose="02020603050405020304" pitchFamily="18" charset="0"/>
            </a:endParaRPr>
          </a:p>
          <a:p>
            <a:pPr defTabSz="914400">
              <a:lnSpc>
                <a:spcPct val="130000"/>
              </a:lnSpc>
              <a:tabLst>
                <a:tab pos="1071880" algn="l"/>
              </a:tabLst>
            </a:pPr>
            <a:r>
              <a:rPr lang="en-US" altLang="zh-CN">
                <a:latin typeface="Times New Roman" panose="02020603050405020304" pitchFamily="18" charset="0"/>
              </a:rPr>
              <a:t>        phone again?</a:t>
            </a:r>
            <a:endParaRPr lang="en-US" altLang="zh-CN">
              <a:latin typeface="Times New Roman" panose="02020603050405020304" pitchFamily="18" charset="0"/>
            </a:endParaRPr>
          </a:p>
          <a:p>
            <a:pPr defTabSz="914400">
              <a:lnSpc>
                <a:spcPct val="130000"/>
              </a:lnSpc>
              <a:tabLst>
                <a:tab pos="1071880" algn="l"/>
              </a:tabLst>
            </a:pPr>
            <a:r>
              <a:rPr lang="zh-CN" altLang="en-US" dirty="0">
                <a:latin typeface="Times New Roman" panose="02020603050405020304" pitchFamily="18" charset="0"/>
              </a:rPr>
              <a:t>    </a:t>
            </a:r>
            <a:r>
              <a:rPr lang="en-US" altLang="zh-CN">
                <a:latin typeface="Times New Roman" panose="02020603050405020304" pitchFamily="18" charset="0"/>
              </a:rPr>
              <a:t>B: Yes, she _________ on the phone 	for three hours every day!</a:t>
            </a:r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  <a:ln/>
        </p:spPr>
        <p:txBody>
          <a:bodyPr vert="horz" wrap="square" lIns="91440" tIns="45720" rIns="91440" bIns="45720" anchor="t"/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根据上下文的问句和答语来确定空格处的意思，特别是每个空格后面的词汇。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根据上下文的时态及时间状语来确定句子的时态。如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: right now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为现在进行时态的时间状语。而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usually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every Saturday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及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every day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是一般现在时态的时间状语。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8" name="WordArt 6"/>
          <p:cNvSpPr>
            <a:spLocks noTextEdit="1"/>
          </p:cNvSpPr>
          <p:nvPr/>
        </p:nvSpPr>
        <p:spPr>
          <a:xfrm>
            <a:off x="3124200" y="457200"/>
            <a:ext cx="2895600" cy="914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ctr" eaLnBrk="0" hangingPunct="0"/>
            <a:r>
              <a:rPr lang="zh-CN" altLang="en-US" sz="18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2700000"/>
                  <a:tileRect/>
                </a:gradFill>
                <a:effectLst>
                  <a:prstShdw prst="shdw13" dist="53882" dir="13499999">
                    <a:srgbClr val="808080">
                      <a:alpha val="50000"/>
                    </a:srgbClr>
                  </a:prstShdw>
                </a:effectLst>
                <a:latin typeface="黑体" charset="0"/>
                <a:ea typeface="黑体" charset="0"/>
              </a:rPr>
              <a:t>指 导</a:t>
            </a:r>
            <a:endParaRPr lang="zh-CN" altLang="en-US" sz="18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2700000"/>
                <a:tileRect/>
              </a:gradFill>
              <a:effectLst>
                <a:prstShdw prst="shdw13" dist="53882" dir="13499999">
                  <a:srgbClr val="808080">
                    <a:alpha val="50000"/>
                  </a:srgbClr>
                </a:prstShdw>
              </a:effectLst>
              <a:latin typeface="黑体" charset="0"/>
              <a:ea typeface="黑体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5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35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4036" name="内容占位符 2"/>
          <p:cNvSpPr/>
          <p:nvPr/>
        </p:nvSpPr>
        <p:spPr>
          <a:xfrm>
            <a:off x="457200" y="1447800"/>
            <a:ext cx="8153400" cy="3810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现在进行时态的句子结构：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be (am, is, are) +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动词的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ing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形式；一般现在时态的句子用动词的原形或第三人称单数形式。如：第一题由问句可知答句为现在进行时。后一句为一般现在时。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charRg st="0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4036">
                                            <p:txEl>
                                              <p:charRg st="0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Text Box 4"/>
          <p:cNvSpPr txBox="1"/>
          <p:nvPr/>
        </p:nvSpPr>
        <p:spPr>
          <a:xfrm>
            <a:off x="228600" y="941388"/>
            <a:ext cx="8686800" cy="55356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lnSpc>
                <a:spcPct val="110000"/>
              </a:lnSpc>
              <a:tabLst>
                <a:tab pos="1071880" algn="l"/>
              </a:tabLst>
            </a:pPr>
            <a:r>
              <a:rPr lang="en-US" altLang="zh-CN">
                <a:latin typeface="Times New Roman" panose="02020603050405020304" pitchFamily="18" charset="0"/>
              </a:rPr>
              <a:t>1. A: What are you doing?</a:t>
            </a:r>
            <a:endParaRPr lang="en-US" altLang="zh-CN">
              <a:latin typeface="Times New Roman" panose="02020603050405020304" pitchFamily="18" charset="0"/>
            </a:endParaRPr>
          </a:p>
          <a:p>
            <a:pPr defTabSz="914400">
              <a:lnSpc>
                <a:spcPct val="110000"/>
              </a:lnSpc>
              <a:tabLst>
                <a:tab pos="1071880" algn="l"/>
              </a:tabLst>
            </a:pPr>
            <a:r>
              <a:rPr lang="en-US" altLang="zh-CN">
                <a:latin typeface="Times New Roman" panose="02020603050405020304" pitchFamily="18" charset="0"/>
              </a:rPr>
              <a:t>    B: I ________ my homework. I always 	___ my homework in the evening.</a:t>
            </a:r>
            <a:endParaRPr lang="en-US" altLang="zh-CN">
              <a:latin typeface="Times New Roman" panose="02020603050405020304" pitchFamily="18" charset="0"/>
            </a:endParaRPr>
          </a:p>
          <a:p>
            <a:pPr defTabSz="914400">
              <a:lnSpc>
                <a:spcPct val="110000"/>
              </a:lnSpc>
              <a:tabLst>
                <a:tab pos="1071880" algn="l"/>
              </a:tabLst>
            </a:pPr>
            <a:r>
              <a:rPr lang="en-US" altLang="zh-CN">
                <a:latin typeface="Times New Roman" panose="02020603050405020304" pitchFamily="18" charset="0"/>
              </a:rPr>
              <a:t>2. A: What’s John doing right now?</a:t>
            </a:r>
            <a:endParaRPr lang="en-US" altLang="zh-CN">
              <a:latin typeface="Times New Roman" panose="02020603050405020304" pitchFamily="18" charset="0"/>
            </a:endParaRPr>
          </a:p>
          <a:p>
            <a:pPr defTabSz="914400">
              <a:lnSpc>
                <a:spcPct val="110000"/>
              </a:lnSpc>
              <a:tabLst>
                <a:tab pos="1071880" algn="l"/>
              </a:tabLst>
            </a:pPr>
            <a:r>
              <a:rPr lang="zh-CN" altLang="en-US" dirty="0">
                <a:latin typeface="Times New Roman" panose="02020603050405020304" pitchFamily="18" charset="0"/>
              </a:rPr>
              <a:t>    </a:t>
            </a:r>
            <a:r>
              <a:rPr lang="en-US" altLang="zh-CN">
                <a:latin typeface="Times New Roman" panose="02020603050405020304" pitchFamily="18" charset="0"/>
              </a:rPr>
              <a:t>B: He __________ soccer.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</a:rPr>
              <a:t>He ______ 	soccer every Saturday. </a:t>
            </a:r>
            <a:endParaRPr lang="en-US" altLang="zh-CN">
              <a:latin typeface="Times New Roman" panose="02020603050405020304" pitchFamily="18" charset="0"/>
            </a:endParaRPr>
          </a:p>
          <a:p>
            <a:pPr defTabSz="914400">
              <a:lnSpc>
                <a:spcPct val="110000"/>
              </a:lnSpc>
              <a:tabLst>
                <a:tab pos="1071880" algn="l"/>
              </a:tabLst>
            </a:pPr>
            <a:r>
              <a:rPr lang="en-US" altLang="zh-CN">
                <a:latin typeface="Times New Roman" panose="02020603050405020304" pitchFamily="18" charset="0"/>
              </a:rPr>
              <a:t>3. A: __ Julie ________ English right now?</a:t>
            </a:r>
            <a:endParaRPr lang="en-US" altLang="zh-CN">
              <a:latin typeface="Times New Roman" panose="02020603050405020304" pitchFamily="18" charset="0"/>
            </a:endParaRPr>
          </a:p>
          <a:p>
            <a:pPr defTabSz="914400">
              <a:lnSpc>
                <a:spcPct val="110000"/>
              </a:lnSpc>
              <a:tabLst>
                <a:tab pos="1071880" algn="l"/>
              </a:tabLst>
            </a:pPr>
            <a:r>
              <a:rPr lang="en-US" altLang="zh-CN">
                <a:latin typeface="Times New Roman" panose="02020603050405020304" pitchFamily="18" charset="0"/>
              </a:rPr>
              <a:t>    B: No, she isn’t. She __________	Chinese.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45059" name="WordArt 6"/>
          <p:cNvSpPr>
            <a:spLocks noTextEdit="1"/>
          </p:cNvSpPr>
          <p:nvPr/>
        </p:nvSpPr>
        <p:spPr>
          <a:xfrm>
            <a:off x="1371600" y="381000"/>
            <a:ext cx="6477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18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prstShdw prst="shdw13" dist="53882" dir="13499999">
                    <a:srgbClr val="808080">
                      <a:alpha val="50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Check the answers.</a:t>
            </a:r>
            <a:endParaRPr lang="zh-CN" altLang="en-US" sz="18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prstShdw prst="shdw13" dist="53882" dir="13499999">
                  <a:srgbClr val="808080">
                    <a:alpha val="50000"/>
                  </a:srgbClr>
                </a:prst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Text Box 7"/>
          <p:cNvSpPr txBox="1"/>
          <p:nvPr/>
        </p:nvSpPr>
        <p:spPr>
          <a:xfrm>
            <a:off x="1600200" y="1627188"/>
            <a:ext cx="2590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doing 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3"/>
          <p:cNvSpPr txBox="1"/>
          <p:nvPr/>
        </p:nvSpPr>
        <p:spPr>
          <a:xfrm>
            <a:off x="6553200" y="3424238"/>
            <a:ext cx="16192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plays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1346200" y="4643438"/>
            <a:ext cx="4749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Is           studying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1371600" y="2205038"/>
            <a:ext cx="11874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do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3"/>
          <p:cNvSpPr txBox="1"/>
          <p:nvPr/>
        </p:nvSpPr>
        <p:spPr>
          <a:xfrm>
            <a:off x="2070100" y="3424238"/>
            <a:ext cx="28067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is playing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3"/>
          <p:cNvSpPr txBox="1"/>
          <p:nvPr/>
        </p:nvSpPr>
        <p:spPr>
          <a:xfrm>
            <a:off x="4800600" y="5253038"/>
            <a:ext cx="32385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is studying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Text Box 4"/>
          <p:cNvSpPr txBox="1"/>
          <p:nvPr/>
        </p:nvSpPr>
        <p:spPr>
          <a:xfrm>
            <a:off x="457200" y="533400"/>
            <a:ext cx="8077200" cy="5092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lnSpc>
                <a:spcPct val="130000"/>
              </a:lnSpc>
              <a:tabLst>
                <a:tab pos="1071880" algn="l"/>
              </a:tabLst>
            </a:pPr>
            <a:r>
              <a:rPr lang="en-US" altLang="zh-CN">
                <a:latin typeface="Times New Roman" panose="02020603050405020304" pitchFamily="18" charset="0"/>
              </a:rPr>
              <a:t>4. A: What are Susan and Jane doing?</a:t>
            </a:r>
            <a:endParaRPr lang="en-US" altLang="zh-CN">
              <a:latin typeface="Times New Roman" panose="02020603050405020304" pitchFamily="18" charset="0"/>
            </a:endParaRPr>
          </a:p>
          <a:p>
            <a:pPr defTabSz="914400">
              <a:lnSpc>
                <a:spcPct val="130000"/>
              </a:lnSpc>
              <a:tabLst>
                <a:tab pos="1071880" algn="l"/>
              </a:tabLst>
            </a:pPr>
            <a:r>
              <a:rPr lang="en-US" altLang="zh-CN">
                <a:latin typeface="Times New Roman" panose="02020603050405020304" pitchFamily="18" charset="0"/>
              </a:rPr>
              <a:t>    B: They ___________ soup. They can 	_______ very good soup.</a:t>
            </a:r>
            <a:endParaRPr lang="en-US" altLang="zh-CN">
              <a:latin typeface="Times New Roman" panose="02020603050405020304" pitchFamily="18" charset="0"/>
            </a:endParaRPr>
          </a:p>
          <a:p>
            <a:pPr defTabSz="914400">
              <a:lnSpc>
                <a:spcPct val="130000"/>
              </a:lnSpc>
              <a:tabLst>
                <a:tab pos="1071880" algn="l"/>
              </a:tabLst>
            </a:pPr>
            <a:r>
              <a:rPr lang="en-US" altLang="zh-CN">
                <a:latin typeface="Times New Roman" panose="02020603050405020304" pitchFamily="18" charset="0"/>
              </a:rPr>
              <a:t>5. A: ___ Lisa ________ on the phone 	again?</a:t>
            </a:r>
            <a:endParaRPr lang="en-US" altLang="zh-CN">
              <a:latin typeface="Times New Roman" panose="02020603050405020304" pitchFamily="18" charset="0"/>
            </a:endParaRPr>
          </a:p>
          <a:p>
            <a:pPr defTabSz="914400">
              <a:lnSpc>
                <a:spcPct val="130000"/>
              </a:lnSpc>
              <a:tabLst>
                <a:tab pos="1071880" algn="l"/>
              </a:tabLst>
            </a:pPr>
            <a:r>
              <a:rPr lang="zh-CN" altLang="en-US" dirty="0">
                <a:latin typeface="Times New Roman" panose="02020603050405020304" pitchFamily="18" charset="0"/>
              </a:rPr>
              <a:t>    </a:t>
            </a:r>
            <a:r>
              <a:rPr lang="en-US" altLang="zh-CN">
                <a:latin typeface="Times New Roman" panose="02020603050405020304" pitchFamily="18" charset="0"/>
              </a:rPr>
              <a:t>B: Yes, she _____ on the phone 	for three hours every day!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4" name="Text Box 7"/>
          <p:cNvSpPr txBox="1"/>
          <p:nvPr/>
        </p:nvSpPr>
        <p:spPr>
          <a:xfrm>
            <a:off x="2667000" y="1219200"/>
            <a:ext cx="37338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making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3"/>
          <p:cNvSpPr txBox="1"/>
          <p:nvPr/>
        </p:nvSpPr>
        <p:spPr>
          <a:xfrm>
            <a:off x="1676400" y="1981200"/>
            <a:ext cx="1984375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make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3276600" y="4114800"/>
            <a:ext cx="18669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talks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3"/>
          <p:cNvSpPr txBox="1"/>
          <p:nvPr/>
        </p:nvSpPr>
        <p:spPr>
          <a:xfrm>
            <a:off x="1600200" y="2667000"/>
            <a:ext cx="4433888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Is             talking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Oval 2"/>
          <p:cNvSpPr/>
          <p:nvPr/>
        </p:nvSpPr>
        <p:spPr>
          <a:xfrm>
            <a:off x="304800" y="685800"/>
            <a:ext cx="900113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>
                <a:latin typeface="Arial" panose="020B0604020202020204" pitchFamily="34" charset="0"/>
              </a:rPr>
              <a:t>3b</a:t>
            </a:r>
            <a:endParaRPr lang="en-US" altLang="zh-CN" sz="4000">
              <a:latin typeface="Arial" panose="020B0604020202020204" pitchFamily="34" charset="0"/>
            </a:endParaRPr>
          </a:p>
        </p:txBody>
      </p:sp>
      <p:sp>
        <p:nvSpPr>
          <p:cNvPr id="14339" name="Text Box 2"/>
          <p:cNvSpPr txBox="1"/>
          <p:nvPr/>
        </p:nvSpPr>
        <p:spPr>
          <a:xfrm>
            <a:off x="1371600" y="484188"/>
            <a:ext cx="7696200" cy="1954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400">
                <a:solidFill>
                  <a:srgbClr val="0000FF"/>
                </a:solidFill>
                <a:latin typeface="Arial" panose="020B0604020202020204" pitchFamily="34" charset="0"/>
              </a:rPr>
              <a:t>Yuan </a:t>
            </a:r>
            <a:r>
              <a:rPr lang="en-US" altLang="zh-CN" sz="3400" err="1">
                <a:solidFill>
                  <a:srgbClr val="0000FF"/>
                </a:solidFill>
                <a:latin typeface="Arial" panose="020B0604020202020204" pitchFamily="34" charset="0"/>
              </a:rPr>
              <a:t>Yuan</a:t>
            </a:r>
            <a:r>
              <a:rPr lang="en-US" altLang="zh-CN" sz="3400">
                <a:solidFill>
                  <a:srgbClr val="0000FF"/>
                </a:solidFill>
                <a:latin typeface="Arial" panose="020B0604020202020204" pitchFamily="34" charset="0"/>
              </a:rPr>
              <a:t> from CCTV is interviewing people in five different places. Fill in the chart below.</a:t>
            </a:r>
            <a:endParaRPr lang="en-US" altLang="zh-CN" sz="3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4374" name="表格 14373"/>
          <p:cNvGraphicFramePr/>
          <p:nvPr/>
        </p:nvGraphicFramePr>
        <p:xfrm>
          <a:off x="228600" y="2743200"/>
          <a:ext cx="8763000" cy="3886200"/>
        </p:xfrm>
        <a:graphic>
          <a:graphicData uri="http://schemas.openxmlformats.org/drawingml/2006/table">
            <a:tbl>
              <a:tblPr/>
              <a:tblGrid>
                <a:gridCol w="4038600"/>
                <a:gridCol w="4724400"/>
              </a:tblGrid>
              <a:tr h="76358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How’s the weather?</a:t>
                      </a:r>
                      <a:endParaRPr lang="zh-CN" altLang="en-US" sz="3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>
                            <a:alpha val="100000"/>
                          </a:srgbClr>
                        </a:gs>
                        <a:gs pos="53000">
                          <a:srgbClr val="D4DEFF">
                            <a:alpha val="100000"/>
                          </a:srgbClr>
                        </a:gs>
                        <a:gs pos="83000">
                          <a:srgbClr val="D4DEFF">
                            <a:alpha val="100000"/>
                          </a:srgbClr>
                        </a:gs>
                        <a:gs pos="100000">
                          <a:srgbClr val="96AB94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are they doing?</a:t>
                      </a:r>
                      <a:endParaRPr lang="zh-CN" altLang="en-US" sz="3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>
                            <a:alpha val="100000"/>
                          </a:srgbClr>
                        </a:gs>
                        <a:gs pos="53000">
                          <a:srgbClr val="D4DEFF">
                            <a:alpha val="100000"/>
                          </a:srgbClr>
                        </a:gs>
                        <a:gs pos="83000">
                          <a:srgbClr val="D4DEFF">
                            <a:alpha val="100000"/>
                          </a:srgbClr>
                        </a:gs>
                        <a:gs pos="100000">
                          <a:srgbClr val="96AB94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</a:tr>
              <a:tr h="6096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>
                            <a:alpha val="100000"/>
                          </a:srgbClr>
                        </a:gs>
                        <a:gs pos="53000">
                          <a:srgbClr val="D4DEFF">
                            <a:alpha val="100000"/>
                          </a:srgbClr>
                        </a:gs>
                        <a:gs pos="83000">
                          <a:srgbClr val="D4DEFF">
                            <a:alpha val="100000"/>
                          </a:srgbClr>
                        </a:gs>
                        <a:gs pos="100000">
                          <a:srgbClr val="96AB94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>
                            <a:alpha val="100000"/>
                          </a:srgbClr>
                        </a:gs>
                        <a:gs pos="53000">
                          <a:srgbClr val="D4DEFF">
                            <a:alpha val="100000"/>
                          </a:srgbClr>
                        </a:gs>
                        <a:gs pos="83000">
                          <a:srgbClr val="D4DEFF">
                            <a:alpha val="100000"/>
                          </a:srgbClr>
                        </a:gs>
                        <a:gs pos="100000">
                          <a:srgbClr val="96AB94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</a:tr>
              <a:tr h="6223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>
                            <a:alpha val="100000"/>
                          </a:srgbClr>
                        </a:gs>
                        <a:gs pos="53000">
                          <a:srgbClr val="D4DEFF">
                            <a:alpha val="100000"/>
                          </a:srgbClr>
                        </a:gs>
                        <a:gs pos="83000">
                          <a:srgbClr val="D4DEFF">
                            <a:alpha val="100000"/>
                          </a:srgbClr>
                        </a:gs>
                        <a:gs pos="100000">
                          <a:srgbClr val="96AB94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>
                            <a:alpha val="100000"/>
                          </a:srgbClr>
                        </a:gs>
                        <a:gs pos="53000">
                          <a:srgbClr val="D4DEFF">
                            <a:alpha val="100000"/>
                          </a:srgbClr>
                        </a:gs>
                        <a:gs pos="83000">
                          <a:srgbClr val="D4DEFF">
                            <a:alpha val="100000"/>
                          </a:srgbClr>
                        </a:gs>
                        <a:gs pos="100000">
                          <a:srgbClr val="96AB94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</a:tr>
              <a:tr h="6350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>
                            <a:alpha val="100000"/>
                          </a:srgbClr>
                        </a:gs>
                        <a:gs pos="53000">
                          <a:srgbClr val="D4DEFF">
                            <a:alpha val="100000"/>
                          </a:srgbClr>
                        </a:gs>
                        <a:gs pos="83000">
                          <a:srgbClr val="D4DEFF">
                            <a:alpha val="100000"/>
                          </a:srgbClr>
                        </a:gs>
                        <a:gs pos="100000">
                          <a:srgbClr val="96AB94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>
                            <a:alpha val="100000"/>
                          </a:srgbClr>
                        </a:gs>
                        <a:gs pos="53000">
                          <a:srgbClr val="D4DEFF">
                            <a:alpha val="100000"/>
                          </a:srgbClr>
                        </a:gs>
                        <a:gs pos="83000">
                          <a:srgbClr val="D4DEFF">
                            <a:alpha val="100000"/>
                          </a:srgbClr>
                        </a:gs>
                        <a:gs pos="100000">
                          <a:srgbClr val="96AB94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</a:tr>
              <a:tr h="6477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>
                            <a:alpha val="100000"/>
                          </a:srgbClr>
                        </a:gs>
                        <a:gs pos="53000">
                          <a:srgbClr val="D4DEFF">
                            <a:alpha val="100000"/>
                          </a:srgbClr>
                        </a:gs>
                        <a:gs pos="83000">
                          <a:srgbClr val="D4DEFF">
                            <a:alpha val="100000"/>
                          </a:srgbClr>
                        </a:gs>
                        <a:gs pos="100000">
                          <a:srgbClr val="96AB94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>
                            <a:alpha val="100000"/>
                          </a:srgbClr>
                        </a:gs>
                        <a:gs pos="53000">
                          <a:srgbClr val="D4DEFF">
                            <a:alpha val="100000"/>
                          </a:srgbClr>
                        </a:gs>
                        <a:gs pos="83000">
                          <a:srgbClr val="D4DEFF">
                            <a:alpha val="100000"/>
                          </a:srgbClr>
                        </a:gs>
                        <a:gs pos="100000">
                          <a:srgbClr val="96AB94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</a:tr>
              <a:tr h="608012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>
                            <a:alpha val="100000"/>
                          </a:srgbClr>
                        </a:gs>
                        <a:gs pos="53000">
                          <a:srgbClr val="D4DEFF">
                            <a:alpha val="100000"/>
                          </a:srgbClr>
                        </a:gs>
                        <a:gs pos="83000">
                          <a:srgbClr val="D4DEFF">
                            <a:alpha val="100000"/>
                          </a:srgbClr>
                        </a:gs>
                        <a:gs pos="100000">
                          <a:srgbClr val="96AB94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>
                            <a:alpha val="100000"/>
                          </a:srgbClr>
                        </a:gs>
                        <a:gs pos="53000">
                          <a:srgbClr val="D4DEFF">
                            <a:alpha val="100000"/>
                          </a:srgbClr>
                        </a:gs>
                        <a:gs pos="83000">
                          <a:srgbClr val="D4DEFF">
                            <a:alpha val="100000"/>
                          </a:srgbClr>
                        </a:gs>
                        <a:gs pos="100000">
                          <a:srgbClr val="96AB94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2" name="矩形标注 9"/>
          <p:cNvSpPr/>
          <p:nvPr/>
        </p:nvSpPr>
        <p:spPr>
          <a:xfrm>
            <a:off x="381000" y="1447800"/>
            <a:ext cx="4191000" cy="685800"/>
          </a:xfrm>
          <a:prstGeom prst="wedgeRectCallout">
            <a:avLst>
              <a:gd name="adj1" fmla="val -454"/>
              <a:gd name="adj2" fmla="val 98843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How’s the weather?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3" name="矩形标注 10"/>
          <p:cNvSpPr/>
          <p:nvPr/>
        </p:nvSpPr>
        <p:spPr>
          <a:xfrm>
            <a:off x="4724400" y="1447800"/>
            <a:ext cx="4267200" cy="685800"/>
          </a:xfrm>
          <a:prstGeom prst="wedgeRectCallout">
            <a:avLst>
              <a:gd name="adj1" fmla="val -43565"/>
              <a:gd name="adj2" fmla="val 11088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sunny and warm.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5" name="矩形标注 11"/>
          <p:cNvSpPr/>
          <p:nvPr/>
        </p:nvSpPr>
        <p:spPr>
          <a:xfrm>
            <a:off x="304800" y="5334000"/>
            <a:ext cx="3733800" cy="685800"/>
          </a:xfrm>
          <a:prstGeom prst="wedgeRectCallout">
            <a:avLst>
              <a:gd name="adj1" fmla="val 27213"/>
              <a:gd name="adj2" fmla="val -144907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he doing?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6" name="矩形标注 13"/>
          <p:cNvSpPr/>
          <p:nvPr/>
        </p:nvSpPr>
        <p:spPr>
          <a:xfrm>
            <a:off x="4191000" y="5334000"/>
            <a:ext cx="4800600" cy="685800"/>
          </a:xfrm>
          <a:prstGeom prst="wedgeRectCallout">
            <a:avLst>
              <a:gd name="adj1" fmla="val -36014"/>
              <a:gd name="adj2" fmla="val -134722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He’s playing the guitar.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9" name="图片 15368" descr="39"/>
          <p:cNvPicPr>
            <a:picLocks noChangeAspect="1"/>
          </p:cNvPicPr>
          <p:nvPr/>
        </p:nvPicPr>
        <p:blipFill>
          <a:blip r:embed="rId2"/>
          <a:srcRect r="55388" b="66104"/>
          <a:stretch>
            <a:fillRect/>
          </a:stretch>
        </p:blipFill>
        <p:spPr>
          <a:xfrm>
            <a:off x="6781800" y="2792413"/>
            <a:ext cx="2286000" cy="2127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0" name="矩形 15369"/>
          <p:cNvSpPr/>
          <p:nvPr/>
        </p:nvSpPr>
        <p:spPr>
          <a:xfrm>
            <a:off x="838200" y="457200"/>
            <a:ext cx="2971800" cy="6889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Pair work</a:t>
            </a:r>
            <a:endParaRPr lang="zh-CN" alt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5372" name="图片 15371" descr="卡通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1575" y="2590800"/>
            <a:ext cx="1908175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3" name="图片 15372" descr="卡通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0" y="2228850"/>
            <a:ext cx="1816100" cy="2647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5" grpId="0" animBg="1"/>
      <p:bldP spid="153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矩形标注 15"/>
          <p:cNvSpPr/>
          <p:nvPr/>
        </p:nvSpPr>
        <p:spPr>
          <a:xfrm>
            <a:off x="381000" y="1143000"/>
            <a:ext cx="4114800" cy="762000"/>
          </a:xfrm>
          <a:prstGeom prst="wedgeRectCallout">
            <a:avLst>
              <a:gd name="adj1" fmla="val -1157"/>
              <a:gd name="adj2" fmla="val 96875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How’s the weather?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7" name="矩形标注 16"/>
          <p:cNvSpPr/>
          <p:nvPr/>
        </p:nvSpPr>
        <p:spPr>
          <a:xfrm>
            <a:off x="5029200" y="1143000"/>
            <a:ext cx="2362200" cy="685800"/>
          </a:xfrm>
          <a:prstGeom prst="wedgeRectCallout">
            <a:avLst>
              <a:gd name="adj1" fmla="val -36894"/>
              <a:gd name="adj2" fmla="val 128704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windy.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8" name="矩形标注 20"/>
          <p:cNvSpPr/>
          <p:nvPr/>
        </p:nvSpPr>
        <p:spPr>
          <a:xfrm>
            <a:off x="533400" y="4648200"/>
            <a:ext cx="2514600" cy="1295400"/>
          </a:xfrm>
          <a:prstGeom prst="wedgeRectCallout">
            <a:avLst>
              <a:gd name="adj1" fmla="val 41981"/>
              <a:gd name="adj2" fmla="val -96199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9" name="矩形标注 21"/>
          <p:cNvSpPr/>
          <p:nvPr/>
        </p:nvSpPr>
        <p:spPr>
          <a:xfrm>
            <a:off x="3962400" y="5257800"/>
            <a:ext cx="3352800" cy="685800"/>
          </a:xfrm>
          <a:prstGeom prst="wedgeRectCallout">
            <a:avLst>
              <a:gd name="adj1" fmla="val -15153"/>
              <a:gd name="adj2" fmla="val -156944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hiking.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393" name="图片 16392" descr="39"/>
          <p:cNvPicPr>
            <a:picLocks noChangeAspect="1"/>
          </p:cNvPicPr>
          <p:nvPr/>
        </p:nvPicPr>
        <p:blipFill>
          <a:blip r:embed="rId2"/>
          <a:srcRect l="44855" t="3676" r="14630" b="66005"/>
          <a:stretch>
            <a:fillRect/>
          </a:stretch>
        </p:blipFill>
        <p:spPr>
          <a:xfrm>
            <a:off x="6629400" y="2628900"/>
            <a:ext cx="2286000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4" name="图片 16393" descr="卡通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5263" y="2209800"/>
            <a:ext cx="1735137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5" name="图片 16394" descr="卡通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0" y="2057400"/>
            <a:ext cx="1711325" cy="2495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/>
      <p:bldP spid="16388" grpId="0" animBg="1"/>
      <p:bldP spid="163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7" name="WordArt 5"/>
          <p:cNvSpPr>
            <a:spLocks noTextEdit="1"/>
          </p:cNvSpPr>
          <p:nvPr/>
        </p:nvSpPr>
        <p:spPr>
          <a:xfrm>
            <a:off x="709613" y="1044575"/>
            <a:ext cx="3024187" cy="1012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4000" b="1"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Unit 7</a:t>
            </a:r>
            <a:endParaRPr lang="zh-CN" altLang="en-US" sz="4000" b="1">
              <a:gradFill rotWithShape="1">
                <a:gsLst>
                  <a:gs pos="0">
                    <a:srgbClr val="FF3399">
                      <a:alpha val="100000"/>
                    </a:srgbClr>
                  </a:gs>
                  <a:gs pos="25000">
                    <a:srgbClr val="FF6633">
                      <a:alpha val="100000"/>
                    </a:srgbClr>
                  </a:gs>
                  <a:gs pos="50000">
                    <a:srgbClr val="FFFF00">
                      <a:alpha val="100000"/>
                    </a:srgbClr>
                  </a:gs>
                  <a:gs pos="75000">
                    <a:srgbClr val="01A78F">
                      <a:alpha val="100000"/>
                    </a:srgbClr>
                  </a:gs>
                  <a:gs pos="100000">
                    <a:srgbClr val="3366FF">
                      <a:alpha val="100000"/>
                    </a:srgbClr>
                  </a:gs>
                </a:gsLst>
                <a:lin ang="5400000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58" name="矩形 2057"/>
          <p:cNvSpPr/>
          <p:nvPr/>
        </p:nvSpPr>
        <p:spPr>
          <a:xfrm>
            <a:off x="1066800" y="2819400"/>
            <a:ext cx="7315200" cy="1465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prstShdw prst="shdw13" dist="53882" dir="13499999">
                    <a:srgbClr val="C0C0C0">
                      <a:alpha val="50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It's raining!</a:t>
            </a:r>
            <a:endParaRPr lang="zh-CN" altLang="en-US" sz="3600" b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prstShdw prst="shdw13" dist="53882" dir="13499999">
                  <a:srgbClr val="C0C0C0">
                    <a:alpha val="50000"/>
                  </a:srgbClr>
                </a:prst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矩形标注 22"/>
          <p:cNvSpPr/>
          <p:nvPr/>
        </p:nvSpPr>
        <p:spPr>
          <a:xfrm>
            <a:off x="609600" y="1295400"/>
            <a:ext cx="4114800" cy="762000"/>
          </a:xfrm>
          <a:prstGeom prst="wedgeRectCallout">
            <a:avLst>
              <a:gd name="adj1" fmla="val -2352"/>
              <a:gd name="adj2" fmla="val 86042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How’s the weather?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1" name="矩形标注 24"/>
          <p:cNvSpPr/>
          <p:nvPr/>
        </p:nvSpPr>
        <p:spPr>
          <a:xfrm>
            <a:off x="5181600" y="1295400"/>
            <a:ext cx="2819400" cy="762000"/>
          </a:xfrm>
          <a:prstGeom prst="wedgeRectCallout">
            <a:avLst>
              <a:gd name="adj1" fmla="val -56361"/>
              <a:gd name="adj2" fmla="val 100417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snowing.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2" name="矩形标注 27"/>
          <p:cNvSpPr/>
          <p:nvPr/>
        </p:nvSpPr>
        <p:spPr>
          <a:xfrm>
            <a:off x="685800" y="4724400"/>
            <a:ext cx="3048000" cy="1371600"/>
          </a:xfrm>
          <a:prstGeom prst="wedgeRectCallout">
            <a:avLst>
              <a:gd name="adj1" fmla="val 8856"/>
              <a:gd name="adj2" fmla="val -75926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 now?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3" name="矩形标注 28"/>
          <p:cNvSpPr/>
          <p:nvPr/>
        </p:nvSpPr>
        <p:spPr>
          <a:xfrm>
            <a:off x="4267200" y="4876800"/>
            <a:ext cx="3581400" cy="685800"/>
          </a:xfrm>
          <a:prstGeom prst="wedgeRectCallout">
            <a:avLst>
              <a:gd name="adj1" fmla="val -31384"/>
              <a:gd name="adj2" fmla="val -11412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cooking.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417" name="图片 17416" descr="39"/>
          <p:cNvPicPr>
            <a:picLocks noChangeAspect="1"/>
          </p:cNvPicPr>
          <p:nvPr/>
        </p:nvPicPr>
        <p:blipFill>
          <a:blip r:embed="rId2"/>
          <a:srcRect l="56715" t="32437" r="2013" b="39026"/>
          <a:stretch>
            <a:fillRect/>
          </a:stretch>
        </p:blipFill>
        <p:spPr>
          <a:xfrm>
            <a:off x="6477000" y="2620963"/>
            <a:ext cx="2286000" cy="1935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8" name="图片 17417" descr="卡通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5713" y="2286000"/>
            <a:ext cx="1792287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9" name="图片 17418" descr="卡通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2209800"/>
            <a:ext cx="1706563" cy="2487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  <p:bldP spid="17412" grpId="0" animBg="1"/>
      <p:bldP spid="174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矩形标注 15"/>
          <p:cNvSpPr/>
          <p:nvPr/>
        </p:nvSpPr>
        <p:spPr>
          <a:xfrm>
            <a:off x="381000" y="1371600"/>
            <a:ext cx="4114800" cy="762000"/>
          </a:xfrm>
          <a:prstGeom prst="wedgeRectCallout">
            <a:avLst>
              <a:gd name="adj1" fmla="val 37"/>
              <a:gd name="adj2" fmla="val 86875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How’s the weather?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5" name="矩形标注 16"/>
          <p:cNvSpPr/>
          <p:nvPr/>
        </p:nvSpPr>
        <p:spPr>
          <a:xfrm>
            <a:off x="4876800" y="1371600"/>
            <a:ext cx="4038600" cy="685800"/>
          </a:xfrm>
          <a:prstGeom prst="wedgeRectCallout">
            <a:avLst>
              <a:gd name="adj1" fmla="val -43083"/>
              <a:gd name="adj2" fmla="val 110185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hot and humid.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6" name="矩形标注 22"/>
          <p:cNvSpPr/>
          <p:nvPr/>
        </p:nvSpPr>
        <p:spPr>
          <a:xfrm>
            <a:off x="457200" y="4953000"/>
            <a:ext cx="3733800" cy="685800"/>
          </a:xfrm>
          <a:prstGeom prst="wedgeRectCallout">
            <a:avLst>
              <a:gd name="adj1" fmla="val -9991"/>
              <a:gd name="adj2" fmla="val -128472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he doing?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7" name="矩形标注 28"/>
          <p:cNvSpPr/>
          <p:nvPr/>
        </p:nvSpPr>
        <p:spPr>
          <a:xfrm>
            <a:off x="4572000" y="4953000"/>
            <a:ext cx="2895600" cy="685800"/>
          </a:xfrm>
          <a:prstGeom prst="wedgeRectCallout">
            <a:avLst>
              <a:gd name="adj1" fmla="val -30481"/>
              <a:gd name="adj2" fmla="val -10787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He’s writing.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41" name="图片 18440" descr="39"/>
          <p:cNvPicPr>
            <a:picLocks noChangeAspect="1"/>
          </p:cNvPicPr>
          <p:nvPr/>
        </p:nvPicPr>
        <p:blipFill>
          <a:blip r:embed="rId2"/>
          <a:srcRect l="50653" t="61046" r="6030" b="4492"/>
          <a:stretch>
            <a:fillRect/>
          </a:stretch>
        </p:blipFill>
        <p:spPr>
          <a:xfrm>
            <a:off x="5867400" y="2286000"/>
            <a:ext cx="2438400" cy="2376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2" name="图片 18441" descr="卡通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350" y="2362200"/>
            <a:ext cx="1719263" cy="2266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3" name="图片 18442" descr="卡通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2286000"/>
            <a:ext cx="1636713" cy="2386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animBg="1"/>
      <p:bldP spid="18436" grpId="0" animBg="1"/>
      <p:bldP spid="184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458" name="矩形标注 15"/>
          <p:cNvSpPr/>
          <p:nvPr/>
        </p:nvSpPr>
        <p:spPr>
          <a:xfrm>
            <a:off x="381000" y="1295400"/>
            <a:ext cx="4191000" cy="762000"/>
          </a:xfrm>
          <a:prstGeom prst="wedgeRectCallout">
            <a:avLst>
              <a:gd name="adj1" fmla="val -759"/>
              <a:gd name="adj2" fmla="val 99583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How’s the weather?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9" name="矩形标注 16"/>
          <p:cNvSpPr/>
          <p:nvPr/>
        </p:nvSpPr>
        <p:spPr>
          <a:xfrm>
            <a:off x="5257800" y="1371600"/>
            <a:ext cx="2438400" cy="685800"/>
          </a:xfrm>
          <a:prstGeom prst="wedgeRectCallout">
            <a:avLst>
              <a:gd name="adj1" fmla="val -61912"/>
              <a:gd name="adj2" fmla="val 110417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raining.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0" name="矩形标注 27"/>
          <p:cNvSpPr/>
          <p:nvPr/>
        </p:nvSpPr>
        <p:spPr>
          <a:xfrm>
            <a:off x="457200" y="4648200"/>
            <a:ext cx="3048000" cy="1295400"/>
          </a:xfrm>
          <a:prstGeom prst="wedgeRectCallout">
            <a:avLst>
              <a:gd name="adj1" fmla="val -7292"/>
              <a:gd name="adj2" fmla="val -81005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1" name="矩形标注 28"/>
          <p:cNvSpPr/>
          <p:nvPr/>
        </p:nvSpPr>
        <p:spPr>
          <a:xfrm>
            <a:off x="3810000" y="5105400"/>
            <a:ext cx="4724400" cy="685800"/>
          </a:xfrm>
          <a:prstGeom prst="wedgeRectCallout">
            <a:avLst>
              <a:gd name="adj1" fmla="val -33231"/>
              <a:gd name="adj2" fmla="val -131019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playing soccer.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65" name="图片 19464" descr="39"/>
          <p:cNvPicPr>
            <a:picLocks noChangeAspect="1"/>
          </p:cNvPicPr>
          <p:nvPr/>
        </p:nvPicPr>
        <p:blipFill>
          <a:blip r:embed="rId2"/>
          <a:srcRect l="4895" t="66611" r="51862" b="1416"/>
          <a:stretch>
            <a:fillRect/>
          </a:stretch>
        </p:blipFill>
        <p:spPr>
          <a:xfrm>
            <a:off x="6172200" y="2667000"/>
            <a:ext cx="24384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6" name="图片 19465" descr="卡通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2438400"/>
            <a:ext cx="16764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7" name="图片 19466" descr="卡通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7563" y="2362200"/>
            <a:ext cx="1595437" cy="2327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  <p:bldP spid="19460" grpId="0" animBg="1"/>
      <p:bldP spid="194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20512" name="表格 20511"/>
          <p:cNvGraphicFramePr/>
          <p:nvPr/>
        </p:nvGraphicFramePr>
        <p:xfrm>
          <a:off x="533400" y="1803400"/>
          <a:ext cx="8153400" cy="4521200"/>
        </p:xfrm>
        <a:graphic>
          <a:graphicData uri="http://schemas.openxmlformats.org/drawingml/2006/table">
            <a:tbl>
              <a:tblPr/>
              <a:tblGrid>
                <a:gridCol w="3810000"/>
                <a:gridCol w="4343400"/>
              </a:tblGrid>
              <a:tr h="7493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How’s the weather?</a:t>
                      </a:r>
                      <a:endParaRPr lang="zh-CN" altLang="en-US" sz="3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>
                            <a:alpha val="100000"/>
                          </a:srgbClr>
                        </a:gs>
                        <a:gs pos="53000">
                          <a:srgbClr val="D4DEFF">
                            <a:alpha val="100000"/>
                          </a:srgbClr>
                        </a:gs>
                        <a:gs pos="83000">
                          <a:srgbClr val="D4DEFF">
                            <a:alpha val="100000"/>
                          </a:srgbClr>
                        </a:gs>
                        <a:gs pos="100000">
                          <a:srgbClr val="96AB94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are they doing?</a:t>
                      </a:r>
                      <a:endParaRPr lang="zh-CN" altLang="en-US" sz="3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>
                            <a:alpha val="100000"/>
                          </a:srgbClr>
                        </a:gs>
                        <a:gs pos="53000">
                          <a:srgbClr val="D4DEFF">
                            <a:alpha val="100000"/>
                          </a:srgbClr>
                        </a:gs>
                        <a:gs pos="83000">
                          <a:srgbClr val="D4DEFF">
                            <a:alpha val="100000"/>
                          </a:srgbClr>
                        </a:gs>
                        <a:gs pos="100000">
                          <a:srgbClr val="96AB94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</a:tr>
              <a:tr h="7747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>
                            <a:alpha val="100000"/>
                          </a:srgbClr>
                        </a:gs>
                        <a:gs pos="53000">
                          <a:srgbClr val="D4DEFF">
                            <a:alpha val="100000"/>
                          </a:srgbClr>
                        </a:gs>
                        <a:gs pos="83000">
                          <a:srgbClr val="D4DEFF">
                            <a:alpha val="100000"/>
                          </a:srgbClr>
                        </a:gs>
                        <a:gs pos="100000">
                          <a:srgbClr val="96AB94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>
                            <a:alpha val="100000"/>
                          </a:srgbClr>
                        </a:gs>
                        <a:gs pos="53000">
                          <a:srgbClr val="D4DEFF">
                            <a:alpha val="100000"/>
                          </a:srgbClr>
                        </a:gs>
                        <a:gs pos="83000">
                          <a:srgbClr val="D4DEFF">
                            <a:alpha val="100000"/>
                          </a:srgbClr>
                        </a:gs>
                        <a:gs pos="100000">
                          <a:srgbClr val="96AB94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</a:tr>
              <a:tr h="7493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>
                            <a:alpha val="100000"/>
                          </a:srgbClr>
                        </a:gs>
                        <a:gs pos="53000">
                          <a:srgbClr val="D4DEFF">
                            <a:alpha val="100000"/>
                          </a:srgbClr>
                        </a:gs>
                        <a:gs pos="83000">
                          <a:srgbClr val="D4DEFF">
                            <a:alpha val="100000"/>
                          </a:srgbClr>
                        </a:gs>
                        <a:gs pos="100000">
                          <a:srgbClr val="96AB94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>
                            <a:alpha val="100000"/>
                          </a:srgbClr>
                        </a:gs>
                        <a:gs pos="53000">
                          <a:srgbClr val="D4DEFF">
                            <a:alpha val="100000"/>
                          </a:srgbClr>
                        </a:gs>
                        <a:gs pos="83000">
                          <a:srgbClr val="D4DEFF">
                            <a:alpha val="100000"/>
                          </a:srgbClr>
                        </a:gs>
                        <a:gs pos="100000">
                          <a:srgbClr val="96AB94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</a:tr>
              <a:tr h="7493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>
                            <a:alpha val="100000"/>
                          </a:srgbClr>
                        </a:gs>
                        <a:gs pos="53000">
                          <a:srgbClr val="D4DEFF">
                            <a:alpha val="100000"/>
                          </a:srgbClr>
                        </a:gs>
                        <a:gs pos="83000">
                          <a:srgbClr val="D4DEFF">
                            <a:alpha val="100000"/>
                          </a:srgbClr>
                        </a:gs>
                        <a:gs pos="100000">
                          <a:srgbClr val="96AB94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>
                            <a:alpha val="100000"/>
                          </a:srgbClr>
                        </a:gs>
                        <a:gs pos="53000">
                          <a:srgbClr val="D4DEFF">
                            <a:alpha val="100000"/>
                          </a:srgbClr>
                        </a:gs>
                        <a:gs pos="83000">
                          <a:srgbClr val="D4DEFF">
                            <a:alpha val="100000"/>
                          </a:srgbClr>
                        </a:gs>
                        <a:gs pos="100000">
                          <a:srgbClr val="96AB94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</a:tr>
              <a:tr h="7493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>
                            <a:alpha val="100000"/>
                          </a:srgbClr>
                        </a:gs>
                        <a:gs pos="53000">
                          <a:srgbClr val="D4DEFF">
                            <a:alpha val="100000"/>
                          </a:srgbClr>
                        </a:gs>
                        <a:gs pos="83000">
                          <a:srgbClr val="D4DEFF">
                            <a:alpha val="100000"/>
                          </a:srgbClr>
                        </a:gs>
                        <a:gs pos="100000">
                          <a:srgbClr val="96AB94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>
                            <a:alpha val="100000"/>
                          </a:srgbClr>
                        </a:gs>
                        <a:gs pos="53000">
                          <a:srgbClr val="D4DEFF">
                            <a:alpha val="100000"/>
                          </a:srgbClr>
                        </a:gs>
                        <a:gs pos="83000">
                          <a:srgbClr val="D4DEFF">
                            <a:alpha val="100000"/>
                          </a:srgbClr>
                        </a:gs>
                        <a:gs pos="100000">
                          <a:srgbClr val="96AB94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</a:tr>
              <a:tr h="7493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>
                            <a:alpha val="100000"/>
                          </a:srgbClr>
                        </a:gs>
                        <a:gs pos="53000">
                          <a:srgbClr val="D4DEFF">
                            <a:alpha val="100000"/>
                          </a:srgbClr>
                        </a:gs>
                        <a:gs pos="83000">
                          <a:srgbClr val="D4DEFF">
                            <a:alpha val="100000"/>
                          </a:srgbClr>
                        </a:gs>
                        <a:gs pos="100000">
                          <a:srgbClr val="96AB94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>
                            <a:alpha val="100000"/>
                          </a:srgbClr>
                        </a:gs>
                        <a:gs pos="53000">
                          <a:srgbClr val="D4DEFF">
                            <a:alpha val="100000"/>
                          </a:srgbClr>
                        </a:gs>
                        <a:gs pos="83000">
                          <a:srgbClr val="D4DEFF">
                            <a:alpha val="100000"/>
                          </a:srgbClr>
                        </a:gs>
                        <a:gs pos="100000">
                          <a:srgbClr val="96AB94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9" name="Text Box 8"/>
          <p:cNvSpPr txBox="1"/>
          <p:nvPr/>
        </p:nvSpPr>
        <p:spPr>
          <a:xfrm>
            <a:off x="533400" y="2641600"/>
            <a:ext cx="8382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sunny and warm.   He’s playing the guitar. </a:t>
            </a: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8"/>
          <p:cNvSpPr txBox="1"/>
          <p:nvPr/>
        </p:nvSpPr>
        <p:spPr>
          <a:xfrm>
            <a:off x="573088" y="3403600"/>
            <a:ext cx="773271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windy.                     They’re hiking</a:t>
            </a: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8"/>
          <p:cNvSpPr txBox="1"/>
          <p:nvPr/>
        </p:nvSpPr>
        <p:spPr>
          <a:xfrm>
            <a:off x="609600" y="4089400"/>
            <a:ext cx="78454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snowing.                 They’re cooking.</a:t>
            </a: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42925" y="4851400"/>
            <a:ext cx="844867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</a:rPr>
              <a:t>It’s hot and humid.       He’s writing.</a:t>
            </a: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8"/>
          <p:cNvSpPr txBox="1"/>
          <p:nvPr/>
        </p:nvSpPr>
        <p:spPr>
          <a:xfrm>
            <a:off x="609600" y="5613400"/>
            <a:ext cx="8153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raining.                  They’re playing soccer.</a:t>
            </a: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14" name="矩形 20513"/>
          <p:cNvSpPr/>
          <p:nvPr/>
        </p:nvSpPr>
        <p:spPr>
          <a:xfrm>
            <a:off x="1524000" y="685800"/>
            <a:ext cx="6096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solidFill>
                  <a:srgbClr val="0000FF"/>
                </a:soli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Check the answers.</a:t>
            </a:r>
            <a:endParaRPr lang="zh-CN" altLang="en-US" sz="3600" b="1">
              <a:solidFill>
                <a:srgbClr val="0000FF"/>
              </a:soli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" name="Text Box 10"/>
          <p:cNvSpPr txBox="1"/>
          <p:nvPr/>
        </p:nvSpPr>
        <p:spPr>
          <a:xfrm>
            <a:off x="609600" y="3059113"/>
            <a:ext cx="7848600" cy="272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A: ______ the weather?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B: It’s ______. 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A: What ____ they _____?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B: They ___ ________. 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6" name="Text Box 8"/>
          <p:cNvSpPr txBox="1"/>
          <p:nvPr/>
        </p:nvSpPr>
        <p:spPr>
          <a:xfrm>
            <a:off x="1274763" y="3059113"/>
            <a:ext cx="2001837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How’s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8"/>
          <p:cNvSpPr txBox="1"/>
          <p:nvPr/>
        </p:nvSpPr>
        <p:spPr>
          <a:xfrm>
            <a:off x="2071688" y="3744913"/>
            <a:ext cx="1890712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sunny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2514600" y="4365625"/>
            <a:ext cx="41148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          doing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343150" y="5040313"/>
            <a:ext cx="344805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 painting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6" name="Text Box 3"/>
          <p:cNvSpPr txBox="1"/>
          <p:nvPr/>
        </p:nvSpPr>
        <p:spPr>
          <a:xfrm>
            <a:off x="685800" y="2178050"/>
            <a:ext cx="4343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看图片，补全对话。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8" name="WordArt 6"/>
          <p:cNvSpPr>
            <a:spLocks noTextEdit="1"/>
          </p:cNvSpPr>
          <p:nvPr/>
        </p:nvSpPr>
        <p:spPr>
          <a:xfrm>
            <a:off x="1219200" y="609600"/>
            <a:ext cx="2590800" cy="11430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  <a:normAutofit/>
          </a:bodyPr>
          <a:p>
            <a:pPr algn="ctr" eaLnBrk="0" hangingPunct="0"/>
            <a:r>
              <a:rPr lang="zh-CN" altLang="en-US" sz="1800" b="1">
                <a:ln w="9525" cap="flat" cmpd="sng">
                  <a:solidFill>
                    <a:srgbClr val="9900CC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2700000"/>
                  <a:tileRect/>
                </a:gradFill>
                <a:effectLst>
                  <a:prstShdw prst="shdw13" dist="53882" dir="13499999">
                    <a:srgbClr val="808080">
                      <a:alpha val="50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Practice</a:t>
            </a:r>
            <a:endParaRPr lang="zh-CN" altLang="en-US" sz="1800" b="1">
              <a:ln w="9525" cap="flat" cmpd="sng">
                <a:solidFill>
                  <a:srgbClr val="9900CC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2700000"/>
                <a:tileRect/>
              </a:gradFill>
              <a:effectLst>
                <a:prstShdw prst="shdw13" dist="53882" dir="13499999">
                  <a:srgbClr val="808080">
                    <a:alpha val="50000"/>
                  </a:srgbClr>
                </a:prst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2539" name="图片 22538" descr="画画3"/>
          <p:cNvPicPr>
            <a:picLocks noChangeAspect="1"/>
          </p:cNvPicPr>
          <p:nvPr/>
        </p:nvPicPr>
        <p:blipFill>
          <a:blip r:embed="rId2"/>
          <a:srcRect b="8267"/>
          <a:stretch>
            <a:fillRect/>
          </a:stretch>
        </p:blipFill>
        <p:spPr>
          <a:xfrm>
            <a:off x="5334000" y="685800"/>
            <a:ext cx="3581400" cy="2463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8675" name="Text Box 10"/>
          <p:cNvSpPr txBox="1"/>
          <p:nvPr/>
        </p:nvSpPr>
        <p:spPr>
          <a:xfrm>
            <a:off x="744538" y="3276600"/>
            <a:ext cx="7543800" cy="272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A: _______ the ________?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B: It’s ______. 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A: _____ are _____ doing?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B: _____ are ________ a _________.  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1430338" y="3276600"/>
            <a:ext cx="51816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How’s           weather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192338" y="3962400"/>
            <a:ext cx="2398712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snowy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8"/>
          <p:cNvSpPr txBox="1"/>
          <p:nvPr/>
        </p:nvSpPr>
        <p:spPr>
          <a:xfrm>
            <a:off x="1354138" y="4583113"/>
            <a:ext cx="3741737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        they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8"/>
          <p:cNvSpPr txBox="1"/>
          <p:nvPr/>
        </p:nvSpPr>
        <p:spPr>
          <a:xfrm>
            <a:off x="1354138" y="5268913"/>
            <a:ext cx="7485062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         making      snowman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560" name="图片 23559" descr="堆雪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28600"/>
            <a:ext cx="4686300" cy="3125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8" grpId="0"/>
      <p:bldP spid="9" grpId="0"/>
      <p:bldP spid="10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7" name="Text Box 10"/>
          <p:cNvSpPr txBox="1"/>
          <p:nvPr/>
        </p:nvSpPr>
        <p:spPr>
          <a:xfrm>
            <a:off x="533400" y="1468438"/>
            <a:ext cx="8305800" cy="4703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1. — What’s she doing?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— She __________ (play) the guitar.  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2. I usually _____ (do) my homework in the evening. 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3. It _________ (rain) hard now.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4. My sister ______ (walk) to school every day.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7" name="Text Box 8"/>
          <p:cNvSpPr txBox="1"/>
          <p:nvPr/>
        </p:nvSpPr>
        <p:spPr>
          <a:xfrm>
            <a:off x="2514600" y="2089150"/>
            <a:ext cx="31242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playing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1524000" y="4070350"/>
            <a:ext cx="300355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raining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895600" y="2774950"/>
            <a:ext cx="1801813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8"/>
          <p:cNvSpPr txBox="1"/>
          <p:nvPr/>
        </p:nvSpPr>
        <p:spPr>
          <a:xfrm>
            <a:off x="3048000" y="4756150"/>
            <a:ext cx="2043113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walks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37" name="文本框 26636"/>
          <p:cNvSpPr txBox="1"/>
          <p:nvPr/>
        </p:nvSpPr>
        <p:spPr>
          <a:xfrm>
            <a:off x="685800" y="762000"/>
            <a:ext cx="6858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用括号内动词的正确形式填空。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7108" name="Text Box 10"/>
          <p:cNvSpPr txBox="1"/>
          <p:nvPr/>
        </p:nvSpPr>
        <p:spPr>
          <a:xfrm>
            <a:off x="381000" y="1003300"/>
            <a:ext cx="8763000" cy="5092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5. Mr. Wu ___________ (brush) his teeth right now?  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6. Every Saturday, we _____ (visit) my grandparents. 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7. Look! They ___________ (dance) in the classroom.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8. She never _______ (arrive) for school.  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1" name="Text Box 8"/>
          <p:cNvSpPr txBox="1"/>
          <p:nvPr/>
        </p:nvSpPr>
        <p:spPr>
          <a:xfrm>
            <a:off x="2971800" y="5289550"/>
            <a:ext cx="28956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arrives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8"/>
          <p:cNvSpPr txBox="1"/>
          <p:nvPr/>
        </p:nvSpPr>
        <p:spPr>
          <a:xfrm>
            <a:off x="2667000" y="990600"/>
            <a:ext cx="27432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brushing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8"/>
          <p:cNvSpPr txBox="1"/>
          <p:nvPr/>
        </p:nvSpPr>
        <p:spPr>
          <a:xfrm>
            <a:off x="4953000" y="2435225"/>
            <a:ext cx="12954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8"/>
          <p:cNvSpPr txBox="1"/>
          <p:nvPr/>
        </p:nvSpPr>
        <p:spPr>
          <a:xfrm>
            <a:off x="3352800" y="3841750"/>
            <a:ext cx="26670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dancing  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11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457200" y="1774825"/>
            <a:ext cx="8382000" cy="4930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514350" indent="-514350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1. </a:t>
            </a:r>
            <a:r>
              <a:rPr lang="zh-CN" altLang="en-US" dirty="0">
                <a:latin typeface="Times New Roman" panose="02020603050405020304" pitchFamily="18" charset="0"/>
              </a:rPr>
              <a:t>背诵</a:t>
            </a:r>
            <a:r>
              <a:rPr lang="en-US" altLang="zh-CN">
                <a:latin typeface="Times New Roman" panose="02020603050405020304" pitchFamily="18" charset="0"/>
              </a:rPr>
              <a:t>Grammar focus</a:t>
            </a:r>
            <a:r>
              <a:rPr lang="zh-CN" altLang="en-US" dirty="0">
                <a:latin typeface="Times New Roman" panose="02020603050405020304" pitchFamily="18" charset="0"/>
              </a:rPr>
              <a:t>中的句子。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2. </a:t>
            </a:r>
            <a:r>
              <a:rPr lang="zh-CN" altLang="en-US" dirty="0">
                <a:latin typeface="Times New Roman" panose="02020603050405020304" pitchFamily="18" charset="0"/>
              </a:rPr>
              <a:t>将</a:t>
            </a:r>
            <a:r>
              <a:rPr lang="en-US" altLang="zh-CN">
                <a:latin typeface="Times New Roman" panose="02020603050405020304" pitchFamily="18" charset="0"/>
              </a:rPr>
              <a:t>3b</a:t>
            </a:r>
            <a:r>
              <a:rPr lang="zh-CN" altLang="en-US" dirty="0">
                <a:latin typeface="Times New Roman" panose="02020603050405020304" pitchFamily="18" charset="0"/>
              </a:rPr>
              <a:t>中的图片</a:t>
            </a:r>
            <a:r>
              <a:rPr lang="en-US" altLang="zh-CN">
                <a:latin typeface="Times New Roman" panose="02020603050405020304" pitchFamily="18" charset="0"/>
              </a:rPr>
              <a:t>a</a:t>
            </a:r>
            <a:r>
              <a:rPr lang="zh-CN" altLang="en-US" dirty="0">
                <a:latin typeface="Times New Roman" panose="02020603050405020304" pitchFamily="18" charset="0"/>
              </a:rPr>
              <a:t>、</a:t>
            </a:r>
            <a:r>
              <a:rPr lang="en-US" altLang="zh-CN">
                <a:latin typeface="Times New Roman" panose="02020603050405020304" pitchFamily="18" charset="0"/>
              </a:rPr>
              <a:t>b</a:t>
            </a:r>
            <a:r>
              <a:rPr lang="zh-CN" altLang="en-US" dirty="0">
                <a:latin typeface="Times New Roman" panose="02020603050405020304" pitchFamily="18" charset="0"/>
              </a:rPr>
              <a:t>、</a:t>
            </a:r>
            <a:r>
              <a:rPr lang="en-US" altLang="zh-CN">
                <a:latin typeface="Times New Roman" panose="02020603050405020304" pitchFamily="18" charset="0"/>
              </a:rPr>
              <a:t>e</a:t>
            </a:r>
            <a:r>
              <a:rPr lang="zh-CN" altLang="en-US" dirty="0">
                <a:latin typeface="Times New Roman" panose="02020603050405020304" pitchFamily="18" charset="0"/>
              </a:rPr>
              <a:t>编写成三个小对话。对 图片中所描述的天气及人物的活动进行问答。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A: __________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B: __________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A: __________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B: ___________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21509" name="矩形 21508"/>
          <p:cNvSpPr/>
          <p:nvPr/>
        </p:nvSpPr>
        <p:spPr>
          <a:xfrm>
            <a:off x="2133600" y="228600"/>
            <a:ext cx="4419600" cy="1295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Homework</a:t>
            </a:r>
            <a:endParaRPr lang="zh-CN" altLang="en-US" sz="3600" b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>
    <p:wheel spokes="4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85" name="WordArt 6"/>
          <p:cNvSpPr>
            <a:spLocks noTextEdit="1"/>
          </p:cNvSpPr>
          <p:nvPr/>
        </p:nvSpPr>
        <p:spPr>
          <a:xfrm>
            <a:off x="1905000" y="1295400"/>
            <a:ext cx="5562600" cy="1600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ctr"/>
            <a:r>
              <a:rPr lang="zh-CN" altLang="en-US" sz="18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2700000"/>
                  <a:tileRect/>
                </a:gradFill>
                <a:effectLst>
                  <a:prstShdw prst="shdw13" dist="53882" dir="13499999">
                    <a:srgbClr val="808080">
                      <a:alpha val="50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Section A 2</a:t>
            </a:r>
            <a:endParaRPr lang="zh-CN" altLang="en-US" sz="18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2700000"/>
                <a:tileRect/>
              </a:gradFill>
              <a:effectLst>
                <a:prstShdw prst="shdw13" dist="53882" dir="13499999">
                  <a:srgbClr val="808080">
                    <a:alpha val="50000"/>
                  </a:srgbClr>
                </a:prst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88" name="WordArt 6"/>
          <p:cNvSpPr>
            <a:spLocks noTextEdit="1"/>
          </p:cNvSpPr>
          <p:nvPr/>
        </p:nvSpPr>
        <p:spPr>
          <a:xfrm>
            <a:off x="990600" y="3429000"/>
            <a:ext cx="7543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8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2700000"/>
                  <a:tileRect/>
                </a:gradFill>
                <a:effectLst>
                  <a:prstShdw prst="shdw13" dist="53882" dir="13499999">
                    <a:srgbClr val="808080">
                      <a:alpha val="50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Grammar focus-3b</a:t>
            </a:r>
            <a:endParaRPr lang="zh-CN" altLang="en-US" sz="18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2700000"/>
                <a:tileRect/>
              </a:gradFill>
              <a:effectLst>
                <a:prstShdw prst="shdw13" dist="53882" dir="13499999">
                  <a:srgbClr val="808080">
                    <a:alpha val="50000"/>
                  </a:srgbClr>
                </a:prst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228600" y="2127250"/>
            <a:ext cx="8763000" cy="4044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441325" indent="-441325">
              <a:lnSpc>
                <a:spcPct val="120000"/>
              </a:lnSpc>
              <a:buAutoNum type="arabicPeriod"/>
            </a:pPr>
            <a:r>
              <a:rPr lang="en-US" altLang="zh-CN">
                <a:latin typeface="Times New Roman" panose="02020603050405020304" pitchFamily="18" charset="0"/>
              </a:rPr>
              <a:t>— </a:t>
            </a:r>
            <a:r>
              <a:rPr lang="zh-CN" altLang="en-US" dirty="0">
                <a:latin typeface="Times New Roman" panose="02020603050405020304" pitchFamily="18" charset="0"/>
              </a:rPr>
              <a:t>天气怎么样？ </a:t>
            </a:r>
            <a:endParaRPr lang="en-US" altLang="zh-CN">
              <a:latin typeface="Times New Roman" panose="02020603050405020304" pitchFamily="18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— _____________________</a:t>
            </a:r>
            <a:endParaRPr lang="en-US" altLang="zh-CN">
              <a:latin typeface="Times New Roman" panose="02020603050405020304" pitchFamily="18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— </a:t>
            </a:r>
            <a:r>
              <a:rPr lang="zh-CN" altLang="en-US" dirty="0">
                <a:latin typeface="Times New Roman" panose="02020603050405020304" pitchFamily="18" charset="0"/>
              </a:rPr>
              <a:t>天气多云。</a:t>
            </a:r>
            <a:r>
              <a:rPr lang="en-US" altLang="zh-CN">
                <a:latin typeface="Times New Roman" panose="02020603050405020304" pitchFamily="18" charset="0"/>
              </a:rPr>
              <a:t>/</a:t>
            </a:r>
            <a:r>
              <a:rPr lang="zh-CN" altLang="en-US" dirty="0">
                <a:latin typeface="Times New Roman" panose="02020603050405020304" pitchFamily="18" charset="0"/>
              </a:rPr>
              <a:t>天气晴朗。</a:t>
            </a:r>
            <a:r>
              <a:rPr lang="en-US" altLang="zh-CN">
                <a:latin typeface="Times New Roman" panose="02020603050405020304" pitchFamily="18" charset="0"/>
              </a:rPr>
              <a:t>/</a:t>
            </a:r>
            <a:r>
              <a:rPr lang="zh-CN" altLang="en-US" dirty="0">
                <a:latin typeface="Times New Roman" panose="02020603050405020304" pitchFamily="18" charset="0"/>
              </a:rPr>
              <a:t>天在下雨。</a:t>
            </a:r>
            <a:endParaRPr lang="en-US" altLang="zh-CN">
              <a:latin typeface="Times New Roman" panose="02020603050405020304" pitchFamily="18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— ________________________________</a:t>
            </a:r>
            <a:endParaRPr lang="en-US" altLang="zh-CN">
              <a:latin typeface="Times New Roman" panose="02020603050405020304" pitchFamily="18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2. — </a:t>
            </a:r>
            <a:r>
              <a:rPr lang="zh-CN" altLang="en-US" dirty="0">
                <a:latin typeface="Times New Roman" panose="02020603050405020304" pitchFamily="18" charset="0"/>
              </a:rPr>
              <a:t>你在做什么？</a:t>
            </a:r>
            <a:r>
              <a:rPr lang="en-US" altLang="zh-CN">
                <a:latin typeface="Times New Roman" panose="02020603050405020304" pitchFamily="18" charset="0"/>
              </a:rPr>
              <a:t>_________________ </a:t>
            </a:r>
            <a:endParaRPr lang="en-US" altLang="zh-CN">
              <a:latin typeface="Times New Roman" panose="02020603050405020304" pitchFamily="18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 — </a:t>
            </a:r>
            <a:r>
              <a:rPr lang="zh-CN" altLang="en-US" dirty="0">
                <a:latin typeface="Times New Roman" panose="02020603050405020304" pitchFamily="18" charset="0"/>
              </a:rPr>
              <a:t>我在做饭。</a:t>
            </a:r>
            <a:r>
              <a:rPr lang="en-US" altLang="zh-CN">
                <a:latin typeface="Times New Roman" panose="02020603050405020304" pitchFamily="18" charset="0"/>
              </a:rPr>
              <a:t>______________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5123" name="Text Box 2"/>
          <p:cNvSpPr txBox="1"/>
          <p:nvPr/>
        </p:nvSpPr>
        <p:spPr>
          <a:xfrm>
            <a:off x="228600" y="1447800"/>
            <a:ext cx="8915400" cy="676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一、阅读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Grammar focus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部分，完成下列句子。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2" name="Text Box 3"/>
          <p:cNvSpPr txBox="1"/>
          <p:nvPr/>
        </p:nvSpPr>
        <p:spPr>
          <a:xfrm>
            <a:off x="1295400" y="4119563"/>
            <a:ext cx="76200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It’s cloudy./ It’s sunny./ It’s raining. 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Text Box 7"/>
          <p:cNvSpPr txBox="1"/>
          <p:nvPr/>
        </p:nvSpPr>
        <p:spPr>
          <a:xfrm>
            <a:off x="1219200" y="2824163"/>
            <a:ext cx="51816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How’s the weather?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7"/>
          <p:cNvSpPr txBox="1"/>
          <p:nvPr/>
        </p:nvSpPr>
        <p:spPr>
          <a:xfrm>
            <a:off x="3962400" y="4800600"/>
            <a:ext cx="44958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doing?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3"/>
          <p:cNvSpPr txBox="1"/>
          <p:nvPr/>
        </p:nvSpPr>
        <p:spPr>
          <a:xfrm>
            <a:off x="3749675" y="5421313"/>
            <a:ext cx="3108325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I’m cooking.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3" name="WordArt 6"/>
          <p:cNvSpPr>
            <a:spLocks noTextEdit="1"/>
          </p:cNvSpPr>
          <p:nvPr/>
        </p:nvSpPr>
        <p:spPr>
          <a:xfrm>
            <a:off x="1447800" y="457200"/>
            <a:ext cx="63246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ctr" eaLnBrk="0" hangingPunct="0"/>
            <a:r>
              <a:rPr lang="zh-CN" altLang="en-US" sz="18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prstShdw prst="shdw13" dist="53882" dir="13499999">
                    <a:srgbClr val="808080">
                      <a:alpha val="50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Grammar focus</a:t>
            </a:r>
            <a:endParaRPr lang="zh-CN" altLang="en-US" sz="1800" b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prstShdw prst="shdw13" dist="53882" dir="13499999">
                  <a:srgbClr val="808080">
                    <a:alpha val="50000"/>
                  </a:srgbClr>
                </a:prst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2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2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512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04800" y="679450"/>
            <a:ext cx="8229600" cy="1409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441325" indent="-441325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3. — </a:t>
            </a:r>
            <a:r>
              <a:rPr lang="zh-CN" altLang="en-US" dirty="0">
                <a:latin typeface="Times New Roman" panose="02020603050405020304" pitchFamily="18" charset="0"/>
              </a:rPr>
              <a:t>他们在做什么？    </a:t>
            </a:r>
            <a:endParaRPr lang="en-US" altLang="zh-CN">
              <a:latin typeface="Times New Roman" panose="02020603050405020304" pitchFamily="18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      ____________________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6" name="Text Box 7"/>
          <p:cNvSpPr txBox="1"/>
          <p:nvPr/>
        </p:nvSpPr>
        <p:spPr>
          <a:xfrm>
            <a:off x="1447800" y="1319213"/>
            <a:ext cx="47244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4800" y="2051050"/>
            <a:ext cx="8458200" cy="4044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 — </a:t>
            </a:r>
            <a:r>
              <a:rPr lang="zh-CN" altLang="en-US" dirty="0">
                <a:latin typeface="Times New Roman" panose="02020603050405020304" pitchFamily="18" charset="0"/>
              </a:rPr>
              <a:t>他们正在公园里打篮球。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      ______________________________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      ______________________________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4. — </a:t>
            </a:r>
            <a:r>
              <a:rPr lang="zh-CN" altLang="en-US" dirty="0">
                <a:latin typeface="Times New Roman" panose="02020603050405020304" pitchFamily="18" charset="0"/>
              </a:rPr>
              <a:t>他在做什么？</a:t>
            </a:r>
            <a:r>
              <a:rPr lang="en-US" altLang="zh-CN">
                <a:latin typeface="Times New Roman" panose="02020603050405020304" pitchFamily="18" charset="0"/>
              </a:rPr>
              <a:t>_______________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— </a:t>
            </a:r>
            <a:r>
              <a:rPr lang="zh-CN" altLang="en-US" dirty="0">
                <a:latin typeface="Times New Roman" panose="02020603050405020304" pitchFamily="18" charset="0"/>
              </a:rPr>
              <a:t>他在他朋友家里学习。 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  ________________________________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5122" name="Text Box 3"/>
          <p:cNvSpPr txBox="1"/>
          <p:nvPr/>
        </p:nvSpPr>
        <p:spPr>
          <a:xfrm>
            <a:off x="1524000" y="2693988"/>
            <a:ext cx="7315200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They’re playing basketball in the park.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Text Box 7"/>
          <p:cNvSpPr txBox="1"/>
          <p:nvPr/>
        </p:nvSpPr>
        <p:spPr>
          <a:xfrm>
            <a:off x="4267200" y="4038600"/>
            <a:ext cx="35814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he doing?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3"/>
          <p:cNvSpPr txBox="1"/>
          <p:nvPr/>
        </p:nvSpPr>
        <p:spPr>
          <a:xfrm>
            <a:off x="1066800" y="5389563"/>
            <a:ext cx="7391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He’s studying in his friend’s home.  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2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2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" grpId="0"/>
      <p:bldP spid="512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990600" y="1447800"/>
            <a:ext cx="7315200" cy="2511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5. — </a:t>
            </a:r>
            <a:r>
              <a:rPr lang="zh-CN" altLang="en-US" dirty="0">
                <a:latin typeface="Times New Roman" panose="02020603050405020304" pitchFamily="18" charset="0"/>
              </a:rPr>
              <a:t>情况怎么样？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     ___________________ 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— </a:t>
            </a:r>
            <a:r>
              <a:rPr lang="zh-CN" altLang="en-US" dirty="0">
                <a:latin typeface="Times New Roman" panose="02020603050405020304" pitchFamily="18" charset="0"/>
              </a:rPr>
              <a:t>很好！</a:t>
            </a:r>
            <a:r>
              <a:rPr lang="en-US" altLang="zh-CN">
                <a:latin typeface="Times New Roman" panose="02020603050405020304" pitchFamily="18" charset="0"/>
              </a:rPr>
              <a:t>/</a:t>
            </a:r>
            <a:r>
              <a:rPr lang="zh-CN" altLang="en-US" dirty="0">
                <a:latin typeface="Times New Roman" panose="02020603050405020304" pitchFamily="18" charset="0"/>
              </a:rPr>
              <a:t>不错。</a:t>
            </a:r>
            <a:r>
              <a:rPr lang="en-US" altLang="zh-CN">
                <a:latin typeface="Times New Roman" panose="02020603050405020304" pitchFamily="18" charset="0"/>
              </a:rPr>
              <a:t>/ </a:t>
            </a:r>
            <a:r>
              <a:rPr lang="zh-CN" altLang="en-US" dirty="0">
                <a:latin typeface="Times New Roman" panose="02020603050405020304" pitchFamily="18" charset="0"/>
              </a:rPr>
              <a:t>糟糕！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         </a:t>
            </a:r>
            <a:r>
              <a:rPr lang="en-US" altLang="zh-CN">
                <a:latin typeface="Times New Roman" panose="02020603050405020304" pitchFamily="18" charset="0"/>
              </a:rPr>
              <a:t>_________________________</a:t>
            </a:r>
            <a:r>
              <a:rPr lang="zh-CN" altLang="en-US" dirty="0">
                <a:latin typeface="Times New Roman" panose="02020603050405020304" pitchFamily="18" charset="0"/>
              </a:rPr>
              <a:t>    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2" name="Text Box 7"/>
          <p:cNvSpPr txBox="1"/>
          <p:nvPr/>
        </p:nvSpPr>
        <p:spPr>
          <a:xfrm>
            <a:off x="2057400" y="2032000"/>
            <a:ext cx="3048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How’s it going?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3"/>
          <p:cNvSpPr txBox="1"/>
          <p:nvPr/>
        </p:nvSpPr>
        <p:spPr>
          <a:xfrm>
            <a:off x="2057400" y="3295650"/>
            <a:ext cx="6400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Great! / Not bad./ Terrible!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990600" y="2279650"/>
            <a:ext cx="7315200" cy="3663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514350" indent="-514350">
              <a:lnSpc>
                <a:spcPct val="13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 1. </a:t>
            </a:r>
            <a:r>
              <a:rPr lang="zh-CN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疑问副词 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how </a:t>
            </a:r>
            <a:r>
              <a:rPr lang="zh-CN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用来询问天气。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 </a:t>
            </a:r>
            <a:r>
              <a:rPr lang="zh-CN" altLang="en-US" dirty="0">
                <a:latin typeface="Times New Roman" panose="02020603050405020304" pitchFamily="18" charset="0"/>
              </a:rPr>
              <a:t>今天天气怎么样？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>
                <a:solidFill>
                  <a:srgbClr val="0099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>
                <a:latin typeface="Times New Roman" panose="02020603050405020304" pitchFamily="18" charset="0"/>
              </a:rPr>
              <a:t>_______ the weather today?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>
                <a:solidFill>
                  <a:srgbClr val="CC0099"/>
                </a:solidFill>
                <a:latin typeface="Times New Roman" panose="02020603050405020304" pitchFamily="18" charset="0"/>
              </a:rPr>
              <a:t>   【</a:t>
            </a:r>
            <a:r>
              <a:rPr lang="zh-CN" altLang="en-US" dirty="0">
                <a:solidFill>
                  <a:srgbClr val="CC0099"/>
                </a:solidFill>
                <a:latin typeface="Times New Roman" panose="02020603050405020304" pitchFamily="18" charset="0"/>
              </a:rPr>
              <a:t>拓展</a:t>
            </a:r>
            <a:r>
              <a:rPr lang="en-US" altLang="zh-CN">
                <a:solidFill>
                  <a:srgbClr val="CC0099"/>
                </a:solidFill>
                <a:latin typeface="Times New Roman" panose="02020603050405020304" pitchFamily="18" charset="0"/>
              </a:rPr>
              <a:t>】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询问天气还可以说：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_______ the weather _____?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24582" name="Text Box 7"/>
          <p:cNvSpPr txBox="1"/>
          <p:nvPr/>
        </p:nvSpPr>
        <p:spPr>
          <a:xfrm>
            <a:off x="1676400" y="3733800"/>
            <a:ext cx="15240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How’s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3"/>
          <p:cNvSpPr txBox="1"/>
          <p:nvPr/>
        </p:nvSpPr>
        <p:spPr>
          <a:xfrm>
            <a:off x="1524000" y="5137150"/>
            <a:ext cx="17526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What’s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5715000" y="5137150"/>
            <a:ext cx="12192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like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7" name="WordArt 6"/>
          <p:cNvSpPr>
            <a:spLocks noTextEdit="1"/>
          </p:cNvSpPr>
          <p:nvPr/>
        </p:nvSpPr>
        <p:spPr>
          <a:xfrm>
            <a:off x="2057400" y="914400"/>
            <a:ext cx="4724400" cy="1066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ctr" eaLnBrk="0" hangingPunct="0"/>
            <a:r>
              <a:rPr lang="zh-CN" altLang="en-US" sz="18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2700000"/>
                  <a:tileRect/>
                </a:gradFill>
                <a:effectLst>
                  <a:prstShdw prst="shdw13" dist="53882" dir="13499999">
                    <a:srgbClr val="808080">
                      <a:alpha val="50000"/>
                    </a:srgbClr>
                  </a:prstShdw>
                </a:effectLst>
                <a:latin typeface="隶书" panose="02010509060101010101" charset="-122"/>
                <a:ea typeface="隶书" panose="02010509060101010101" charset="-122"/>
              </a:rPr>
              <a:t>探究乐园</a:t>
            </a:r>
            <a:endParaRPr lang="zh-CN" altLang="en-US" sz="18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2700000"/>
                <a:tileRect/>
              </a:gradFill>
              <a:effectLst>
                <a:prstShdw prst="shdw13" dist="53882" dir="13499999">
                  <a:srgbClr val="808080">
                    <a:alpha val="50000"/>
                  </a:srgbClr>
                </a:prst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21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charRg st="21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35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charRg st="35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67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579">
                                            <p:txEl>
                                              <p:charRg st="67" end="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84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579">
                                            <p:txEl>
                                              <p:charRg st="84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609600" y="990600"/>
            <a:ext cx="8001000" cy="2235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514350" indent="-514350">
              <a:lnSpc>
                <a:spcPct val="13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2. how </a:t>
            </a:r>
            <a:r>
              <a:rPr lang="zh-CN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用于问候，打招呼。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dirty="0">
                <a:latin typeface="Times New Roman" panose="02020603050405020304" pitchFamily="18" charset="0"/>
              </a:rPr>
              <a:t>你好吗？</a:t>
            </a:r>
            <a:r>
              <a:rPr lang="en-US" altLang="zh-CN">
                <a:latin typeface="Times New Roman" panose="02020603050405020304" pitchFamily="18" charset="0"/>
              </a:rPr>
              <a:t>________________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   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</a:rPr>
              <a:t>你那里情况如何？ </a:t>
            </a:r>
            <a:r>
              <a:rPr lang="en-US" altLang="zh-CN">
                <a:latin typeface="Times New Roman" panose="02020603050405020304" pitchFamily="18" charset="0"/>
              </a:rPr>
              <a:t>_______________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2" name="Text Box 3"/>
          <p:cNvSpPr txBox="1"/>
          <p:nvPr/>
        </p:nvSpPr>
        <p:spPr>
          <a:xfrm>
            <a:off x="3048000" y="1701800"/>
            <a:ext cx="38862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How are you?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3"/>
          <p:cNvSpPr txBox="1"/>
          <p:nvPr/>
        </p:nvSpPr>
        <p:spPr>
          <a:xfrm>
            <a:off x="4953000" y="2438400"/>
            <a:ext cx="38862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How’s it going?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7200" y="3302000"/>
            <a:ext cx="8001000" cy="2235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514350" indent="-514350">
              <a:lnSpc>
                <a:spcPct val="13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 3. how </a:t>
            </a:r>
            <a:r>
              <a:rPr lang="zh-CN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用来询问方式或手段。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 </a:t>
            </a:r>
            <a:r>
              <a:rPr lang="zh-CN" altLang="en-US" dirty="0">
                <a:latin typeface="Times New Roman" panose="02020603050405020304" pitchFamily="18" charset="0"/>
              </a:rPr>
              <a:t>你怎样去上学？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 _____ do you go to school?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24582" name="Text Box 7"/>
          <p:cNvSpPr txBox="1"/>
          <p:nvPr/>
        </p:nvSpPr>
        <p:spPr>
          <a:xfrm>
            <a:off x="1143000" y="4756150"/>
            <a:ext cx="15240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8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8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5122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762000" y="1371600"/>
            <a:ext cx="8001000" cy="437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514350" indent="-514350">
              <a:lnSpc>
                <a:spcPct val="13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4. how </a:t>
            </a:r>
            <a:r>
              <a:rPr lang="zh-CN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用来询问年龄。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dirty="0">
                <a:latin typeface="Times New Roman" panose="02020603050405020304" pitchFamily="18" charset="0"/>
              </a:rPr>
              <a:t>你弟弟多大年龄？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_____ ____ is your brother?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5. How </a:t>
            </a:r>
            <a:r>
              <a:rPr lang="zh-CN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用于询问价格。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dirty="0">
                <a:latin typeface="Times New Roman" panose="02020603050405020304" pitchFamily="18" charset="0"/>
              </a:rPr>
              <a:t>那件紫色的毛衣多少钱？</a:t>
            </a:r>
            <a:endParaRPr lang="en-US" altLang="zh-CN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_____ _____ is the purple sweater?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5122" name="Text Box 3"/>
          <p:cNvSpPr txBox="1"/>
          <p:nvPr/>
        </p:nvSpPr>
        <p:spPr>
          <a:xfrm>
            <a:off x="1371600" y="4935538"/>
            <a:ext cx="28956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How  much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3"/>
          <p:cNvSpPr txBox="1"/>
          <p:nvPr/>
        </p:nvSpPr>
        <p:spPr>
          <a:xfrm>
            <a:off x="1295400" y="2801938"/>
            <a:ext cx="24384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How   old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15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charRg st="15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28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charRg st="28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60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4579">
                                            <p:txEl>
                                              <p:charRg st="60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75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579">
                                            <p:txEl>
                                              <p:charRg st="75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91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579">
                                            <p:txEl>
                                              <p:charRg st="91" end="1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13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4449</Words>
  <Application>WPS 演示</Application>
  <PresentationFormat>在屏幕上显示</PresentationFormat>
  <Paragraphs>290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Arial</vt:lpstr>
      <vt:lpstr>宋体</vt:lpstr>
      <vt:lpstr>Wingdings</vt:lpstr>
      <vt:lpstr>Calibri</vt:lpstr>
      <vt:lpstr>Times New Roman</vt:lpstr>
      <vt:lpstr>隶书</vt:lpstr>
      <vt:lpstr>微软雅黑</vt:lpstr>
      <vt:lpstr>Arial Unicode MS</vt:lpstr>
      <vt:lpstr>黑体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海派甜心</cp:lastModifiedBy>
  <cp:revision>401</cp:revision>
  <dcterms:created xsi:type="dcterms:W3CDTF">2021-05-14T09:14:57Z</dcterms:created>
  <dcterms:modified xsi:type="dcterms:W3CDTF">2021-05-14T09:15:19Z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2052-11.1.0.10132</vt:lpwstr>
  </property>
</Properties>
</file>