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6" r:id="rId2"/>
  </p:sldMasterIdLst>
  <p:notesMasterIdLst>
    <p:notesMasterId r:id="rId3"/>
  </p:notesMasterIdLst>
  <p:sldIdLst>
    <p:sldId id="493" r:id="rId4"/>
    <p:sldId id="325" r:id="rId5"/>
    <p:sldId id="497" r:id="rId6"/>
    <p:sldId id="501" r:id="rId7"/>
    <p:sldId id="499" r:id="rId8"/>
    <p:sldId id="483" r:id="rId9"/>
    <p:sldId id="469" r:id="rId10"/>
    <p:sldId id="470" r:id="rId11"/>
    <p:sldId id="471" r:id="rId12"/>
    <p:sldId id="472" r:id="rId13"/>
    <p:sldId id="505" r:id="rId14"/>
    <p:sldId id="473" r:id="rId15"/>
    <p:sldId id="474" r:id="rId16"/>
    <p:sldId id="495" r:id="rId17"/>
  </p:sldIdLst>
  <p:sldSz cx="12188825" cy="6858000"/>
  <p:notesSz cx="6858000" cy="9144000"/>
  <p:custDataLst>
    <p:tags r:id="rId18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5622" autoAdjust="0"/>
  </p:normalViewPr>
  <p:slideViewPr>
    <p:cSldViewPr>
      <p:cViewPr varScale="1">
        <p:scale>
          <a:sx n="103" d="100"/>
          <a:sy n="103" d="100"/>
        </p:scale>
        <p:origin x="96" y="24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tags" Target="tags/tag3.xml" /><Relationship Id="rId19" Type="http://schemas.openxmlformats.org/officeDocument/2006/relationships/presProps" Target="presProps.xml" /><Relationship Id="rId2" Type="http://schemas.openxmlformats.org/officeDocument/2006/relationships/slideMaster" Target="slideMasters/slideMaster2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250"/>
            <a:ext cx="12188825" cy="53987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217"/>
            <a:ext cx="12188825" cy="52287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173"/>
            <a:ext cx="12188825" cy="486882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130"/>
            <a:ext cx="12188825" cy="450887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000"/>
            <a:ext cx="12188825" cy="431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087"/>
            <a:ext cx="12188825" cy="414891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8917"/>
            <a:ext cx="12286293" cy="39590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clrChange>
              <a:clrFrom>
                <a:srgbClr val="F3EFEC"/>
              </a:clrFrom>
              <a:clrTo>
                <a:srgbClr val="F3EFEC">
                  <a:alpha val="0"/>
                </a:srgbClr>
              </a:clrTo>
            </a:clrChange>
          </a:blip>
          <a:srcRect t="-1"/>
          <a:stretch>
            <a:fillRect/>
          </a:stretch>
        </p:blipFill>
        <p:spPr>
          <a:xfrm rot="10800000">
            <a:off x="3772190" y="685798"/>
            <a:ext cx="8416635" cy="6172201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043"/>
            <a:ext cx="12188825" cy="378895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8833"/>
            <a:ext cx="12188825" cy="35991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8957"/>
            <a:ext cx="12188825" cy="306904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8667"/>
            <a:ext cx="12188825" cy="28793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8913"/>
            <a:ext cx="12188825" cy="270908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8583"/>
            <a:ext cx="12188825" cy="25194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8870"/>
            <a:ext cx="12188825" cy="234913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8500"/>
            <a:ext cx="12188825" cy="21595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8827"/>
            <a:ext cx="12188825" cy="198917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8417"/>
            <a:ext cx="12188825" cy="17995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8783"/>
            <a:ext cx="12188825" cy="16292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88740"/>
            <a:ext cx="12188825" cy="126926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48697"/>
            <a:ext cx="12188825" cy="90930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8167"/>
            <a:ext cx="12188825" cy="7198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2709087"/>
            <a:ext cx="12192000" cy="4148913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-3175" y="3068960"/>
            <a:ext cx="12192000" cy="378904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B5DDE9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1.xml" /><Relationship Id="rId15" Type="http://schemas.openxmlformats.org/officeDocument/2006/relationships/slideLayout" Target="../slideLayouts/slideLayout22.xml" /><Relationship Id="rId16" Type="http://schemas.openxmlformats.org/officeDocument/2006/relationships/slideLayout" Target="../slideLayouts/slideLayout23.xml" /><Relationship Id="rId17" Type="http://schemas.openxmlformats.org/officeDocument/2006/relationships/slideLayout" Target="../slideLayouts/slideLayout24.xml" /><Relationship Id="rId18" Type="http://schemas.openxmlformats.org/officeDocument/2006/relationships/slideLayout" Target="../slideLayouts/slideLayout25.xml" /><Relationship Id="rId19" Type="http://schemas.openxmlformats.org/officeDocument/2006/relationships/slideLayout" Target="../slideLayouts/slideLayout26.xml" /><Relationship Id="rId2" Type="http://schemas.openxmlformats.org/officeDocument/2006/relationships/slideLayout" Target="../slideLayouts/slideLayout9.xml" /><Relationship Id="rId20" Type="http://schemas.openxmlformats.org/officeDocument/2006/relationships/slideLayout" Target="../slideLayouts/slideLayout27.xml" /><Relationship Id="rId21" Type="http://schemas.openxmlformats.org/officeDocument/2006/relationships/slideLayout" Target="../slideLayouts/slideLayout28.xml" /><Relationship Id="rId22" Type="http://schemas.openxmlformats.org/officeDocument/2006/relationships/slideLayout" Target="../slideLayouts/slideLayout29.xml" /><Relationship Id="rId23" Type="http://schemas.openxmlformats.org/officeDocument/2006/relationships/slideLayout" Target="../slideLayouts/slideLayout30.xml" /><Relationship Id="rId24" Type="http://schemas.openxmlformats.org/officeDocument/2006/relationships/slideLayout" Target="../slideLayouts/slideLayout31.xml" /><Relationship Id="rId25" Type="http://schemas.openxmlformats.org/officeDocument/2006/relationships/slideLayout" Target="../slideLayouts/slideLayout32.xml" /><Relationship Id="rId26" Type="http://schemas.openxmlformats.org/officeDocument/2006/relationships/slideLayout" Target="../slideLayouts/slideLayout33.xml" /><Relationship Id="rId27" Type="http://schemas.openxmlformats.org/officeDocument/2006/relationships/slideLayout" Target="../slideLayouts/slideLayout34.xml" /><Relationship Id="rId28" Type="http://schemas.openxmlformats.org/officeDocument/2006/relationships/slideLayout" Target="../slideLayouts/slideLayout35.xml" /><Relationship Id="rId29" Type="http://schemas.openxmlformats.org/officeDocument/2006/relationships/theme" Target="../theme/theme2.xml" /><Relationship Id="rId3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3.xml" /><Relationship Id="rId7" Type="http://schemas.openxmlformats.org/officeDocument/2006/relationships/slideLayout" Target="../slideLayouts/slideLayout14.xml" /><Relationship Id="rId8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1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88824" cy="6856214"/>
          </a:xfrm>
          <a:prstGeom prst="rect">
            <a:avLst/>
          </a:prstGeom>
          <a:solidFill>
            <a:srgbClr val="F4F0ED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5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iming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</p:sldLayoutIdLst>
  <p:transition/>
  <p:timing/>
  <p:txStyles>
    <p:titleStyle>
      <a:lvl1pPr algn="ctr" defTabSz="121793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tags" Target="../tags/tag1.xml" /><Relationship Id="rId3" Type="http://schemas.openxmlformats.org/officeDocument/2006/relationships/tags" Target="../tags/tag2.xml" /><Relationship Id="rId4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6.png" /><Relationship Id="rId3" Type="http://schemas.openxmlformats.org/officeDocument/2006/relationships/image" Target="../media/image3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" Target="slide5.xml" TargetMode="Internal" /><Relationship Id="rId3" Type="http://schemas.openxmlformats.org/officeDocument/2006/relationships/slide" Target="slide3.xml" TargetMode="Interna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Relationship Id="rId3" Type="http://schemas.openxmlformats.org/officeDocument/2006/relationships/image" Target="../media/image4.png" /><Relationship Id="rId4" Type="http://schemas.microsoft.com/office/2007/relationships/hdphoto" Target="../media/image5.wdp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alphaModFix amt="65000"/>
            <a:lum/>
          </a:blip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5" name="淘宝网chenying0907出品 129"/>
          <p:cNvSpPr/>
          <p:nvPr/>
        </p:nvSpPr>
        <p:spPr>
          <a:xfrm flipH="1">
            <a:off x="981421" y="3284984"/>
            <a:ext cx="755262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anose="02020603050405020304" pitchFamily="18" charset="0"/>
              </a:rPr>
              <a:t>Iconic Attractions</a:t>
            </a:r>
            <a:endParaRPr lang="en-US" altLang="zh-CN" sz="4800" b="1">
              <a:solidFill>
                <a:prstClr val="black">
                  <a:lumMod val="75000"/>
                  <a:lumOff val="25000"/>
                </a:prstClr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淘宝网chenying0907出品 132"/>
          <p:cNvSpPr/>
          <p:nvPr>
            <p:custDataLst>
              <p:tags r:id="rId2"/>
            </p:custDataLst>
          </p:nvPr>
        </p:nvSpPr>
        <p:spPr>
          <a:xfrm flipV="1">
            <a:off x="3574132" y="2427969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7" name="淘宝网chenying0907出品 133"/>
          <p:cNvSpPr/>
          <p:nvPr>
            <p:custDataLst>
              <p:tags r:id="rId3"/>
            </p:custDataLst>
          </p:nvPr>
        </p:nvSpPr>
        <p:spPr>
          <a:xfrm>
            <a:off x="3574132" y="2853112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8" name="淘宝网chenying0907出品 129"/>
          <p:cNvSpPr/>
          <p:nvPr/>
        </p:nvSpPr>
        <p:spPr>
          <a:xfrm flipH="1">
            <a:off x="4192465" y="2473732"/>
            <a:ext cx="153366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3765"/>
            <a:r>
              <a:rPr lang="en-US" altLang="zh-CN" sz="300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Unit </a:t>
            </a:r>
            <a:r>
              <a:rPr lang="en-US" altLang="zh-CN" sz="3000" smtClean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2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CN" sz="3000" b="1">
              <a:solidFill>
                <a:schemeClr val="accent3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33772" y="777736"/>
            <a:ext cx="1152128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句式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升级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3772" y="1487974"/>
            <a:ext cx="1152128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请把第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句和第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句按括号内的提示词合成一句话。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			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简单句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							      </a:t>
            </a:r>
            <a:r>
              <a:rPr lang="en-US" altLang="zh-CN" sz="2600" b="1" kern="100" spc="-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含有非限制性定语从句的主从复合句</a:t>
            </a:r>
            <a:r>
              <a:rPr lang="en-US" altLang="zh-CN" sz="2600" b="1" kern="100" spc="-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en-US" altLang="zh-CN" sz="2600" b="1" kern="100" spc="-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4625" y="2021440"/>
            <a:ext cx="11344407" cy="12167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The 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Panda is a mammal classified in the bear family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native to central-western and southwestern China.</a:t>
            </a:r>
            <a:endParaRPr lang="en-US" altLang="zh-CN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3772" y="3227992"/>
            <a:ext cx="11344407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The 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Panda is a mammal classified in the bear family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 is native to central-western and southwestern China.</a:t>
            </a:r>
            <a:endParaRPr lang="en-US" altLang="zh-CN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33772" y="863709"/>
            <a:ext cx="1152128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请把第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句和第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句按括号内的提示词合成一句话。</a:t>
            </a:r>
            <a:endParaRPr lang="zh-CN" altLang="zh-CN" sz="260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</a:t>
            </a:r>
            <a:r>
              <a:rPr lang="en-US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												      	</a:t>
            </a:r>
            <a:endParaRPr lang="en-US" altLang="zh-CN" sz="2600" b="1" u="sng" kern="100" smtClean="0">
              <a:solidFill>
                <a:prstClr val="black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复合结构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</a:t>
            </a:r>
            <a:r>
              <a:rPr lang="en-US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																	       </a:t>
            </a:r>
            <a:r>
              <a:rPr lang="en-US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although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引导让步状语从句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4625" y="1367765"/>
            <a:ext cx="11344407" cy="12167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With 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number of wild pandas rising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scientists hope that one day they will have enough pandas to be set free and let them live in the wild peacefully.</a:t>
            </a:r>
            <a:endParaRPr lang="en-US" altLang="zh-CN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9245" y="3173593"/>
            <a:ext cx="10901751" cy="18209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Although 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reports show that the number of wild pandas is on the rise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scientists hope that one day they will have enough pandas to be set free and let them live in the wild peacefully.</a:t>
            </a:r>
            <a:endParaRPr lang="en-US" altLang="zh-CN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721790" y="1416258"/>
            <a:ext cx="10745245" cy="1216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en-US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适当的过渡词语，把以上词汇和句式，再加上联想内容，组成一篇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80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词左右的英语短文。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组句成篇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02934" y="515485"/>
            <a:ext cx="11380110" cy="5433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参考范文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　　The 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Panda is a mammal classified in the bear family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native to central-western and southwestern China.It is easily recognized by its large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distinctive black patches around the eyes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over the ears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across its round body.It has a diet which is 99% bamboo and it may eat honey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oranges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bananas when available.It is a conservation reliant endangered species.Although reports show that the number of wild pandas is on the rise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scientists hope that one day they will have enough pandas to be set free and let them live in the wild peacefully.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alphaModFix amt="65000"/>
            <a:lum/>
          </a:blip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3" name="标题 2"/>
          <p:cNvSpPr txBox="1"/>
          <p:nvPr/>
        </p:nvSpPr>
        <p:spPr>
          <a:xfrm>
            <a:off x="3160976" y="2228343"/>
            <a:ext cx="2627272" cy="1223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3800" b="1" kern="100" smtClean="0">
                <a:solidFill>
                  <a:schemeClr val="bg1">
                    <a:lumMod val="50000"/>
                  </a:schemeClr>
                </a:solidFill>
                <a:latin typeface="Times New Roman" panose="02020603050405020304"/>
                <a:ea typeface="微软雅黑" panose="020b0503020204020204" pitchFamily="34" charset="-122"/>
              </a:rPr>
              <a:t>本课结束</a:t>
            </a:r>
            <a:endParaRPr lang="zh-CN" altLang="en-US" sz="3600" kern="100">
              <a:solidFill>
                <a:schemeClr val="bg1">
                  <a:lumMod val="50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Times New Roman" panose="02020603050405020304"/>
            </a:endParaRPr>
          </a:p>
        </p:txBody>
      </p:sp>
      <p:pic>
        <p:nvPicPr>
          <p:cNvPr id="14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0744200" y="10160000"/>
            <a:ext cx="330200" cy="2540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37423" y="1556792"/>
            <a:ext cx="8913980" cy="6610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Period Five</a:t>
            </a:r>
            <a:r>
              <a:rPr lang="zh-CN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　</a:t>
            </a: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Writing—A description of an iconic animal</a:t>
            </a:r>
            <a:endParaRPr lang="zh-CN" altLang="zh-CN" sz="2800" b="1" kern="1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华文细黑" panose="02010600040101010101" pitchFamily="2" charset="-122"/>
            </a:endParaRPr>
          </a:p>
        </p:txBody>
      </p:sp>
      <p:sp>
        <p:nvSpPr>
          <p:cNvPr id="21" name="文本框 20">
            <a:hlinkClick r:id="rId2" action="ppaction://hlinksldjump"/>
          </p:cNvPr>
          <p:cNvSpPr txBox="1"/>
          <p:nvPr/>
        </p:nvSpPr>
        <p:spPr>
          <a:xfrm>
            <a:off x="3934172" y="4428401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写作训练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弄清文路  写作妙笔生花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934172" y="3429000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技法点拨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文体分析  把握写作动脉</a:t>
            </a:r>
            <a:endParaRPr lang="en-US" altLang="zh-CN">
              <a:solidFill>
                <a:srgbClr val="8E6D48"/>
              </a:solidFill>
              <a:latin typeface="+mj-ea"/>
              <a:ea typeface="+mj-ea"/>
            </a:endParaRPr>
          </a:p>
        </p:txBody>
      </p:sp>
      <p:grpSp>
        <p:nvGrpSpPr>
          <p:cNvPr id="23" name="组合 22"/>
          <p:cNvGrpSpPr/>
          <p:nvPr/>
        </p:nvGrpSpPr>
        <p:grpSpPr>
          <a:xfrm rot="10800000">
            <a:off x="212824" y="254442"/>
            <a:ext cx="1849140" cy="582270"/>
            <a:chOff x="1198662" y="3429794"/>
            <a:chExt cx="3600400" cy="792088"/>
          </a:xfrm>
        </p:grpSpPr>
        <p:grpSp>
          <p:nvGrpSpPr>
            <p:cNvPr id="24" name="组合 23"/>
            <p:cNvGrpSpPr/>
            <p:nvPr/>
          </p:nvGrpSpPr>
          <p:grpSpPr>
            <a:xfrm>
              <a:off x="1198662" y="3429794"/>
              <a:ext cx="3600400" cy="288000"/>
              <a:chOff x="1198662" y="3429794"/>
              <a:chExt cx="3600400" cy="288000"/>
            </a:xfrm>
          </p:grpSpPr>
          <p:cxnSp>
            <p:nvCxnSpPr>
              <p:cNvPr id="29" name="直接连接符 28"/>
              <p:cNvCxnSpPr/>
              <p:nvPr/>
            </p:nvCxnSpPr>
            <p:spPr>
              <a:xfrm>
                <a:off x="1198662" y="3429794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H="1">
                <a:off x="11986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47990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198662" y="3933882"/>
              <a:ext cx="3600400" cy="288000"/>
              <a:chOff x="1198662" y="3933882"/>
              <a:chExt cx="3600400" cy="28800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1198662" y="4221882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 flipH="1">
                <a:off x="1200984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 flipH="1">
                <a:off x="4799062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矩形 31"/>
          <p:cNvSpPr/>
          <p:nvPr/>
        </p:nvSpPr>
        <p:spPr>
          <a:xfrm rot="5400000">
            <a:off x="944158" y="-236295"/>
            <a:ext cx="365212" cy="1585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81945" y="286775"/>
            <a:ext cx="23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accent4">
                    <a:lumMod val="5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内容索引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2052304" y="519444"/>
            <a:ext cx="9362233" cy="203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76991" y="1343958"/>
            <a:ext cx="10745245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en-US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本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单元的写作任务是标志性动物描写。这种类型的文章属于介绍类说明文，是对一种标志性动物进行说明或描述的写作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en-US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它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通常要求抓住该动物的主要特征进行描述，写作内容可以包括体态描述、栖息地、食物、现状等的说明，要求语言简明扼要，通俗易懂，描写详略得当。这种文体通常用第三人称，时态以一般现在时为主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smtClean="0">
                <a:solidFill>
                  <a:srgbClr val="8E6D48"/>
                </a:solidFill>
                <a:effectLst/>
                <a:latin typeface="Arial"/>
                <a:ea typeface="微软雅黑"/>
              </a:rPr>
              <a:t>技 法 点 拨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文体分析  把握写作动脉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414892" y="476672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0486900" y="528216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写作指导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23265" y="1587992"/>
            <a:ext cx="10852697" cy="2417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1.Description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...is a mammal classified in the...family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2.Habitat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...native to central-western and southwestern China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3.Food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has a diet which is...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4.Present situation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a conservation reliant endangered species.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4719" y="-99392"/>
            <a:ext cx="12188825" cy="96190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常用表达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44847" y="1348994"/>
            <a:ext cx="11099130" cy="1215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en-US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假如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你是李华，请你给学校英文报纸的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动物世界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栏目写一篇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80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词左右的说明文，介绍一下我国特有的动物大熊猫。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12086"/>
            <a:ext cx="12188825" cy="961905"/>
          </a:xfrm>
          <a:prstGeom prst="rect">
            <a:avLst/>
          </a:prstGeom>
        </p:spPr>
      </p:pic>
      <p:sp>
        <p:nvSpPr>
          <p:cNvPr id="10" name="点击文字添加标题"/>
          <p:cNvSpPr txBox="1"/>
          <p:nvPr/>
        </p:nvSpPr>
        <p:spPr>
          <a:xfrm>
            <a:off x="2795023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写 作 训 练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63375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弄清</a:t>
            </a:r>
            <a:r>
              <a:rPr lang="zh-CN" altLang="en-US" kern="10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文路  </a:t>
            </a:r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写作妙笔生花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49796" y="1103833"/>
            <a:ext cx="10945216" cy="61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审题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审题谋篇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49796" y="1844824"/>
            <a:ext cx="10945216" cy="1816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确定文体：本文为说明文。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主体时态：本文应以一般现在时为主。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主体人称：本文的主要人称应为第三人称。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76991" y="980728"/>
            <a:ext cx="10745245" cy="61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谋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篇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76991" y="1596767"/>
            <a:ext cx="10745245" cy="1816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第一段：开门见山，进入话题。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第二段：针对现状，进行描述。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第三段：展望未来，提出希望。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遣词造句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99645" y="1236146"/>
            <a:ext cx="11578825" cy="72325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核心词汇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05780" y="1937176"/>
            <a:ext cx="11377263" cy="432423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属于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动物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_______________________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原产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于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很容易被认出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来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__________________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依赖保护的濒危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物种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____________________________________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上升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释放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自由自在地生活在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野外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______________________</a:t>
            </a:r>
            <a:endParaRPr lang="zh-CN" altLang="zh-CN" sz="2600" kern="100">
              <a:latin typeface="Times New Roman" panose="02020603050405020304" pitchFamily="18" charset="0"/>
              <a:cs typeface="Courier New" panose="0207060902020509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375459" y="1871200"/>
            <a:ext cx="4967425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classified in the ... family</a:t>
            </a:r>
            <a:endParaRPr lang="en-US" altLang="zh-CN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338306" y="2538528"/>
            <a:ext cx="2106674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native to</a:t>
            </a:r>
            <a:endParaRPr lang="en-US" altLang="zh-CN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350683" y="3077752"/>
            <a:ext cx="3011145" cy="620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easily recognized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356748" y="3673072"/>
            <a:ext cx="6079678" cy="620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conservation reliant endangered species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53640" y="4311757"/>
            <a:ext cx="2082621" cy="620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on the rise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67462" y="4923584"/>
            <a:ext cx="1202958" cy="620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free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56081" y="5445224"/>
            <a:ext cx="3797835" cy="620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live in the wild peacefully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33772" y="22799"/>
            <a:ext cx="11593288" cy="61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连词成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33772" y="638272"/>
            <a:ext cx="1159328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熊猫是一种属于熊科的哺乳动物。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(classified in the ... family)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Panda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熊猫是一种原产于中国的中西部和西南部的哺乳动物。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(native to)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Panda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central-western and southwestern China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报告显示野生熊猫的数量正在上升。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(be on the rise)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____________________________________________________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科学家们希望有一天，他们能有足够的熊猫自由自在地生活在野外。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(live in the wild peacefully)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____________________________________________________________________________________________________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89956" y="1161584"/>
            <a:ext cx="5984715" cy="620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a mammal classified in the bear family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989956" y="2415260"/>
            <a:ext cx="3313728" cy="620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a mammal native 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4644" y="3537848"/>
            <a:ext cx="8626464" cy="620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Reports show that the number of wild pandas is on the rise.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6357" y="5318792"/>
            <a:ext cx="11185087" cy="122078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Scientists hope that one day they will have enough pandas to be set free and let them live in the wild </a:t>
            </a: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peacefully.</a:t>
            </a:r>
            <a:endParaRPr lang="en-US" altLang="zh-CN" sz="2600" b="1" kern="100" smtClean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tags/tag1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2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Arial"/>
        <a:cs typeface="Arial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76</Paragraphs>
  <Slides>14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26">
      <vt:lpstr>Arial</vt:lpstr>
      <vt:lpstr>Calibri Light</vt:lpstr>
      <vt:lpstr>Calibri</vt:lpstr>
      <vt:lpstr>Arial Black</vt:lpstr>
      <vt:lpstr>Times New Roman</vt:lpstr>
      <vt:lpstr>华文楷体</vt:lpstr>
      <vt:lpstr>华文细黑</vt:lpstr>
      <vt:lpstr>微软雅黑</vt:lpstr>
      <vt:lpstr>Adobe 黑体 Std R</vt:lpstr>
      <vt:lpstr>宋体</vt:lpstr>
      <vt:lpstr>Courier New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2021-03-20T15:09:01.350</cp:lastPrinted>
  <dcterms:created xsi:type="dcterms:W3CDTF">2021-03-20T15:09:01Z</dcterms:created>
  <dcterms:modified xsi:type="dcterms:W3CDTF">2021-03-20T07:09:03Z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