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Default Extension="wdp" ContentType="image/vnd.ms-photo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0.1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  <p:sldMasterId id="2147483656" r:id="rId2"/>
  </p:sldMasterIdLst>
  <p:notesMasterIdLst>
    <p:notesMasterId r:id="rId3"/>
  </p:notesMasterIdLst>
  <p:sldIdLst>
    <p:sldId id="493" r:id="rId4"/>
    <p:sldId id="325" r:id="rId5"/>
    <p:sldId id="497" r:id="rId6"/>
    <p:sldId id="501" r:id="rId7"/>
    <p:sldId id="499" r:id="rId8"/>
    <p:sldId id="483" r:id="rId9"/>
    <p:sldId id="469" r:id="rId10"/>
    <p:sldId id="470" r:id="rId11"/>
    <p:sldId id="471" r:id="rId12"/>
    <p:sldId id="472" r:id="rId13"/>
    <p:sldId id="505" r:id="rId14"/>
    <p:sldId id="473" r:id="rId15"/>
    <p:sldId id="474" r:id="rId16"/>
    <p:sldId id="495" r:id="rId17"/>
  </p:sldIdLst>
  <p:sldSz cx="12188825" cy="6858000"/>
  <p:notesSz cx="6858000" cy="9144000"/>
  <p:custDataLst>
    <p:tags r:id="rId18"/>
  </p:custDataLst>
  <p:defaultTextStyle>
    <a:defPPr>
      <a:defRPr lang="zh-CN"/>
    </a:defPPr>
    <a:lvl1pPr marL="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9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1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5" autoAdjust="0"/>
    <p:restoredTop sz="95622" autoAdjust="0"/>
  </p:normalViewPr>
  <p:slideViewPr>
    <p:cSldViewPr>
      <p:cViewPr varScale="1">
        <p:scale>
          <a:sx n="103" d="100"/>
          <a:sy n="103" d="100"/>
        </p:scale>
        <p:origin x="96" y="24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tags" Target="tags/tag3.xml" /><Relationship Id="rId19" Type="http://schemas.openxmlformats.org/officeDocument/2006/relationships/presProps" Target="presProps.xml" /><Relationship Id="rId2" Type="http://schemas.openxmlformats.org/officeDocument/2006/relationships/slideMaster" Target="slideMasters/slideMaster2.xml" /><Relationship Id="rId20" Type="http://schemas.openxmlformats.org/officeDocument/2006/relationships/viewProps" Target="viewProps.xml" /><Relationship Id="rId21" Type="http://schemas.openxmlformats.org/officeDocument/2006/relationships/theme" Target="theme/theme1.xml" /><Relationship Id="rId22" Type="http://schemas.openxmlformats.org/officeDocument/2006/relationships/tableStyles" Target="tableStyles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D7A72-1FD7-428B-B027-7B8D914F0561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E0C4A-4684-4D33-8107-6FA733C6EC7A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6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7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8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9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099333"/>
            <a:ext cx="12188825" cy="575866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 userDrawn="1"/>
        </p:nvSpPr>
        <p:spPr>
          <a:xfrm>
            <a:off x="0" y="1099333"/>
            <a:ext cx="12188825" cy="575866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459250"/>
            <a:ext cx="12188825" cy="539875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629217"/>
            <a:ext cx="12188825" cy="522878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989173"/>
            <a:ext cx="12188825" cy="486882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349130"/>
            <a:ext cx="12188825" cy="450887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539000"/>
            <a:ext cx="12188825" cy="4319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709087"/>
            <a:ext cx="12188825" cy="414891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898917"/>
            <a:ext cx="12286293" cy="395908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1">
            <a:clrChange>
              <a:clrFrom>
                <a:srgbClr val="F3EFEC"/>
              </a:clrFrom>
              <a:clrTo>
                <a:srgbClr val="F3EFEC">
                  <a:alpha val="0"/>
                </a:srgbClr>
              </a:clrTo>
            </a:clrChange>
          </a:blip>
          <a:srcRect t="-1"/>
          <a:stretch>
            <a:fillRect/>
          </a:stretch>
        </p:blipFill>
        <p:spPr>
          <a:xfrm rot="10800000">
            <a:off x="3772190" y="685798"/>
            <a:ext cx="8416635" cy="6172201"/>
          </a:xfrm>
          <a:prstGeom prst="rect">
            <a:avLst/>
          </a:prstGeom>
        </p:spPr>
      </p:pic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069043"/>
            <a:ext cx="12188825" cy="378895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258833"/>
            <a:ext cx="12188825" cy="359916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429000"/>
            <a:ext cx="12188825" cy="3429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618750"/>
            <a:ext cx="12188825" cy="323925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788957"/>
            <a:ext cx="12188825" cy="306904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978667"/>
            <a:ext cx="12188825" cy="287933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148913"/>
            <a:ext cx="12188825" cy="270908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338583"/>
            <a:ext cx="12188825" cy="251941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508870"/>
            <a:ext cx="12188825" cy="234913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698500"/>
            <a:ext cx="12188825" cy="21595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3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868827"/>
            <a:ext cx="12188825" cy="198917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058417"/>
            <a:ext cx="12188825" cy="179958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228783"/>
            <a:ext cx="12188825" cy="162921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588740"/>
            <a:ext cx="12188825" cy="126926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948697"/>
            <a:ext cx="12188825" cy="90930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6138167"/>
            <a:ext cx="12188825" cy="71983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B5DDE9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 userDrawn="1"/>
        </p:nvSpPr>
        <p:spPr>
          <a:xfrm>
            <a:off x="1" y="2709087"/>
            <a:ext cx="12192000" cy="4148913"/>
          </a:xfrm>
          <a:prstGeom prst="rect">
            <a:avLst/>
          </a:prstGeom>
          <a:solidFill>
            <a:srgbClr val="B5DDE9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 userDrawn="1"/>
        </p:nvSpPr>
        <p:spPr>
          <a:xfrm>
            <a:off x="-3175" y="3068960"/>
            <a:ext cx="12192000" cy="3789040"/>
          </a:xfrm>
          <a:prstGeom prst="rect">
            <a:avLst/>
          </a:prstGeom>
          <a:solidFill>
            <a:srgbClr val="B5DDE9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3_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 userDrawn="1"/>
        </p:nvSpPr>
        <p:spPr>
          <a:xfrm>
            <a:off x="1" y="3429000"/>
            <a:ext cx="12192000" cy="3429000"/>
          </a:xfrm>
          <a:prstGeom prst="rect">
            <a:avLst/>
          </a:prstGeom>
          <a:solidFill>
            <a:srgbClr val="B5DDE9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7_自定义版式"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10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18.xml" /><Relationship Id="rId12" Type="http://schemas.openxmlformats.org/officeDocument/2006/relationships/slideLayout" Target="../slideLayouts/slideLayout19.xml" /><Relationship Id="rId13" Type="http://schemas.openxmlformats.org/officeDocument/2006/relationships/slideLayout" Target="../slideLayouts/slideLayout20.xml" /><Relationship Id="rId14" Type="http://schemas.openxmlformats.org/officeDocument/2006/relationships/slideLayout" Target="../slideLayouts/slideLayout21.xml" /><Relationship Id="rId15" Type="http://schemas.openxmlformats.org/officeDocument/2006/relationships/slideLayout" Target="../slideLayouts/slideLayout22.xml" /><Relationship Id="rId16" Type="http://schemas.openxmlformats.org/officeDocument/2006/relationships/slideLayout" Target="../slideLayouts/slideLayout23.xml" /><Relationship Id="rId17" Type="http://schemas.openxmlformats.org/officeDocument/2006/relationships/slideLayout" Target="../slideLayouts/slideLayout24.xml" /><Relationship Id="rId18" Type="http://schemas.openxmlformats.org/officeDocument/2006/relationships/slideLayout" Target="../slideLayouts/slideLayout25.xml" /><Relationship Id="rId19" Type="http://schemas.openxmlformats.org/officeDocument/2006/relationships/slideLayout" Target="../slideLayouts/slideLayout26.xml" /><Relationship Id="rId2" Type="http://schemas.openxmlformats.org/officeDocument/2006/relationships/slideLayout" Target="../slideLayouts/slideLayout9.xml" /><Relationship Id="rId20" Type="http://schemas.openxmlformats.org/officeDocument/2006/relationships/slideLayout" Target="../slideLayouts/slideLayout27.xml" /><Relationship Id="rId21" Type="http://schemas.openxmlformats.org/officeDocument/2006/relationships/slideLayout" Target="../slideLayouts/slideLayout28.xml" /><Relationship Id="rId22" Type="http://schemas.openxmlformats.org/officeDocument/2006/relationships/slideLayout" Target="../slideLayouts/slideLayout29.xml" /><Relationship Id="rId23" Type="http://schemas.openxmlformats.org/officeDocument/2006/relationships/slideLayout" Target="../slideLayouts/slideLayout30.xml" /><Relationship Id="rId24" Type="http://schemas.openxmlformats.org/officeDocument/2006/relationships/slideLayout" Target="../slideLayouts/slideLayout31.xml" /><Relationship Id="rId25" Type="http://schemas.openxmlformats.org/officeDocument/2006/relationships/slideLayout" Target="../slideLayouts/slideLayout32.xml" /><Relationship Id="rId26" Type="http://schemas.openxmlformats.org/officeDocument/2006/relationships/slideLayout" Target="../slideLayouts/slideLayout33.xml" /><Relationship Id="rId27" Type="http://schemas.openxmlformats.org/officeDocument/2006/relationships/slideLayout" Target="../slideLayouts/slideLayout34.xml" /><Relationship Id="rId28" Type="http://schemas.openxmlformats.org/officeDocument/2006/relationships/slideLayout" Target="../slideLayouts/slideLayout35.xml" /><Relationship Id="rId29" Type="http://schemas.openxmlformats.org/officeDocument/2006/relationships/theme" Target="../theme/theme2.xml" /><Relationship Id="rId3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3.xml" /><Relationship Id="rId7" Type="http://schemas.openxmlformats.org/officeDocument/2006/relationships/slideLayout" Target="../slideLayouts/slideLayout14.xml" /><Relationship Id="rId8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16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88824" cy="6856214"/>
          </a:xfrm>
          <a:prstGeom prst="rect">
            <a:avLst/>
          </a:prstGeom>
          <a:solidFill>
            <a:srgbClr val="F4F0ED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6565"/>
            <a:endParaRPr lang="zh-CN" altLang="en-US" sz="180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/>
  <p:timing/>
  <p:txStyles>
    <p:titleStyle>
      <a:lvl1pPr algn="l" defTabSz="91376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3765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3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3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3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13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3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  <p:sldLayoutId id="2147483672" r:id="rId16"/>
    <p:sldLayoutId id="2147483673" r:id="rId17"/>
    <p:sldLayoutId id="2147483674" r:id="rId18"/>
    <p:sldLayoutId id="2147483675" r:id="rId19"/>
    <p:sldLayoutId id="2147483676" r:id="rId20"/>
    <p:sldLayoutId id="2147483677" r:id="rId21"/>
    <p:sldLayoutId id="2147483678" r:id="rId22"/>
    <p:sldLayoutId id="2147483679" r:id="rId23"/>
    <p:sldLayoutId id="2147483680" r:id="rId24"/>
    <p:sldLayoutId id="2147483681" r:id="rId25"/>
    <p:sldLayoutId id="2147483682" r:id="rId26"/>
    <p:sldLayoutId id="2147483683" r:id="rId27"/>
    <p:sldLayoutId id="2147483684" r:id="rId28"/>
  </p:sldLayoutIdLst>
  <p:transition/>
  <p:timing/>
  <p:txStyles>
    <p:titleStyle>
      <a:lvl1pPr algn="ctr" defTabSz="121793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9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5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1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3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330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1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7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3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5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53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tags" Target="../tags/tag1.xml" /><Relationship Id="rId3" Type="http://schemas.openxmlformats.org/officeDocument/2006/relationships/tags" Target="../tags/tag2.xml" /><Relationship Id="rId4" Type="http://schemas.openxmlformats.org/officeDocument/2006/relationships/image" Target="../media/image3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Relationship Id="rId3" Type="http://schemas.microsoft.com/office/2007/relationships/hdphoto" Target="../media/image5.wdp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" Target="slide2.xml" TargetMode="Interna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image" Target="../media/image6.png" /><Relationship Id="rId3" Type="http://schemas.openxmlformats.org/officeDocument/2006/relationships/image" Target="../media/image3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slide" Target="slide5.xml" TargetMode="Internal" /><Relationship Id="rId3" Type="http://schemas.openxmlformats.org/officeDocument/2006/relationships/slide" Target="slide3.xml" TargetMode="Interna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Relationship Id="rId3" Type="http://schemas.microsoft.com/office/2007/relationships/hdphoto" Target="../media/image5.wdp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" Target="slide2.xml" TargetMode="Internal" /><Relationship Id="rId3" Type="http://schemas.openxmlformats.org/officeDocument/2006/relationships/image" Target="../media/image4.png" /><Relationship Id="rId4" Type="http://schemas.microsoft.com/office/2007/relationships/hdphoto" Target="../media/image5.wdp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Relationship Id="rId3" Type="http://schemas.microsoft.com/office/2007/relationships/hdphoto" Target="../media/image5.wdp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Relationship Id="rId3" Type="http://schemas.microsoft.com/office/2007/relationships/hdphoto" Target="../media/image5.wdp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Relationship Id="rId3" Type="http://schemas.microsoft.com/office/2007/relationships/hdphoto" Target="../media/image5.wdp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4">
            <a:alphaModFix amt="65000"/>
            <a:lum/>
          </a:blip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圆角淘宝网chenying0907出品 14"/>
          <p:cNvSpPr/>
          <p:nvPr/>
        </p:nvSpPr>
        <p:spPr>
          <a:xfrm>
            <a:off x="-18439" y="2072053"/>
            <a:ext cx="9451327" cy="2252145"/>
          </a:xfrm>
          <a:custGeom>
            <a:gdLst>
              <a:gd name="connsiteX0" fmla="*/ 0 w 11089232"/>
              <a:gd name="connsiteY0" fmla="*/ 448643 h 2691807"/>
              <a:gd name="connsiteX1" fmla="*/ 448643 w 11089232"/>
              <a:gd name="connsiteY1" fmla="*/ 0 h 2691807"/>
              <a:gd name="connsiteX2" fmla="*/ 10640589 w 11089232"/>
              <a:gd name="connsiteY2" fmla="*/ 0 h 2691807"/>
              <a:gd name="connsiteX3" fmla="*/ 11089232 w 11089232"/>
              <a:gd name="connsiteY3" fmla="*/ 448643 h 2691807"/>
              <a:gd name="connsiteX4" fmla="*/ 11089232 w 11089232"/>
              <a:gd name="connsiteY4" fmla="*/ 2243164 h 2691807"/>
              <a:gd name="connsiteX5" fmla="*/ 10640589 w 11089232"/>
              <a:gd name="connsiteY5" fmla="*/ 2691807 h 2691807"/>
              <a:gd name="connsiteX6" fmla="*/ 448643 w 11089232"/>
              <a:gd name="connsiteY6" fmla="*/ 2691807 h 2691807"/>
              <a:gd name="connsiteX7" fmla="*/ 0 w 11089232"/>
              <a:gd name="connsiteY7" fmla="*/ 2243164 h 2691807"/>
              <a:gd name="connsiteX8" fmla="*/ 0 w 11089232"/>
              <a:gd name="connsiteY8" fmla="*/ 448643 h 2691807"/>
              <a:gd name="connsiteX0-1" fmla="*/ 0 w 11089232"/>
              <a:gd name="connsiteY0-2" fmla="*/ 448643 h 2691807"/>
              <a:gd name="connsiteX1-3" fmla="*/ 1663832 w 11089232"/>
              <a:gd name="connsiteY1-4" fmla="*/ 0 h 2691807"/>
              <a:gd name="connsiteX2-5" fmla="*/ 10640589 w 11089232"/>
              <a:gd name="connsiteY2-6" fmla="*/ 0 h 2691807"/>
              <a:gd name="connsiteX3-7" fmla="*/ 11089232 w 11089232"/>
              <a:gd name="connsiteY3-8" fmla="*/ 448643 h 2691807"/>
              <a:gd name="connsiteX4-9" fmla="*/ 11089232 w 11089232"/>
              <a:gd name="connsiteY4-10" fmla="*/ 2243164 h 2691807"/>
              <a:gd name="connsiteX5-11" fmla="*/ 10640589 w 11089232"/>
              <a:gd name="connsiteY5-12" fmla="*/ 2691807 h 2691807"/>
              <a:gd name="connsiteX6-13" fmla="*/ 448643 w 11089232"/>
              <a:gd name="connsiteY6-14" fmla="*/ 2691807 h 2691807"/>
              <a:gd name="connsiteX7-15" fmla="*/ 0 w 11089232"/>
              <a:gd name="connsiteY7-16" fmla="*/ 2243164 h 2691807"/>
              <a:gd name="connsiteX8-17" fmla="*/ 0 w 11089232"/>
              <a:gd name="connsiteY8-18" fmla="*/ 448643 h 2691807"/>
              <a:gd name="connsiteX0-19" fmla="*/ 0 w 11089232"/>
              <a:gd name="connsiteY0-20" fmla="*/ 448643 h 2703839"/>
              <a:gd name="connsiteX1-21" fmla="*/ 1663832 w 11089232"/>
              <a:gd name="connsiteY1-22" fmla="*/ 0 h 2703839"/>
              <a:gd name="connsiteX2-23" fmla="*/ 10640589 w 11089232"/>
              <a:gd name="connsiteY2-24" fmla="*/ 0 h 2703839"/>
              <a:gd name="connsiteX3-25" fmla="*/ 11089232 w 11089232"/>
              <a:gd name="connsiteY3-26" fmla="*/ 448643 h 2703839"/>
              <a:gd name="connsiteX4-27" fmla="*/ 11089232 w 11089232"/>
              <a:gd name="connsiteY4-28" fmla="*/ 2243164 h 2703839"/>
              <a:gd name="connsiteX5-29" fmla="*/ 10640589 w 11089232"/>
              <a:gd name="connsiteY5-30" fmla="*/ 2691807 h 2703839"/>
              <a:gd name="connsiteX6-31" fmla="*/ 1687895 w 11089232"/>
              <a:gd name="connsiteY6-32" fmla="*/ 2703839 h 2703839"/>
              <a:gd name="connsiteX7-33" fmla="*/ 0 w 11089232"/>
              <a:gd name="connsiteY7-34" fmla="*/ 2243164 h 2703839"/>
              <a:gd name="connsiteX8-35" fmla="*/ 0 w 11089232"/>
              <a:gd name="connsiteY8-36" fmla="*/ 448643 h 2703839"/>
              <a:gd name="connsiteX0-37" fmla="*/ 0 w 11089232"/>
              <a:gd name="connsiteY0-38" fmla="*/ 2243164 h 2703839"/>
              <a:gd name="connsiteX1-39" fmla="*/ 1663832 w 11089232"/>
              <a:gd name="connsiteY1-40" fmla="*/ 0 h 2703839"/>
              <a:gd name="connsiteX2-41" fmla="*/ 10640589 w 11089232"/>
              <a:gd name="connsiteY2-42" fmla="*/ 0 h 2703839"/>
              <a:gd name="connsiteX3-43" fmla="*/ 11089232 w 11089232"/>
              <a:gd name="connsiteY3-44" fmla="*/ 448643 h 2703839"/>
              <a:gd name="connsiteX4-45" fmla="*/ 11089232 w 11089232"/>
              <a:gd name="connsiteY4-46" fmla="*/ 2243164 h 2703839"/>
              <a:gd name="connsiteX5-47" fmla="*/ 10640589 w 11089232"/>
              <a:gd name="connsiteY5-48" fmla="*/ 2691807 h 2703839"/>
              <a:gd name="connsiteX6-49" fmla="*/ 1687895 w 11089232"/>
              <a:gd name="connsiteY6-50" fmla="*/ 2703839 h 2703839"/>
              <a:gd name="connsiteX7-51" fmla="*/ 0 w 11089232"/>
              <a:gd name="connsiteY7-52" fmla="*/ 2243164 h 2703839"/>
              <a:gd name="connsiteX0-53" fmla="*/ 81842 w 9522747"/>
              <a:gd name="connsiteY0-54" fmla="*/ 2146911 h 2703839"/>
              <a:gd name="connsiteX1-55" fmla="*/ 97347 w 9522747"/>
              <a:gd name="connsiteY1-56" fmla="*/ 0 h 2703839"/>
              <a:gd name="connsiteX2-57" fmla="*/ 9074104 w 9522747"/>
              <a:gd name="connsiteY2-58" fmla="*/ 0 h 2703839"/>
              <a:gd name="connsiteX3-59" fmla="*/ 9522747 w 9522747"/>
              <a:gd name="connsiteY3-60" fmla="*/ 448643 h 2703839"/>
              <a:gd name="connsiteX4-61" fmla="*/ 9522747 w 9522747"/>
              <a:gd name="connsiteY4-62" fmla="*/ 2243164 h 2703839"/>
              <a:gd name="connsiteX5-63" fmla="*/ 9074104 w 9522747"/>
              <a:gd name="connsiteY5-64" fmla="*/ 2691807 h 2703839"/>
              <a:gd name="connsiteX6-65" fmla="*/ 121410 w 9522747"/>
              <a:gd name="connsiteY6-66" fmla="*/ 2703839 h 2703839"/>
              <a:gd name="connsiteX7-67" fmla="*/ 81842 w 9522747"/>
              <a:gd name="connsiteY7-68" fmla="*/ 2146911 h 2703839"/>
              <a:gd name="connsiteX0-69" fmla="*/ 81842 w 9522747"/>
              <a:gd name="connsiteY0-70" fmla="*/ 2146911 h 2703839"/>
              <a:gd name="connsiteX1-71" fmla="*/ 97347 w 9522747"/>
              <a:gd name="connsiteY1-72" fmla="*/ 0 h 2703839"/>
              <a:gd name="connsiteX2-73" fmla="*/ 9074104 w 9522747"/>
              <a:gd name="connsiteY2-74" fmla="*/ 0 h 2703839"/>
              <a:gd name="connsiteX3-75" fmla="*/ 9522747 w 9522747"/>
              <a:gd name="connsiteY3-76" fmla="*/ 448643 h 2703839"/>
              <a:gd name="connsiteX4-77" fmla="*/ 9522747 w 9522747"/>
              <a:gd name="connsiteY4-78" fmla="*/ 2243164 h 2703839"/>
              <a:gd name="connsiteX5-79" fmla="*/ 9074104 w 9522747"/>
              <a:gd name="connsiteY5-80" fmla="*/ 2691807 h 2703839"/>
              <a:gd name="connsiteX6-81" fmla="*/ 121410 w 9522747"/>
              <a:gd name="connsiteY6-82" fmla="*/ 2703839 h 2703839"/>
              <a:gd name="connsiteX7-83" fmla="*/ 81842 w 9522747"/>
              <a:gd name="connsiteY7-84" fmla="*/ 2146911 h 2703839"/>
              <a:gd name="connsiteX0-85" fmla="*/ 81842 w 9522747"/>
              <a:gd name="connsiteY0-86" fmla="*/ 2146911 h 2703839"/>
              <a:gd name="connsiteX1-87" fmla="*/ 97347 w 9522747"/>
              <a:gd name="connsiteY1-88" fmla="*/ 0 h 2703839"/>
              <a:gd name="connsiteX2-89" fmla="*/ 9074104 w 9522747"/>
              <a:gd name="connsiteY2-90" fmla="*/ 0 h 2703839"/>
              <a:gd name="connsiteX3-91" fmla="*/ 9522747 w 9522747"/>
              <a:gd name="connsiteY3-92" fmla="*/ 448643 h 2703839"/>
              <a:gd name="connsiteX4-93" fmla="*/ 9522747 w 9522747"/>
              <a:gd name="connsiteY4-94" fmla="*/ 2243164 h 2703839"/>
              <a:gd name="connsiteX5-95" fmla="*/ 9074104 w 9522747"/>
              <a:gd name="connsiteY5-96" fmla="*/ 2691807 h 2703839"/>
              <a:gd name="connsiteX6-97" fmla="*/ 121410 w 9522747"/>
              <a:gd name="connsiteY6-98" fmla="*/ 2703839 h 2703839"/>
              <a:gd name="connsiteX7-99" fmla="*/ 81842 w 9522747"/>
              <a:gd name="connsiteY7-100" fmla="*/ 2146911 h 2703839"/>
              <a:gd name="connsiteX0-101" fmla="*/ 0 w 9440905"/>
              <a:gd name="connsiteY0-102" fmla="*/ 2146911 h 2704560"/>
              <a:gd name="connsiteX1-103" fmla="*/ 15505 w 9440905"/>
              <a:gd name="connsiteY1-104" fmla="*/ 0 h 2704560"/>
              <a:gd name="connsiteX2-105" fmla="*/ 8992262 w 9440905"/>
              <a:gd name="connsiteY2-106" fmla="*/ 0 h 2704560"/>
              <a:gd name="connsiteX3-107" fmla="*/ 9440905 w 9440905"/>
              <a:gd name="connsiteY3-108" fmla="*/ 448643 h 2704560"/>
              <a:gd name="connsiteX4-109" fmla="*/ 9440905 w 9440905"/>
              <a:gd name="connsiteY4-110" fmla="*/ 2243164 h 2704560"/>
              <a:gd name="connsiteX5-111" fmla="*/ 8992262 w 9440905"/>
              <a:gd name="connsiteY5-112" fmla="*/ 2691807 h 2704560"/>
              <a:gd name="connsiteX6-113" fmla="*/ 39568 w 9440905"/>
              <a:gd name="connsiteY6-114" fmla="*/ 2703839 h 2704560"/>
              <a:gd name="connsiteX7-115" fmla="*/ 0 w 9440905"/>
              <a:gd name="connsiteY7-116" fmla="*/ 2146911 h 2704560"/>
              <a:gd name="connsiteX0-117" fmla="*/ 10422 w 9451327"/>
              <a:gd name="connsiteY0-118" fmla="*/ 2146911 h 2704560"/>
              <a:gd name="connsiteX1-119" fmla="*/ 25927 w 9451327"/>
              <a:gd name="connsiteY1-120" fmla="*/ 0 h 2704560"/>
              <a:gd name="connsiteX2-121" fmla="*/ 9002684 w 9451327"/>
              <a:gd name="connsiteY2-122" fmla="*/ 0 h 2704560"/>
              <a:gd name="connsiteX3-123" fmla="*/ 9451327 w 9451327"/>
              <a:gd name="connsiteY3-124" fmla="*/ 448643 h 2704560"/>
              <a:gd name="connsiteX4-125" fmla="*/ 9451327 w 9451327"/>
              <a:gd name="connsiteY4-126" fmla="*/ 2243164 h 2704560"/>
              <a:gd name="connsiteX5-127" fmla="*/ 9002684 w 9451327"/>
              <a:gd name="connsiteY5-128" fmla="*/ 2691807 h 2704560"/>
              <a:gd name="connsiteX6-129" fmla="*/ 1864 w 9451327"/>
              <a:gd name="connsiteY6-130" fmla="*/ 2703839 h 2704560"/>
              <a:gd name="connsiteX7-131" fmla="*/ 10422 w 9451327"/>
              <a:gd name="connsiteY7-132" fmla="*/ 2146911 h 2704560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9451327" h="2704560">
                <a:moveTo>
                  <a:pt x="10422" y="2146911"/>
                </a:moveTo>
                <a:lnTo>
                  <a:pt x="25927" y="0"/>
                </a:lnTo>
                <a:lnTo>
                  <a:pt x="9002684" y="0"/>
                </a:lnTo>
                <a:cubicBezTo>
                  <a:pt x="9250463" y="0"/>
                  <a:pt x="9451327" y="200864"/>
                  <a:pt x="9451327" y="448643"/>
                </a:cubicBezTo>
                <a:lnTo>
                  <a:pt x="9451327" y="2243164"/>
                </a:lnTo>
                <a:cubicBezTo>
                  <a:pt x="9451327" y="2490943"/>
                  <a:pt x="9250463" y="2691807"/>
                  <a:pt x="9002684" y="2691807"/>
                </a:cubicBezTo>
                <a:lnTo>
                  <a:pt x="1864" y="2703839"/>
                </a:lnTo>
                <a:cubicBezTo>
                  <a:pt x="-5284" y="2727902"/>
                  <a:pt x="10422" y="2142027"/>
                  <a:pt x="10422" y="2146911"/>
                </a:cubicBezTo>
                <a:close/>
              </a:path>
            </a:pathLst>
          </a:custGeom>
          <a:solidFill>
            <a:schemeClr val="bg1">
              <a:alpha val="64000"/>
            </a:schemeClr>
          </a:solidFill>
          <a:ln>
            <a:solidFill>
              <a:srgbClr val="DED3CF"/>
            </a:solidFill>
          </a:ln>
          <a:effectLst>
            <a:outerShdw blurRad="495300" dist="127000" dir="5400000" algn="ctr" rotWithShape="0">
              <a:srgbClr val="000000">
                <a:alpha val="2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000"/>
          </a:p>
        </p:txBody>
      </p:sp>
      <p:sp>
        <p:nvSpPr>
          <p:cNvPr id="15" name="淘宝网chenying0907出品 129"/>
          <p:cNvSpPr/>
          <p:nvPr/>
        </p:nvSpPr>
        <p:spPr>
          <a:xfrm flipH="1">
            <a:off x="981421" y="3284984"/>
            <a:ext cx="7552622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4800" b="1" smtClean="0">
                <a:solidFill>
                  <a:prstClr val="black">
                    <a:lumMod val="75000"/>
                    <a:lumOff val="25000"/>
                  </a:prstClr>
                </a:solidFill>
                <a:cs typeface="Times New Roman" panose="02020603050405020304" pitchFamily="18" charset="0"/>
              </a:rPr>
              <a:t>Iconic Attractions</a:t>
            </a:r>
            <a:endParaRPr lang="en-US" altLang="zh-CN" sz="4800" b="1">
              <a:solidFill>
                <a:prstClr val="black">
                  <a:lumMod val="75000"/>
                  <a:lumOff val="25000"/>
                </a:prstClr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淘宝网chenying0907出品 132"/>
          <p:cNvSpPr/>
          <p:nvPr>
            <p:custDataLst>
              <p:tags r:id="rId2"/>
            </p:custDataLst>
          </p:nvPr>
        </p:nvSpPr>
        <p:spPr>
          <a:xfrm flipV="1">
            <a:off x="3574132" y="2427969"/>
            <a:ext cx="2306027" cy="146603"/>
          </a:xfrm>
          <a:custGeom>
            <a:gdLst>
              <a:gd name="connsiteX0" fmla="*/ 0 w 3120453"/>
              <a:gd name="connsiteY0" fmla="*/ 0 h 143576"/>
              <a:gd name="connsiteX1" fmla="*/ 3120453 w 3120453"/>
              <a:gd name="connsiteY1" fmla="*/ 0 h 143576"/>
              <a:gd name="connsiteX2" fmla="*/ 3076102 w 3120453"/>
              <a:gd name="connsiteY2" fmla="*/ 65782 h 143576"/>
              <a:gd name="connsiteX3" fmla="*/ 2888290 w 3120453"/>
              <a:gd name="connsiteY3" fmla="*/ 143576 h 143576"/>
              <a:gd name="connsiteX4" fmla="*/ 232163 w 3120453"/>
              <a:gd name="connsiteY4" fmla="*/ 143576 h 143576"/>
              <a:gd name="connsiteX5" fmla="*/ 44352 w 3120453"/>
              <a:gd name="connsiteY5" fmla="*/ 65782 h 143576"/>
              <a:gd name="connsiteX0-1" fmla="*/ 0 w 3120453"/>
              <a:gd name="connsiteY0-2" fmla="*/ 0 h 143576"/>
              <a:gd name="connsiteX1-3" fmla="*/ 3120453 w 3120453"/>
              <a:gd name="connsiteY1-4" fmla="*/ 0 h 143576"/>
              <a:gd name="connsiteX2-5" fmla="*/ 3076102 w 3120453"/>
              <a:gd name="connsiteY2-6" fmla="*/ 65782 h 143576"/>
              <a:gd name="connsiteX3-7" fmla="*/ 2888290 w 3120453"/>
              <a:gd name="connsiteY3-8" fmla="*/ 143576 h 143576"/>
              <a:gd name="connsiteX4-9" fmla="*/ 232163 w 3120453"/>
              <a:gd name="connsiteY4-10" fmla="*/ 143576 h 143576"/>
              <a:gd name="connsiteX5-11" fmla="*/ 44352 w 3120453"/>
              <a:gd name="connsiteY5-12" fmla="*/ 65782 h 143576"/>
              <a:gd name="connsiteX6" fmla="*/ 91440 w 3120453"/>
              <a:gd name="connsiteY6" fmla="*/ 91440 h 143576"/>
              <a:gd name="connsiteX0-13" fmla="*/ 0 w 3120453"/>
              <a:gd name="connsiteY0-14" fmla="*/ 0 h 143576"/>
              <a:gd name="connsiteX1-15" fmla="*/ 3120453 w 3120453"/>
              <a:gd name="connsiteY1-16" fmla="*/ 0 h 143576"/>
              <a:gd name="connsiteX2-17" fmla="*/ 3076102 w 3120453"/>
              <a:gd name="connsiteY2-18" fmla="*/ 65782 h 143576"/>
              <a:gd name="connsiteX3-19" fmla="*/ 2888290 w 3120453"/>
              <a:gd name="connsiteY3-20" fmla="*/ 143576 h 143576"/>
              <a:gd name="connsiteX4-21" fmla="*/ 232163 w 3120453"/>
              <a:gd name="connsiteY4-22" fmla="*/ 143576 h 143576"/>
              <a:gd name="connsiteX5-23" fmla="*/ 44352 w 3120453"/>
              <a:gd name="connsiteY5-24" fmla="*/ 65782 h 143576"/>
              <a:gd name="connsiteX6-25" fmla="*/ 91440 w 3120453"/>
              <a:gd name="connsiteY6-26" fmla="*/ 91440 h 143576"/>
              <a:gd name="connsiteX7" fmla="*/ 0 w 3120453"/>
              <a:gd name="connsiteY7" fmla="*/ 0 h 143576"/>
              <a:gd name="connsiteX0-27" fmla="*/ 3078384 w 3078384"/>
              <a:gd name="connsiteY0-28" fmla="*/ 0 h 143576"/>
              <a:gd name="connsiteX1-29" fmla="*/ 3034033 w 3078384"/>
              <a:gd name="connsiteY1-30" fmla="*/ 65782 h 143576"/>
              <a:gd name="connsiteX2-31" fmla="*/ 2846221 w 3078384"/>
              <a:gd name="connsiteY2-32" fmla="*/ 143576 h 143576"/>
              <a:gd name="connsiteX3-33" fmla="*/ 190094 w 3078384"/>
              <a:gd name="connsiteY3-34" fmla="*/ 143576 h 143576"/>
              <a:gd name="connsiteX4-35" fmla="*/ 2283 w 3078384"/>
              <a:gd name="connsiteY4-36" fmla="*/ 65782 h 143576"/>
              <a:gd name="connsiteX5-37" fmla="*/ 49371 w 3078384"/>
              <a:gd name="connsiteY5-38" fmla="*/ 91440 h 143576"/>
              <a:gd name="connsiteX6-39" fmla="*/ 49371 w 3078384"/>
              <a:gd name="connsiteY6-40" fmla="*/ 91440 h 143576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25" y="connsiteY6-26"/>
              </a:cxn>
            </a:cxnLst>
            <a:rect l="l" t="t" r="r" b="b"/>
            <a:pathLst>
              <a:path w="3078384" h="143576">
                <a:moveTo>
                  <a:pt x="3078384" y="0"/>
                </a:moveTo>
                <a:lnTo>
                  <a:pt x="3034033" y="65782"/>
                </a:lnTo>
                <a:cubicBezTo>
                  <a:pt x="2985968" y="113847"/>
                  <a:pt x="2919566" y="143576"/>
                  <a:pt x="2846221" y="143576"/>
                </a:cubicBezTo>
                <a:lnTo>
                  <a:pt x="190094" y="143576"/>
                </a:lnTo>
                <a:cubicBezTo>
                  <a:pt x="116749" y="143576"/>
                  <a:pt x="50348" y="113847"/>
                  <a:pt x="2283" y="65782"/>
                </a:cubicBezTo>
                <a:cubicBezTo>
                  <a:pt x="-12501" y="43855"/>
                  <a:pt x="49371" y="91440"/>
                  <a:pt x="49371" y="91440"/>
                </a:cubicBezTo>
                <a:lnTo>
                  <a:pt x="49371" y="91440"/>
                </a:lnTo>
              </a:path>
            </a:pathLst>
          </a:cu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Calibri"/>
              <a:ea typeface="华文楷体" panose="02010600040101010101" charset="-122"/>
            </a:endParaRPr>
          </a:p>
        </p:txBody>
      </p:sp>
      <p:sp>
        <p:nvSpPr>
          <p:cNvPr id="17" name="淘宝网chenying0907出品 133"/>
          <p:cNvSpPr/>
          <p:nvPr>
            <p:custDataLst>
              <p:tags r:id="rId3"/>
            </p:custDataLst>
          </p:nvPr>
        </p:nvSpPr>
        <p:spPr>
          <a:xfrm>
            <a:off x="3574132" y="2853112"/>
            <a:ext cx="2306027" cy="146603"/>
          </a:xfrm>
          <a:custGeom>
            <a:gdLst>
              <a:gd name="connsiteX0" fmla="*/ 0 w 3120453"/>
              <a:gd name="connsiteY0" fmla="*/ 0 h 143576"/>
              <a:gd name="connsiteX1" fmla="*/ 3120453 w 3120453"/>
              <a:gd name="connsiteY1" fmla="*/ 0 h 143576"/>
              <a:gd name="connsiteX2" fmla="*/ 3076102 w 3120453"/>
              <a:gd name="connsiteY2" fmla="*/ 65782 h 143576"/>
              <a:gd name="connsiteX3" fmla="*/ 2888290 w 3120453"/>
              <a:gd name="connsiteY3" fmla="*/ 143576 h 143576"/>
              <a:gd name="connsiteX4" fmla="*/ 232163 w 3120453"/>
              <a:gd name="connsiteY4" fmla="*/ 143576 h 143576"/>
              <a:gd name="connsiteX5" fmla="*/ 44352 w 3120453"/>
              <a:gd name="connsiteY5" fmla="*/ 65782 h 143576"/>
              <a:gd name="connsiteX0-1" fmla="*/ 0 w 3120453"/>
              <a:gd name="connsiteY0-2" fmla="*/ 0 h 143576"/>
              <a:gd name="connsiteX1-3" fmla="*/ 3120453 w 3120453"/>
              <a:gd name="connsiteY1-4" fmla="*/ 0 h 143576"/>
              <a:gd name="connsiteX2-5" fmla="*/ 3076102 w 3120453"/>
              <a:gd name="connsiteY2-6" fmla="*/ 65782 h 143576"/>
              <a:gd name="connsiteX3-7" fmla="*/ 2888290 w 3120453"/>
              <a:gd name="connsiteY3-8" fmla="*/ 143576 h 143576"/>
              <a:gd name="connsiteX4-9" fmla="*/ 232163 w 3120453"/>
              <a:gd name="connsiteY4-10" fmla="*/ 143576 h 143576"/>
              <a:gd name="connsiteX5-11" fmla="*/ 44352 w 3120453"/>
              <a:gd name="connsiteY5-12" fmla="*/ 65782 h 143576"/>
              <a:gd name="connsiteX6" fmla="*/ 91440 w 3120453"/>
              <a:gd name="connsiteY6" fmla="*/ 91440 h 143576"/>
              <a:gd name="connsiteX0-13" fmla="*/ 0 w 3120453"/>
              <a:gd name="connsiteY0-14" fmla="*/ 0 h 143576"/>
              <a:gd name="connsiteX1-15" fmla="*/ 3120453 w 3120453"/>
              <a:gd name="connsiteY1-16" fmla="*/ 0 h 143576"/>
              <a:gd name="connsiteX2-17" fmla="*/ 3076102 w 3120453"/>
              <a:gd name="connsiteY2-18" fmla="*/ 65782 h 143576"/>
              <a:gd name="connsiteX3-19" fmla="*/ 2888290 w 3120453"/>
              <a:gd name="connsiteY3-20" fmla="*/ 143576 h 143576"/>
              <a:gd name="connsiteX4-21" fmla="*/ 232163 w 3120453"/>
              <a:gd name="connsiteY4-22" fmla="*/ 143576 h 143576"/>
              <a:gd name="connsiteX5-23" fmla="*/ 44352 w 3120453"/>
              <a:gd name="connsiteY5-24" fmla="*/ 65782 h 143576"/>
              <a:gd name="connsiteX6-25" fmla="*/ 91440 w 3120453"/>
              <a:gd name="connsiteY6-26" fmla="*/ 91440 h 143576"/>
              <a:gd name="connsiteX7" fmla="*/ 0 w 3120453"/>
              <a:gd name="connsiteY7" fmla="*/ 0 h 143576"/>
              <a:gd name="connsiteX0-27" fmla="*/ 3078384 w 3078384"/>
              <a:gd name="connsiteY0-28" fmla="*/ 0 h 143576"/>
              <a:gd name="connsiteX1-29" fmla="*/ 3034033 w 3078384"/>
              <a:gd name="connsiteY1-30" fmla="*/ 65782 h 143576"/>
              <a:gd name="connsiteX2-31" fmla="*/ 2846221 w 3078384"/>
              <a:gd name="connsiteY2-32" fmla="*/ 143576 h 143576"/>
              <a:gd name="connsiteX3-33" fmla="*/ 190094 w 3078384"/>
              <a:gd name="connsiteY3-34" fmla="*/ 143576 h 143576"/>
              <a:gd name="connsiteX4-35" fmla="*/ 2283 w 3078384"/>
              <a:gd name="connsiteY4-36" fmla="*/ 65782 h 143576"/>
              <a:gd name="connsiteX5-37" fmla="*/ 49371 w 3078384"/>
              <a:gd name="connsiteY5-38" fmla="*/ 91440 h 143576"/>
              <a:gd name="connsiteX6-39" fmla="*/ 49371 w 3078384"/>
              <a:gd name="connsiteY6-40" fmla="*/ 91440 h 143576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25" y="connsiteY6-26"/>
              </a:cxn>
            </a:cxnLst>
            <a:rect l="l" t="t" r="r" b="b"/>
            <a:pathLst>
              <a:path w="3078384" h="143576">
                <a:moveTo>
                  <a:pt x="3078384" y="0"/>
                </a:moveTo>
                <a:lnTo>
                  <a:pt x="3034033" y="65782"/>
                </a:lnTo>
                <a:cubicBezTo>
                  <a:pt x="2985968" y="113847"/>
                  <a:pt x="2919566" y="143576"/>
                  <a:pt x="2846221" y="143576"/>
                </a:cubicBezTo>
                <a:lnTo>
                  <a:pt x="190094" y="143576"/>
                </a:lnTo>
                <a:cubicBezTo>
                  <a:pt x="116749" y="143576"/>
                  <a:pt x="50348" y="113847"/>
                  <a:pt x="2283" y="65782"/>
                </a:cubicBezTo>
                <a:cubicBezTo>
                  <a:pt x="-12501" y="43855"/>
                  <a:pt x="49371" y="91440"/>
                  <a:pt x="49371" y="91440"/>
                </a:cubicBezTo>
                <a:lnTo>
                  <a:pt x="49371" y="91440"/>
                </a:lnTo>
              </a:path>
            </a:pathLst>
          </a:cu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Calibri"/>
              <a:ea typeface="华文楷体" panose="02010600040101010101" charset="-122"/>
            </a:endParaRPr>
          </a:p>
        </p:txBody>
      </p:sp>
      <p:sp>
        <p:nvSpPr>
          <p:cNvPr id="18" name="淘宝网chenying0907出品 129"/>
          <p:cNvSpPr/>
          <p:nvPr/>
        </p:nvSpPr>
        <p:spPr>
          <a:xfrm flipH="1">
            <a:off x="4192465" y="2473732"/>
            <a:ext cx="1533669" cy="55399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defTabSz="913765"/>
            <a:r>
              <a:rPr lang="en-US" altLang="zh-CN" sz="3000">
                <a:solidFill>
                  <a:schemeClr val="accent3">
                    <a:lumMod val="75000"/>
                  </a:schemeClr>
                </a:solidFill>
                <a:latin typeface="Arial" panose="020b0604020202090204" pitchFamily="34" charset="0"/>
                <a:cs typeface="Times New Roman" panose="02020603050405020304" pitchFamily="18" charset="0"/>
              </a:rPr>
              <a:t>Unit </a:t>
            </a:r>
            <a:r>
              <a:rPr lang="en-US" altLang="zh-CN" sz="3000" smtClean="0">
                <a:solidFill>
                  <a:schemeClr val="accent3">
                    <a:lumMod val="75000"/>
                  </a:schemeClr>
                </a:solidFill>
                <a:latin typeface="Arial" panose="020b0604020202090204" pitchFamily="34" charset="0"/>
                <a:cs typeface="Times New Roman" panose="02020603050405020304" pitchFamily="18" charset="0"/>
              </a:rPr>
              <a:t>2</a:t>
            </a:r>
            <a:r>
              <a:rPr lang="zh-CN" altLang="en-US" sz="3000" b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3000" b="1">
              <a:solidFill>
                <a:schemeClr val="accent3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333772" y="777736"/>
            <a:ext cx="1152128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句式</a:t>
            </a:r>
            <a:r>
              <a:rPr lang="zh-CN" altLang="zh-CN" sz="2600" b="1" kern="100" smtClean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升级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33772" y="1487974"/>
            <a:ext cx="11521280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请把第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句和第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句按括号内的提示词合成一句话。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												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简单句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												      </a:t>
            </a:r>
            <a:r>
              <a:rPr lang="en-US" altLang="zh-CN" sz="2600" b="1" kern="100" spc="-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zh-CN" altLang="zh-CN" sz="2600" b="1" kern="100" spc="-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含有非限制性定语从句的主从复合句</a:t>
            </a:r>
            <a:r>
              <a:rPr lang="en-US" altLang="zh-CN" sz="2600" b="1" kern="100" spc="-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endParaRPr lang="en-US" altLang="zh-CN" sz="2600" b="1" kern="100" spc="-100" smtClean="0"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04625" y="2021440"/>
            <a:ext cx="11344407" cy="12167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tabLst>
                <a:tab pos="2250440"/>
              </a:tabLst>
            </a:pPr>
            <a:r>
              <a:rPr lang="en-US" altLang="zh-CN" sz="2600" b="1" kern="100" smtClean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The </a:t>
            </a: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Panda is a mammal classified in the bear family</a:t>
            </a:r>
            <a:r>
              <a:rPr lang="zh-CN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，</a:t>
            </a: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native to central-western and southwestern China.</a:t>
            </a:r>
            <a:endParaRPr lang="en-US" altLang="zh-CN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33772" y="3227992"/>
            <a:ext cx="11344407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tabLst>
                <a:tab pos="2250440"/>
              </a:tabLst>
            </a:pPr>
            <a:r>
              <a:rPr lang="en-US" altLang="zh-CN" sz="2600" b="1" kern="100" smtClean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The </a:t>
            </a: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Panda is a mammal classified in the bear family</a:t>
            </a:r>
            <a:r>
              <a:rPr lang="zh-CN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，</a:t>
            </a: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which is native to central-western and southwestern China.</a:t>
            </a:r>
            <a:endParaRPr lang="en-US" altLang="zh-CN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333772" y="863709"/>
            <a:ext cx="11521280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tabLst>
                <a:tab pos="2250440"/>
              </a:tabLst>
            </a:pP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2.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请把第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句和第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4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句按括号内的提示词合成一句话。</a:t>
            </a:r>
            <a:endParaRPr lang="zh-CN" altLang="zh-CN" sz="2600" kern="100">
              <a:solidFill>
                <a:prstClr val="black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lvl="0" algn="just">
              <a:lnSpc>
                <a:spcPct val="150000"/>
              </a:lnSpc>
              <a:tabLst>
                <a:tab pos="2250440"/>
              </a:tabLst>
            </a:pP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</a:t>
            </a:r>
            <a:r>
              <a:rPr lang="en-US" altLang="zh-CN" sz="2600" b="1" kern="100" smtClean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en-US" altLang="zh-CN" sz="2600" b="1" u="sng" kern="100" smtClean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																	      	</a:t>
            </a:r>
            <a:endParaRPr lang="en-US" altLang="zh-CN" sz="2600" b="1" u="sng" kern="100" smtClean="0">
              <a:solidFill>
                <a:prstClr val="black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  <a:p>
            <a:pPr lvl="0" algn="just">
              <a:lnSpc>
                <a:spcPct val="150000"/>
              </a:lnSpc>
              <a:tabLst>
                <a:tab pos="2250440"/>
              </a:tabLst>
            </a:pPr>
            <a:r>
              <a:rPr lang="en-US" altLang="zh-CN" sz="2600" b="1" kern="100" smtClean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with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复合结构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endParaRPr lang="zh-CN" altLang="zh-CN" sz="2600" kern="100">
              <a:solidFill>
                <a:prstClr val="black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lvl="0" algn="just">
              <a:lnSpc>
                <a:spcPct val="150000"/>
              </a:lnSpc>
              <a:tabLst>
                <a:tab pos="2250440"/>
              </a:tabLst>
            </a:pP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</a:t>
            </a:r>
            <a:r>
              <a:rPr lang="en-US" altLang="zh-CN" sz="2600" b="1" kern="100" smtClean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en-US" altLang="zh-CN" sz="2600" b="1" u="sng" kern="100" smtClean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																						       </a:t>
            </a:r>
            <a:r>
              <a:rPr lang="en-US" altLang="zh-CN" sz="2600" b="1" kern="100" smtClean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although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引导让步状语从句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endParaRPr lang="zh-CN" altLang="zh-CN" sz="2600" kern="100">
              <a:solidFill>
                <a:prstClr val="black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04625" y="1367765"/>
            <a:ext cx="11344407" cy="12167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tabLst>
                <a:tab pos="2250440"/>
              </a:tabLst>
            </a:pPr>
            <a:r>
              <a:rPr lang="en-US" altLang="zh-CN" sz="2600" b="1" kern="100" smtClean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With </a:t>
            </a: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number of wild pandas rising</a:t>
            </a:r>
            <a:r>
              <a:rPr lang="zh-CN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，</a:t>
            </a: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scientists hope that one day they will have enough pandas to be set free and let them live in the wild peacefully.</a:t>
            </a:r>
            <a:endParaRPr lang="en-US" altLang="zh-CN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49245" y="3173593"/>
            <a:ext cx="10901751" cy="182094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tabLst>
                <a:tab pos="2250440"/>
              </a:tabLst>
            </a:pPr>
            <a:r>
              <a:rPr lang="en-US" altLang="zh-CN" sz="2600" b="1" kern="100" smtClean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Although </a:t>
            </a: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reports show that the number of wild pandas is on the rise</a:t>
            </a:r>
            <a:r>
              <a:rPr lang="zh-CN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，</a:t>
            </a: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scientists hope that one day they will have enough pandas to be set free and let them live in the wild peacefully.</a:t>
            </a:r>
            <a:endParaRPr lang="en-US" altLang="zh-CN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721790" y="1416258"/>
            <a:ext cx="10745245" cy="1216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en-US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　　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用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适当的过渡词语，把以上词汇和句式，再加上联想内容，组成一篇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80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词左右的英语短文。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-53185"/>
            <a:ext cx="12188825" cy="96190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0414892" y="171467"/>
            <a:ext cx="1773932" cy="59323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0491379" y="223011"/>
            <a:ext cx="1620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2800" b="1" kern="1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组句成篇</a:t>
            </a:r>
            <a:endParaRPr lang="zh-CN" altLang="en-US" sz="2800" b="1" kern="10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402934" y="515485"/>
            <a:ext cx="11380110" cy="5433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Aft>
                <a:spcPct val="0"/>
              </a:spcAft>
            </a:pP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参考范文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smtClean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　　The </a:t>
            </a: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Panda is a mammal classified in the bear family</a:t>
            </a:r>
            <a:r>
              <a:rPr lang="zh-CN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native to central-western and southwestern China.It is easily recognized by its large</a:t>
            </a:r>
            <a:r>
              <a:rPr lang="zh-CN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distinctive black patches around the eyes</a:t>
            </a:r>
            <a:r>
              <a:rPr lang="zh-CN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over the ears</a:t>
            </a:r>
            <a:r>
              <a:rPr lang="zh-CN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and across its round body.It has a diet which is 99% bamboo and it may eat honey</a:t>
            </a:r>
            <a:r>
              <a:rPr lang="zh-CN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oranges</a:t>
            </a:r>
            <a:r>
              <a:rPr lang="zh-CN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and bananas when available.It is a conservation reliant endangered species.Although reports show that the number of wild pandas is on the rise</a:t>
            </a:r>
            <a:r>
              <a:rPr lang="zh-CN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scientists hope that one day they will have enough pandas to be set free and let them live in the wild peacefully.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4" name="返回">
            <a:hlinkClick r:id="rId2" action="ppaction://hlinksldjump"/>
          </p:cNvPr>
          <p:cNvSpPr/>
          <p:nvPr/>
        </p:nvSpPr>
        <p:spPr bwMode="auto">
          <a:xfrm>
            <a:off x="11211213" y="6398788"/>
            <a:ext cx="979200" cy="46080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/>
                <a:ea typeface="微软雅黑"/>
                <a:cs typeface="Times New Roman" panose="02020603050405020304"/>
              </a:rPr>
              <a:t>返 回</a:t>
            </a:r>
            <a:endParaRPr kumimoji="0" lang="zh-CN" altLang="en-US" sz="2000" b="0" i="0" u="none" strike="noStrike" kern="100" cap="none" spc="0" normalizeH="0" baseline="0" noProof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/>
              <a:ea typeface="微软雅黑"/>
              <a:cs typeface="Times New Roman" panose="02020603050405020304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3">
            <a:alphaModFix amt="65000"/>
            <a:lum/>
          </a:blip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圆角淘宝网chenying0907出品 14"/>
          <p:cNvSpPr/>
          <p:nvPr/>
        </p:nvSpPr>
        <p:spPr>
          <a:xfrm>
            <a:off x="-18439" y="2072053"/>
            <a:ext cx="9451327" cy="2252145"/>
          </a:xfrm>
          <a:custGeom>
            <a:gdLst>
              <a:gd name="connsiteX0" fmla="*/ 0 w 11089232"/>
              <a:gd name="connsiteY0" fmla="*/ 448643 h 2691807"/>
              <a:gd name="connsiteX1" fmla="*/ 448643 w 11089232"/>
              <a:gd name="connsiteY1" fmla="*/ 0 h 2691807"/>
              <a:gd name="connsiteX2" fmla="*/ 10640589 w 11089232"/>
              <a:gd name="connsiteY2" fmla="*/ 0 h 2691807"/>
              <a:gd name="connsiteX3" fmla="*/ 11089232 w 11089232"/>
              <a:gd name="connsiteY3" fmla="*/ 448643 h 2691807"/>
              <a:gd name="connsiteX4" fmla="*/ 11089232 w 11089232"/>
              <a:gd name="connsiteY4" fmla="*/ 2243164 h 2691807"/>
              <a:gd name="connsiteX5" fmla="*/ 10640589 w 11089232"/>
              <a:gd name="connsiteY5" fmla="*/ 2691807 h 2691807"/>
              <a:gd name="connsiteX6" fmla="*/ 448643 w 11089232"/>
              <a:gd name="connsiteY6" fmla="*/ 2691807 h 2691807"/>
              <a:gd name="connsiteX7" fmla="*/ 0 w 11089232"/>
              <a:gd name="connsiteY7" fmla="*/ 2243164 h 2691807"/>
              <a:gd name="connsiteX8" fmla="*/ 0 w 11089232"/>
              <a:gd name="connsiteY8" fmla="*/ 448643 h 2691807"/>
              <a:gd name="connsiteX0-1" fmla="*/ 0 w 11089232"/>
              <a:gd name="connsiteY0-2" fmla="*/ 448643 h 2691807"/>
              <a:gd name="connsiteX1-3" fmla="*/ 1663832 w 11089232"/>
              <a:gd name="connsiteY1-4" fmla="*/ 0 h 2691807"/>
              <a:gd name="connsiteX2-5" fmla="*/ 10640589 w 11089232"/>
              <a:gd name="connsiteY2-6" fmla="*/ 0 h 2691807"/>
              <a:gd name="connsiteX3-7" fmla="*/ 11089232 w 11089232"/>
              <a:gd name="connsiteY3-8" fmla="*/ 448643 h 2691807"/>
              <a:gd name="connsiteX4-9" fmla="*/ 11089232 w 11089232"/>
              <a:gd name="connsiteY4-10" fmla="*/ 2243164 h 2691807"/>
              <a:gd name="connsiteX5-11" fmla="*/ 10640589 w 11089232"/>
              <a:gd name="connsiteY5-12" fmla="*/ 2691807 h 2691807"/>
              <a:gd name="connsiteX6-13" fmla="*/ 448643 w 11089232"/>
              <a:gd name="connsiteY6-14" fmla="*/ 2691807 h 2691807"/>
              <a:gd name="connsiteX7-15" fmla="*/ 0 w 11089232"/>
              <a:gd name="connsiteY7-16" fmla="*/ 2243164 h 2691807"/>
              <a:gd name="connsiteX8-17" fmla="*/ 0 w 11089232"/>
              <a:gd name="connsiteY8-18" fmla="*/ 448643 h 2691807"/>
              <a:gd name="connsiteX0-19" fmla="*/ 0 w 11089232"/>
              <a:gd name="connsiteY0-20" fmla="*/ 448643 h 2703839"/>
              <a:gd name="connsiteX1-21" fmla="*/ 1663832 w 11089232"/>
              <a:gd name="connsiteY1-22" fmla="*/ 0 h 2703839"/>
              <a:gd name="connsiteX2-23" fmla="*/ 10640589 w 11089232"/>
              <a:gd name="connsiteY2-24" fmla="*/ 0 h 2703839"/>
              <a:gd name="connsiteX3-25" fmla="*/ 11089232 w 11089232"/>
              <a:gd name="connsiteY3-26" fmla="*/ 448643 h 2703839"/>
              <a:gd name="connsiteX4-27" fmla="*/ 11089232 w 11089232"/>
              <a:gd name="connsiteY4-28" fmla="*/ 2243164 h 2703839"/>
              <a:gd name="connsiteX5-29" fmla="*/ 10640589 w 11089232"/>
              <a:gd name="connsiteY5-30" fmla="*/ 2691807 h 2703839"/>
              <a:gd name="connsiteX6-31" fmla="*/ 1687895 w 11089232"/>
              <a:gd name="connsiteY6-32" fmla="*/ 2703839 h 2703839"/>
              <a:gd name="connsiteX7-33" fmla="*/ 0 w 11089232"/>
              <a:gd name="connsiteY7-34" fmla="*/ 2243164 h 2703839"/>
              <a:gd name="connsiteX8-35" fmla="*/ 0 w 11089232"/>
              <a:gd name="connsiteY8-36" fmla="*/ 448643 h 2703839"/>
              <a:gd name="connsiteX0-37" fmla="*/ 0 w 11089232"/>
              <a:gd name="connsiteY0-38" fmla="*/ 2243164 h 2703839"/>
              <a:gd name="connsiteX1-39" fmla="*/ 1663832 w 11089232"/>
              <a:gd name="connsiteY1-40" fmla="*/ 0 h 2703839"/>
              <a:gd name="connsiteX2-41" fmla="*/ 10640589 w 11089232"/>
              <a:gd name="connsiteY2-42" fmla="*/ 0 h 2703839"/>
              <a:gd name="connsiteX3-43" fmla="*/ 11089232 w 11089232"/>
              <a:gd name="connsiteY3-44" fmla="*/ 448643 h 2703839"/>
              <a:gd name="connsiteX4-45" fmla="*/ 11089232 w 11089232"/>
              <a:gd name="connsiteY4-46" fmla="*/ 2243164 h 2703839"/>
              <a:gd name="connsiteX5-47" fmla="*/ 10640589 w 11089232"/>
              <a:gd name="connsiteY5-48" fmla="*/ 2691807 h 2703839"/>
              <a:gd name="connsiteX6-49" fmla="*/ 1687895 w 11089232"/>
              <a:gd name="connsiteY6-50" fmla="*/ 2703839 h 2703839"/>
              <a:gd name="connsiteX7-51" fmla="*/ 0 w 11089232"/>
              <a:gd name="connsiteY7-52" fmla="*/ 2243164 h 2703839"/>
              <a:gd name="connsiteX0-53" fmla="*/ 81842 w 9522747"/>
              <a:gd name="connsiteY0-54" fmla="*/ 2146911 h 2703839"/>
              <a:gd name="connsiteX1-55" fmla="*/ 97347 w 9522747"/>
              <a:gd name="connsiteY1-56" fmla="*/ 0 h 2703839"/>
              <a:gd name="connsiteX2-57" fmla="*/ 9074104 w 9522747"/>
              <a:gd name="connsiteY2-58" fmla="*/ 0 h 2703839"/>
              <a:gd name="connsiteX3-59" fmla="*/ 9522747 w 9522747"/>
              <a:gd name="connsiteY3-60" fmla="*/ 448643 h 2703839"/>
              <a:gd name="connsiteX4-61" fmla="*/ 9522747 w 9522747"/>
              <a:gd name="connsiteY4-62" fmla="*/ 2243164 h 2703839"/>
              <a:gd name="connsiteX5-63" fmla="*/ 9074104 w 9522747"/>
              <a:gd name="connsiteY5-64" fmla="*/ 2691807 h 2703839"/>
              <a:gd name="connsiteX6-65" fmla="*/ 121410 w 9522747"/>
              <a:gd name="connsiteY6-66" fmla="*/ 2703839 h 2703839"/>
              <a:gd name="connsiteX7-67" fmla="*/ 81842 w 9522747"/>
              <a:gd name="connsiteY7-68" fmla="*/ 2146911 h 2703839"/>
              <a:gd name="connsiteX0-69" fmla="*/ 81842 w 9522747"/>
              <a:gd name="connsiteY0-70" fmla="*/ 2146911 h 2703839"/>
              <a:gd name="connsiteX1-71" fmla="*/ 97347 w 9522747"/>
              <a:gd name="connsiteY1-72" fmla="*/ 0 h 2703839"/>
              <a:gd name="connsiteX2-73" fmla="*/ 9074104 w 9522747"/>
              <a:gd name="connsiteY2-74" fmla="*/ 0 h 2703839"/>
              <a:gd name="connsiteX3-75" fmla="*/ 9522747 w 9522747"/>
              <a:gd name="connsiteY3-76" fmla="*/ 448643 h 2703839"/>
              <a:gd name="connsiteX4-77" fmla="*/ 9522747 w 9522747"/>
              <a:gd name="connsiteY4-78" fmla="*/ 2243164 h 2703839"/>
              <a:gd name="connsiteX5-79" fmla="*/ 9074104 w 9522747"/>
              <a:gd name="connsiteY5-80" fmla="*/ 2691807 h 2703839"/>
              <a:gd name="connsiteX6-81" fmla="*/ 121410 w 9522747"/>
              <a:gd name="connsiteY6-82" fmla="*/ 2703839 h 2703839"/>
              <a:gd name="connsiteX7-83" fmla="*/ 81842 w 9522747"/>
              <a:gd name="connsiteY7-84" fmla="*/ 2146911 h 2703839"/>
              <a:gd name="connsiteX0-85" fmla="*/ 81842 w 9522747"/>
              <a:gd name="connsiteY0-86" fmla="*/ 2146911 h 2703839"/>
              <a:gd name="connsiteX1-87" fmla="*/ 97347 w 9522747"/>
              <a:gd name="connsiteY1-88" fmla="*/ 0 h 2703839"/>
              <a:gd name="connsiteX2-89" fmla="*/ 9074104 w 9522747"/>
              <a:gd name="connsiteY2-90" fmla="*/ 0 h 2703839"/>
              <a:gd name="connsiteX3-91" fmla="*/ 9522747 w 9522747"/>
              <a:gd name="connsiteY3-92" fmla="*/ 448643 h 2703839"/>
              <a:gd name="connsiteX4-93" fmla="*/ 9522747 w 9522747"/>
              <a:gd name="connsiteY4-94" fmla="*/ 2243164 h 2703839"/>
              <a:gd name="connsiteX5-95" fmla="*/ 9074104 w 9522747"/>
              <a:gd name="connsiteY5-96" fmla="*/ 2691807 h 2703839"/>
              <a:gd name="connsiteX6-97" fmla="*/ 121410 w 9522747"/>
              <a:gd name="connsiteY6-98" fmla="*/ 2703839 h 2703839"/>
              <a:gd name="connsiteX7-99" fmla="*/ 81842 w 9522747"/>
              <a:gd name="connsiteY7-100" fmla="*/ 2146911 h 2703839"/>
              <a:gd name="connsiteX0-101" fmla="*/ 0 w 9440905"/>
              <a:gd name="connsiteY0-102" fmla="*/ 2146911 h 2704560"/>
              <a:gd name="connsiteX1-103" fmla="*/ 15505 w 9440905"/>
              <a:gd name="connsiteY1-104" fmla="*/ 0 h 2704560"/>
              <a:gd name="connsiteX2-105" fmla="*/ 8992262 w 9440905"/>
              <a:gd name="connsiteY2-106" fmla="*/ 0 h 2704560"/>
              <a:gd name="connsiteX3-107" fmla="*/ 9440905 w 9440905"/>
              <a:gd name="connsiteY3-108" fmla="*/ 448643 h 2704560"/>
              <a:gd name="connsiteX4-109" fmla="*/ 9440905 w 9440905"/>
              <a:gd name="connsiteY4-110" fmla="*/ 2243164 h 2704560"/>
              <a:gd name="connsiteX5-111" fmla="*/ 8992262 w 9440905"/>
              <a:gd name="connsiteY5-112" fmla="*/ 2691807 h 2704560"/>
              <a:gd name="connsiteX6-113" fmla="*/ 39568 w 9440905"/>
              <a:gd name="connsiteY6-114" fmla="*/ 2703839 h 2704560"/>
              <a:gd name="connsiteX7-115" fmla="*/ 0 w 9440905"/>
              <a:gd name="connsiteY7-116" fmla="*/ 2146911 h 2704560"/>
              <a:gd name="connsiteX0-117" fmla="*/ 10422 w 9451327"/>
              <a:gd name="connsiteY0-118" fmla="*/ 2146911 h 2704560"/>
              <a:gd name="connsiteX1-119" fmla="*/ 25927 w 9451327"/>
              <a:gd name="connsiteY1-120" fmla="*/ 0 h 2704560"/>
              <a:gd name="connsiteX2-121" fmla="*/ 9002684 w 9451327"/>
              <a:gd name="connsiteY2-122" fmla="*/ 0 h 2704560"/>
              <a:gd name="connsiteX3-123" fmla="*/ 9451327 w 9451327"/>
              <a:gd name="connsiteY3-124" fmla="*/ 448643 h 2704560"/>
              <a:gd name="connsiteX4-125" fmla="*/ 9451327 w 9451327"/>
              <a:gd name="connsiteY4-126" fmla="*/ 2243164 h 2704560"/>
              <a:gd name="connsiteX5-127" fmla="*/ 9002684 w 9451327"/>
              <a:gd name="connsiteY5-128" fmla="*/ 2691807 h 2704560"/>
              <a:gd name="connsiteX6-129" fmla="*/ 1864 w 9451327"/>
              <a:gd name="connsiteY6-130" fmla="*/ 2703839 h 2704560"/>
              <a:gd name="connsiteX7-131" fmla="*/ 10422 w 9451327"/>
              <a:gd name="connsiteY7-132" fmla="*/ 2146911 h 2704560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9451327" h="2704560">
                <a:moveTo>
                  <a:pt x="10422" y="2146911"/>
                </a:moveTo>
                <a:lnTo>
                  <a:pt x="25927" y="0"/>
                </a:lnTo>
                <a:lnTo>
                  <a:pt x="9002684" y="0"/>
                </a:lnTo>
                <a:cubicBezTo>
                  <a:pt x="9250463" y="0"/>
                  <a:pt x="9451327" y="200864"/>
                  <a:pt x="9451327" y="448643"/>
                </a:cubicBezTo>
                <a:lnTo>
                  <a:pt x="9451327" y="2243164"/>
                </a:lnTo>
                <a:cubicBezTo>
                  <a:pt x="9451327" y="2490943"/>
                  <a:pt x="9250463" y="2691807"/>
                  <a:pt x="9002684" y="2691807"/>
                </a:cubicBezTo>
                <a:lnTo>
                  <a:pt x="1864" y="2703839"/>
                </a:lnTo>
                <a:cubicBezTo>
                  <a:pt x="-5284" y="2727902"/>
                  <a:pt x="10422" y="2142027"/>
                  <a:pt x="10422" y="2146911"/>
                </a:cubicBezTo>
                <a:close/>
              </a:path>
            </a:pathLst>
          </a:custGeom>
          <a:solidFill>
            <a:schemeClr val="bg1">
              <a:alpha val="64000"/>
            </a:schemeClr>
          </a:solidFill>
          <a:ln>
            <a:solidFill>
              <a:srgbClr val="DED3CF"/>
            </a:solidFill>
          </a:ln>
          <a:effectLst>
            <a:outerShdw blurRad="495300" dist="127000" dir="5400000" algn="ctr" rotWithShape="0">
              <a:srgbClr val="000000">
                <a:alpha val="2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000"/>
          </a:p>
        </p:txBody>
      </p:sp>
      <p:sp>
        <p:nvSpPr>
          <p:cNvPr id="13" name="标题 2"/>
          <p:cNvSpPr txBox="1"/>
          <p:nvPr/>
        </p:nvSpPr>
        <p:spPr>
          <a:xfrm>
            <a:off x="3160976" y="2228343"/>
            <a:ext cx="2627272" cy="12237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zh-CN" altLang="en-US" sz="3800" b="1" kern="100" smtClean="0">
                <a:solidFill>
                  <a:schemeClr val="bg1">
                    <a:lumMod val="50000"/>
                  </a:schemeClr>
                </a:solidFill>
                <a:latin typeface="Times New Roman" panose="02020603050405020304"/>
                <a:ea typeface="微软雅黑" panose="020b0503020204020204" pitchFamily="34" charset="-122"/>
              </a:rPr>
              <a:t>本课结束</a:t>
            </a:r>
            <a:endParaRPr lang="zh-CN" altLang="en-US" sz="3600" kern="100">
              <a:solidFill>
                <a:schemeClr val="bg1">
                  <a:lumMod val="50000"/>
                </a:schemeClr>
              </a:solidFill>
              <a:latin typeface="华文楷体" panose="02010600040101010101" charset="-122"/>
              <a:ea typeface="华文楷体" panose="02010600040101010101" charset="-122"/>
              <a:cs typeface="Times New Roman" panose="02020603050405020304"/>
            </a:endParaRPr>
          </a:p>
        </p:txBody>
      </p:sp>
      <p:pic>
        <p:nvPicPr>
          <p:cNvPr id="14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0744200" y="10160000"/>
            <a:ext cx="330200" cy="254000"/>
          </a:xfrm>
          <a:prstGeom prst="cube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/>
        </p:nvSpPr>
        <p:spPr>
          <a:xfrm>
            <a:off x="1637423" y="1556792"/>
            <a:ext cx="8913980" cy="6610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b="1" kern="1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Period Five</a:t>
            </a:r>
            <a:r>
              <a:rPr lang="zh-CN" altLang="zh-CN" sz="2800" b="1" kern="1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　</a:t>
            </a:r>
            <a:r>
              <a:rPr lang="en-US" altLang="zh-CN" sz="2800" b="1" kern="1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Writing—A description of an iconic animal</a:t>
            </a:r>
            <a:endParaRPr lang="zh-CN" altLang="zh-CN" sz="2800" b="1" kern="10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华文细黑" panose="02010600040101010101" pitchFamily="2" charset="-122"/>
            </a:endParaRPr>
          </a:p>
        </p:txBody>
      </p:sp>
      <p:sp>
        <p:nvSpPr>
          <p:cNvPr id="21" name="文本框 20">
            <a:hlinkClick r:id="rId2" action="ppaction://hlinksldjump"/>
          </p:cNvPr>
          <p:cNvSpPr txBox="1"/>
          <p:nvPr/>
        </p:nvSpPr>
        <p:spPr>
          <a:xfrm>
            <a:off x="3934172" y="4428401"/>
            <a:ext cx="49548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3200" b="1" smtClean="0">
                <a:solidFill>
                  <a:srgbClr val="8E6D48"/>
                </a:solidFill>
                <a:latin typeface="Arial"/>
                <a:ea typeface="微软雅黑"/>
              </a:rPr>
              <a:t>写作训练    </a:t>
            </a:r>
            <a:r>
              <a:rPr lang="zh-CN" altLang="en-US" smtClean="0">
                <a:solidFill>
                  <a:srgbClr val="8E6D48"/>
                </a:solidFill>
                <a:latin typeface="Arial"/>
                <a:ea typeface="微软雅黑"/>
              </a:rPr>
              <a:t>弄清文路  写作妙笔生花</a:t>
            </a:r>
            <a:endParaRPr lang="en-US" altLang="zh-CN">
              <a:solidFill>
                <a:srgbClr val="8E6D48"/>
              </a:solidFill>
              <a:latin typeface="Arial"/>
              <a:ea typeface="微软雅黑"/>
            </a:endParaRPr>
          </a:p>
        </p:txBody>
      </p:sp>
      <p:sp>
        <p:nvSpPr>
          <p:cNvPr id="20" name="文本框 19">
            <a:hlinkClick r:id="rId3" action="ppaction://hlinksldjump"/>
          </p:cNvPr>
          <p:cNvSpPr txBox="1"/>
          <p:nvPr/>
        </p:nvSpPr>
        <p:spPr>
          <a:xfrm>
            <a:off x="3934172" y="3429000"/>
            <a:ext cx="49548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3200" b="1" smtClean="0">
                <a:solidFill>
                  <a:srgbClr val="8E6D48"/>
                </a:solidFill>
                <a:latin typeface="Arial"/>
                <a:ea typeface="微软雅黑"/>
              </a:rPr>
              <a:t>技法点拨    </a:t>
            </a:r>
            <a:r>
              <a:rPr lang="zh-CN" altLang="en-US" smtClean="0">
                <a:solidFill>
                  <a:srgbClr val="8E6D48"/>
                </a:solidFill>
                <a:latin typeface="Arial"/>
                <a:ea typeface="微软雅黑"/>
              </a:rPr>
              <a:t>文体分析  把握写作动脉</a:t>
            </a:r>
            <a:endParaRPr lang="en-US" altLang="zh-CN">
              <a:solidFill>
                <a:srgbClr val="8E6D48"/>
              </a:solidFill>
              <a:latin typeface="+mj-ea"/>
              <a:ea typeface="+mj-ea"/>
            </a:endParaRPr>
          </a:p>
        </p:txBody>
      </p:sp>
      <p:grpSp>
        <p:nvGrpSpPr>
          <p:cNvPr id="23" name="组合 22"/>
          <p:cNvGrpSpPr/>
          <p:nvPr/>
        </p:nvGrpSpPr>
        <p:grpSpPr>
          <a:xfrm rot="10800000">
            <a:off x="212824" y="254442"/>
            <a:ext cx="1849140" cy="582270"/>
            <a:chOff x="1198662" y="3429794"/>
            <a:chExt cx="3600400" cy="792088"/>
          </a:xfrm>
        </p:grpSpPr>
        <p:grpSp>
          <p:nvGrpSpPr>
            <p:cNvPr id="24" name="组合 23"/>
            <p:cNvGrpSpPr/>
            <p:nvPr/>
          </p:nvGrpSpPr>
          <p:grpSpPr>
            <a:xfrm>
              <a:off x="1198662" y="3429794"/>
              <a:ext cx="3600400" cy="288000"/>
              <a:chOff x="1198662" y="3429794"/>
              <a:chExt cx="3600400" cy="288000"/>
            </a:xfrm>
          </p:grpSpPr>
          <p:cxnSp>
            <p:nvCxnSpPr>
              <p:cNvPr id="29" name="直接连接符 28"/>
              <p:cNvCxnSpPr/>
              <p:nvPr/>
            </p:nvCxnSpPr>
            <p:spPr>
              <a:xfrm>
                <a:off x="1198662" y="3429794"/>
                <a:ext cx="3600400" cy="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 flipH="1">
                <a:off x="1198662" y="3429794"/>
                <a:ext cx="0" cy="28800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 flipH="1">
                <a:off x="4799062" y="3429794"/>
                <a:ext cx="0" cy="28800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/>
            <p:cNvGrpSpPr/>
            <p:nvPr/>
          </p:nvGrpSpPr>
          <p:grpSpPr>
            <a:xfrm>
              <a:off x="1198662" y="3933882"/>
              <a:ext cx="3600400" cy="288000"/>
              <a:chOff x="1198662" y="3933882"/>
              <a:chExt cx="3600400" cy="288000"/>
            </a:xfrm>
          </p:grpSpPr>
          <p:cxnSp>
            <p:nvCxnSpPr>
              <p:cNvPr id="26" name="直接连接符 25"/>
              <p:cNvCxnSpPr/>
              <p:nvPr/>
            </p:nvCxnSpPr>
            <p:spPr>
              <a:xfrm>
                <a:off x="1198662" y="4221882"/>
                <a:ext cx="3600400" cy="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 flipH="1">
                <a:off x="1200984" y="3933882"/>
                <a:ext cx="0" cy="28800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/>
              <p:cNvCxnSpPr/>
              <p:nvPr/>
            </p:nvCxnSpPr>
            <p:spPr>
              <a:xfrm flipH="1">
                <a:off x="4799062" y="3933882"/>
                <a:ext cx="0" cy="28800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2" name="矩形 31"/>
          <p:cNvSpPr/>
          <p:nvPr/>
        </p:nvSpPr>
        <p:spPr>
          <a:xfrm rot="5400000">
            <a:off x="944158" y="-236295"/>
            <a:ext cx="365212" cy="15859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281945" y="286775"/>
            <a:ext cx="236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mtClean="0">
                <a:solidFill>
                  <a:schemeClr val="accent4">
                    <a:lumMod val="50000"/>
                  </a:schemeClr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rPr>
              <a:t>内容索引</a:t>
            </a:r>
            <a:endParaRPr lang="zh-CN" altLang="en-US" sz="2800" b="1">
              <a:solidFill>
                <a:schemeClr val="accent4">
                  <a:lumMod val="50000"/>
                </a:schemeClr>
              </a:solidFill>
              <a:latin typeface="Adobe 黑体 Std R" panose="020b0400000000000000" pitchFamily="34" charset="-122"/>
              <a:ea typeface="Adobe 黑体 Std R" panose="020b0400000000000000" pitchFamily="34" charset="-122"/>
            </a:endParaRPr>
          </a:p>
        </p:txBody>
      </p:sp>
      <p:cxnSp>
        <p:nvCxnSpPr>
          <p:cNvPr id="34" name="直接连接符 33"/>
          <p:cNvCxnSpPr/>
          <p:nvPr/>
        </p:nvCxnSpPr>
        <p:spPr>
          <a:xfrm flipV="1">
            <a:off x="2052304" y="519444"/>
            <a:ext cx="9362233" cy="2031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676991" y="1343958"/>
            <a:ext cx="10745245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en-US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　　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本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单元的写作任务是标志性动物描写。这种类型的文章属于介绍类说明文，是对一种标志性动物进行说明或描述的写作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en-US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　　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它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通常要求抓住该动物的主要特征进行描述，写作内容可以包括体态描述、栖息地、食物、现状等的说明，要求语言简明扼要，通俗易懂，描写详略得当。这种文体通常用第三人称，时态以一般现在时为主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-53185"/>
            <a:ext cx="12188825" cy="961905"/>
          </a:xfrm>
          <a:prstGeom prst="rect">
            <a:avLst/>
          </a:prstGeom>
        </p:spPr>
      </p:pic>
      <p:sp>
        <p:nvSpPr>
          <p:cNvPr id="10" name="点击文字添加标题"/>
          <p:cNvSpPr txBox="1"/>
          <p:nvPr/>
        </p:nvSpPr>
        <p:spPr>
          <a:xfrm>
            <a:off x="2290967" y="116632"/>
            <a:ext cx="3689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7200" b="1">
                <a:gradFill>
                  <a:gsLst>
                    <a:gs pos="56000">
                      <a:srgbClr val="FEFC96"/>
                    </a:gs>
                    <a:gs pos="71000">
                      <a:srgbClr val="FAAF5B"/>
                    </a:gs>
                    <a:gs pos="100000">
                      <a:srgbClr val="88765E"/>
                    </a:gs>
                    <a:gs pos="20000">
                      <a:srgbClr val="758A80"/>
                    </a:gs>
                    <a:gs pos="0">
                      <a:srgbClr val="75FEFF"/>
                    </a:gs>
                    <a:gs pos="35000">
                      <a:srgbClr val="FDFFFD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smtClean="0">
                <a:solidFill>
                  <a:srgbClr val="8E6D48"/>
                </a:solidFill>
                <a:effectLst/>
                <a:latin typeface="Arial"/>
                <a:ea typeface="微软雅黑"/>
              </a:rPr>
              <a:t>技 法 点 拨</a:t>
            </a:r>
            <a:endParaRPr lang="en-US" altLang="zh-CN" sz="3600">
              <a:solidFill>
                <a:srgbClr val="8E6D48"/>
              </a:solidFill>
              <a:effectLst/>
              <a:latin typeface="Arial"/>
              <a:ea typeface="微软雅黑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459319" y="332656"/>
            <a:ext cx="2723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565"/>
            <a:r>
              <a:rPr lang="zh-CN" altLang="en-US" kern="10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 panose="02070609020205090404"/>
              </a:rPr>
              <a:t>文体分析  把握写作动脉</a:t>
            </a:r>
            <a:endParaRPr lang="en-US" altLang="zh-CN" kern="100">
              <a:solidFill>
                <a:prstClr val="black">
                  <a:lumMod val="50000"/>
                  <a:lumOff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ourier New" panose="02070609020205090404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414892" y="476672"/>
            <a:ext cx="1773932" cy="593237"/>
          </a:xfrm>
          <a:prstGeom prst="rect">
            <a:avLst/>
          </a:prstGeom>
          <a:solidFill>
            <a:srgbClr val="00B050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0486900" y="528216"/>
            <a:ext cx="1620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2800" b="1" kern="1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写作指导</a:t>
            </a:r>
            <a:endParaRPr lang="zh-CN" altLang="en-US" sz="2800" b="1" kern="10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623265" y="1587992"/>
            <a:ext cx="10852697" cy="2417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1.Description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...is a mammal classified in the...family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2.Habitat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...native to central-western and southwestern China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3.Food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It has a diet which is...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4.Present situation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It is a conservation reliant endangered species.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6" name="返回">
            <a:hlinkClick r:id="rId2" action="ppaction://hlinksldjump"/>
          </p:cNvPr>
          <p:cNvSpPr/>
          <p:nvPr/>
        </p:nvSpPr>
        <p:spPr bwMode="auto">
          <a:xfrm>
            <a:off x="11211213" y="6398788"/>
            <a:ext cx="979200" cy="46080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/>
                <a:ea typeface="微软雅黑"/>
                <a:cs typeface="Times New Roman" panose="02020603050405020304"/>
              </a:rPr>
              <a:t>返 回</a:t>
            </a:r>
            <a:endParaRPr kumimoji="0" lang="zh-CN" altLang="en-US" sz="2000" b="0" i="0" u="none" strike="noStrike" kern="100" cap="none" spc="0" normalizeH="0" baseline="0" noProof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/>
              <a:ea typeface="微软雅黑"/>
              <a:cs typeface="Times New Roman" panose="02020603050405020304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4719" y="-99392"/>
            <a:ext cx="12188825" cy="961905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10414892" y="171467"/>
            <a:ext cx="1773932" cy="593237"/>
          </a:xfrm>
          <a:prstGeom prst="rect">
            <a:avLst/>
          </a:prstGeom>
          <a:solidFill>
            <a:srgbClr val="00B050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0491379" y="223011"/>
            <a:ext cx="1620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2800" b="1" kern="1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常用表达</a:t>
            </a:r>
            <a:endParaRPr lang="zh-CN" altLang="en-US" sz="2800" b="1" kern="10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544847" y="1348994"/>
            <a:ext cx="11099130" cy="1215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en-US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　　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假如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你是李华，请你给学校英文报纸的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动物世界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栏目写一篇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80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词左右的说明文，介绍一下我国特有的动物大熊猫。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12086"/>
            <a:ext cx="12188825" cy="961905"/>
          </a:xfrm>
          <a:prstGeom prst="rect">
            <a:avLst/>
          </a:prstGeom>
        </p:spPr>
      </p:pic>
      <p:sp>
        <p:nvSpPr>
          <p:cNvPr id="10" name="点击文字添加标题"/>
          <p:cNvSpPr txBox="1"/>
          <p:nvPr/>
        </p:nvSpPr>
        <p:spPr>
          <a:xfrm>
            <a:off x="2795023" y="116632"/>
            <a:ext cx="3689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7200" b="1">
                <a:gradFill>
                  <a:gsLst>
                    <a:gs pos="56000">
                      <a:srgbClr val="FEFC96"/>
                    </a:gs>
                    <a:gs pos="71000">
                      <a:srgbClr val="FAAF5B"/>
                    </a:gs>
                    <a:gs pos="100000">
                      <a:srgbClr val="88765E"/>
                    </a:gs>
                    <a:gs pos="20000">
                      <a:srgbClr val="758A80"/>
                    </a:gs>
                    <a:gs pos="0">
                      <a:srgbClr val="75FEFF"/>
                    </a:gs>
                    <a:gs pos="35000">
                      <a:srgbClr val="FDFFFD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>
                <a:solidFill>
                  <a:srgbClr val="8E6D48"/>
                </a:solidFill>
                <a:effectLst/>
                <a:latin typeface="Arial"/>
                <a:ea typeface="微软雅黑"/>
              </a:rPr>
              <a:t>写 作 训 练</a:t>
            </a:r>
            <a:endParaRPr lang="en-US" altLang="zh-CN" sz="3600">
              <a:solidFill>
                <a:srgbClr val="8E6D48"/>
              </a:solidFill>
              <a:effectLst/>
              <a:latin typeface="Arial"/>
              <a:ea typeface="微软雅黑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963375" y="332656"/>
            <a:ext cx="2723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565"/>
            <a:r>
              <a:rPr lang="zh-CN" altLang="en-US" kern="10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 panose="02070609020205090404"/>
              </a:rPr>
              <a:t>弄清</a:t>
            </a:r>
            <a:r>
              <a:rPr lang="zh-CN" altLang="en-US" kern="100" smtClean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 panose="02070609020205090404"/>
              </a:rPr>
              <a:t>文路  </a:t>
            </a:r>
            <a:r>
              <a:rPr lang="zh-CN" altLang="en-US" kern="10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 panose="02070609020205090404"/>
              </a:rPr>
              <a:t>写作妙笔生花</a:t>
            </a:r>
            <a:endParaRPr lang="en-US" altLang="zh-CN" kern="100">
              <a:solidFill>
                <a:prstClr val="black">
                  <a:lumMod val="50000"/>
                  <a:lumOff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ourier New" panose="02070609020205090404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549796" y="1103833"/>
            <a:ext cx="10945216" cy="615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 smtClean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审题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-53185"/>
            <a:ext cx="12188825" cy="961905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10414892" y="171467"/>
            <a:ext cx="1773932" cy="59323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0491379" y="223011"/>
            <a:ext cx="1620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kern="1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审题谋篇</a:t>
            </a:r>
            <a:endParaRPr lang="zh-CN" altLang="en-US" sz="2800" b="1" kern="10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49796" y="1844824"/>
            <a:ext cx="10945216" cy="1816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确定文体：本文为说明文。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主体时态：本文应以一般现在时为主。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主体人称：本文的主要人称应为第三人称。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676991" y="980728"/>
            <a:ext cx="10745245" cy="615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谋</a:t>
            </a:r>
            <a:r>
              <a:rPr lang="zh-CN" altLang="zh-CN" sz="2600" b="1" kern="100" smtClean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篇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76991" y="1596767"/>
            <a:ext cx="10745245" cy="1816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第一段：开门见山，进入话题。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第二段：针对现状，进行描述。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第三段：展望未来，提出希望。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-53185"/>
            <a:ext cx="12188825" cy="961905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10414892" y="171467"/>
            <a:ext cx="1773932" cy="59323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0491379" y="223011"/>
            <a:ext cx="1620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2800" b="1" kern="1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遣词造句</a:t>
            </a:r>
            <a:endParaRPr lang="zh-CN" altLang="en-US" sz="2800" b="1" kern="10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99645" y="1236146"/>
            <a:ext cx="11578825" cy="72325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核心词汇</a:t>
            </a:r>
            <a:endParaRPr lang="zh-CN" altLang="zh-CN" sz="1050" kern="100">
              <a:solidFill>
                <a:srgbClr val="0000FF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05780" y="1937176"/>
            <a:ext cx="11377263" cy="4324236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属于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动物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			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_______________________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原产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于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			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________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很容易被认出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来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	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__________________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4.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依赖保护的濒危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物种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	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____________________________________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5.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上升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			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____________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6.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释放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			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_______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7.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自由自在地生活在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野外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	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609020205090404" pitchFamily="49" charset="0"/>
              </a:rPr>
              <a:t>______________________</a:t>
            </a:r>
            <a:endParaRPr lang="zh-CN" altLang="zh-CN" sz="2600" kern="100">
              <a:latin typeface="Times New Roman" panose="02020603050405020304" pitchFamily="18" charset="0"/>
              <a:cs typeface="Courier New" panose="02070609020205090404" pitchFamily="49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375459" y="1871200"/>
            <a:ext cx="4967425" cy="620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250440"/>
              </a:tabLst>
            </a:pP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classified in the ... family</a:t>
            </a:r>
            <a:endParaRPr lang="en-US" altLang="zh-CN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338306" y="2538528"/>
            <a:ext cx="2106674" cy="620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250440"/>
              </a:tabLst>
            </a:pP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native to</a:t>
            </a:r>
            <a:endParaRPr lang="en-US" altLang="zh-CN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350683" y="3077752"/>
            <a:ext cx="3011145" cy="6206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tabLst>
                <a:tab pos="2250440"/>
              </a:tabLst>
            </a:pP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be easily recognized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356748" y="3673072"/>
            <a:ext cx="6079678" cy="6206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tabLst>
                <a:tab pos="2250440"/>
              </a:tabLst>
            </a:pP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 conservation reliant endangered species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353640" y="4311757"/>
            <a:ext cx="2082621" cy="6206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tabLst>
                <a:tab pos="2250440"/>
              </a:tabLst>
            </a:pP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be on the rise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367462" y="4923584"/>
            <a:ext cx="1202958" cy="6206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tabLst>
                <a:tab pos="2250440"/>
              </a:tabLst>
            </a:pP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set free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356081" y="5445224"/>
            <a:ext cx="3797835" cy="6206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tabLst>
                <a:tab pos="2250440"/>
              </a:tabLst>
            </a:pP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live in the wild peacefully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333772" y="22799"/>
            <a:ext cx="11593288" cy="615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连词成</a:t>
            </a:r>
            <a:r>
              <a:rPr lang="zh-CN" altLang="zh-CN" sz="2600" b="1" kern="100" smtClean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33772" y="638272"/>
            <a:ext cx="1159328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熊猫是一种属于熊科的哺乳动物。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(classified in the ... family)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Panda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			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熊猫是一种原产于中国的中西部和西南部的哺乳动物。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(native to)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Panda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central-western and southwestern China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报告显示野生熊猫的数量正在上升。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(be on the rise)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____________________________________________________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4.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科学家们希望有一天，他们能有足够的熊猫自由自在地生活在野外。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(live in the wild peacefully)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____________________________________________________________________________________________________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989956" y="1161584"/>
            <a:ext cx="5984715" cy="6206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tabLst>
                <a:tab pos="2250440"/>
              </a:tabLst>
            </a:pP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is a mammal classified in the bear family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989956" y="2415260"/>
            <a:ext cx="3313728" cy="6206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tabLst>
                <a:tab pos="2250440"/>
              </a:tabLst>
            </a:pP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is a mammal native to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74644" y="3537848"/>
            <a:ext cx="8626464" cy="6206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tabLst>
                <a:tab pos="2250440"/>
              </a:tabLst>
            </a:pP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Reports show that the number of wild pandas is on the rise.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36357" y="5318792"/>
            <a:ext cx="11185087" cy="122078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tabLst>
                <a:tab pos="2250440"/>
              </a:tabLst>
            </a:pP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Scientists hope that one day they will have enough pandas to be set free and let them live in the wild </a:t>
            </a:r>
            <a:r>
              <a:rPr lang="en-US" altLang="zh-CN" sz="2600" b="1" kern="100" smtClean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peacefully.</a:t>
            </a:r>
            <a:endParaRPr lang="en-US" altLang="zh-CN" sz="2600" b="1" kern="100" smtClean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tags/tag1.xml><?xml version="1.0" encoding="utf-8"?>
<p:tagLst xmlns:p="http://schemas.openxmlformats.org/presentationml/2006/main">
  <p:tag name="MH" val="20150910162900"/>
  <p:tag name="MH_LIBRARY" val="GRAPHIC"/>
  <p:tag name="MH_ORDER" val="Freeform 14"/>
</p:tagLst>
</file>

<file path=ppt/tags/tag2.xml><?xml version="1.0" encoding="utf-8"?>
<p:tagLst xmlns:p="http://schemas.openxmlformats.org/presentationml/2006/main">
  <p:tag name="MH" val="20150910162900"/>
  <p:tag name="MH_LIBRARY" val="GRAPHIC"/>
  <p:tag name="MH_ORDER" val="Freeform 14"/>
</p:tagLst>
</file>

<file path=ppt/tags/tag3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r="http://schemas.openxmlformats.org/officeDocument/2006/relationships" xmlns:a="http://schemas.openxmlformats.org/drawingml/2006/main" name="第一PPT，www.1ppt.com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7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Arial"/>
        <a:cs typeface="Arial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学科网</Company>
  <Paragraphs>76</Paragraphs>
  <Slides>14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baseType="lpstr" size="26">
      <vt:lpstr>Arial</vt:lpstr>
      <vt:lpstr>Calibri Light</vt:lpstr>
      <vt:lpstr>Calibri</vt:lpstr>
      <vt:lpstr>Arial Black</vt:lpstr>
      <vt:lpstr>Times New Roman</vt:lpstr>
      <vt:lpstr>华文楷体</vt:lpstr>
      <vt:lpstr>华文细黑</vt:lpstr>
      <vt:lpstr>微软雅黑</vt:lpstr>
      <vt:lpstr>Adobe 黑体 Std R</vt:lpstr>
      <vt:lpstr>宋体</vt:lpstr>
      <vt:lpstr>Courier New</vt:lpstr>
      <vt:lpstr>第一PPT，www.1ppt.com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Java</Application>
  <AppVersion>20.1100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rbm.xkw.com</dc:creator>
  <cp:revision>1</cp:revision>
  <cp:lastPrinted>2021-03-20T15:09:01.350</cp:lastPrinted>
  <dcterms:created xsi:type="dcterms:W3CDTF">2021-03-20T15:09:01Z</dcterms:created>
  <dcterms:modified xsi:type="dcterms:W3CDTF">2021-03-20T07:09:03Z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