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8" r:id="rId23"/>
    <p:sldId id="319" r:id="rId24"/>
    <p:sldId id="320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林鸿秀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2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9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BB52E-6F46-421A-AC82-5776988C80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D061E82-1FCE-4519-A56D-650E405E1D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A3F5669-825E-4909-81E9-CEAA20C7E7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700" y="219075"/>
            <a:ext cx="6413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 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538" y="5600700"/>
            <a:ext cx="36306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 userDrawn="1"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 userDrawn="1"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</p:grpSp>
      <p:grpSp>
        <p:nvGrpSpPr>
          <p:cNvPr id="39" name="组合 67"/>
          <p:cNvGrpSpPr/>
          <p:nvPr userDrawn="1"/>
        </p:nvGrpSpPr>
        <p:grpSpPr>
          <a:xfrm>
            <a:off x="234950" y="36513"/>
            <a:ext cx="2838450" cy="1262062"/>
            <a:chOff x="472" y="306"/>
            <a:chExt cx="3821" cy="1986"/>
          </a:xfrm>
        </p:grpSpPr>
        <p:pic>
          <p:nvPicPr>
            <p:cNvPr id="40" name="图片 4" descr="编组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" y="306"/>
              <a:ext cx="3821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5" descr="lALPBFuNcg4cT0HNAjvNAzA_816_5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5" y="770"/>
              <a:ext cx="745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830580" y="546735"/>
            <a:ext cx="2093595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275" y="714375"/>
            <a:ext cx="8296275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44650" y="631825"/>
            <a:ext cx="2386013" cy="498475"/>
          </a:xfrm>
          <a:prstGeom prst="roundRect">
            <a:avLst>
              <a:gd name="adj" fmla="val 18158"/>
            </a:avLst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763905" y="546735"/>
            <a:ext cx="3446780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marL="228600" marR="0" lvl="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600" b="0" i="0" u="none" strike="noStrike" kern="1200" cap="none" spc="15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15938" y="550863"/>
            <a:ext cx="10969625" cy="7048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25293" y="5357788"/>
            <a:ext cx="463555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人教版七年级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(</a:t>
            </a:r>
            <a:r>
              <a:rPr lang="zh-CN" altLang="en-US" sz="2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初中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)</a:t>
            </a: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英语上册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5600" y="1523441"/>
            <a:ext cx="6588590" cy="13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Unit 4 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Where's my schoolbag?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80972" y="3543935"/>
            <a:ext cx="3117215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Section B (2a-2c)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266190" y="2396067"/>
            <a:ext cx="9213851" cy="343852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main idea of the passage is ________.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A. about Kate and her sister Gina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 about Kate and Gina’s room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that Kate is tidy, but Gina isn’t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143000" y="1325245"/>
            <a:ext cx="6621145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2b Listen to the passage and answer: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Unit 4 Section B 2b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298055" y="1408430"/>
            <a:ext cx="619125" cy="619125"/>
          </a:xfrm>
          <a:prstGeom prst="rect">
            <a:avLst/>
          </a:prstGeom>
        </p:spPr>
      </p:pic>
      <p:pic>
        <p:nvPicPr>
          <p:cNvPr id="5" name="图片 4" descr="√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233545"/>
            <a:ext cx="901700" cy="90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094740" y="1107440"/>
            <a:ext cx="6619240" cy="6661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en-US" altLang="zh-CN" sz="3735" b="1">
                <a:latin typeface="+mj-lt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and answer the questions.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1279102" y="1962362"/>
            <a:ext cx="2976033" cy="3456517"/>
          </a:xfrm>
          <a:prstGeom prst="roundRect">
            <a:avLst/>
          </a:prstGeom>
          <a:noFill/>
          <a:ln>
            <a:solidFill>
              <a:srgbClr val="07B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/>
          </a:p>
        </p:txBody>
      </p:sp>
      <p:sp>
        <p:nvSpPr>
          <p:cNvPr id="15365" name="文本框 8"/>
          <p:cNvSpPr txBox="1">
            <a:spLocks noChangeArrowheads="1"/>
          </p:cNvSpPr>
          <p:nvPr/>
        </p:nvSpPr>
        <p:spPr bwMode="auto">
          <a:xfrm>
            <a:off x="1424729" y="2372148"/>
            <a:ext cx="278341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Kate tidy?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文本框 10"/>
          <p:cNvSpPr txBox="1">
            <a:spLocks noChangeArrowheads="1"/>
          </p:cNvSpPr>
          <p:nvPr/>
        </p:nvSpPr>
        <p:spPr bwMode="auto">
          <a:xfrm>
            <a:off x="1422612" y="3860166"/>
            <a:ext cx="278553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Gina tidy?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445896" y="3136266"/>
            <a:ext cx="225001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she is.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452245" y="4624282"/>
            <a:ext cx="27305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she isn’t.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9" name="Picture 5" descr="CAF{PZ4UH7I1POYDVQPL2G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1395" y="1845945"/>
            <a:ext cx="6584950" cy="383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758565" y="5779135"/>
            <a:ext cx="5478145" cy="521970"/>
          </a:xfrm>
          <a:prstGeom prst="rect">
            <a:avLst/>
          </a:prstGeom>
          <a:solidFill>
            <a:srgbClr val="CCEEED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topic sentence.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1000" y="5418455"/>
            <a:ext cx="7747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接连接符 21"/>
          <p:cNvCxnSpPr/>
          <p:nvPr/>
        </p:nvCxnSpPr>
        <p:spPr>
          <a:xfrm>
            <a:off x="5876290" y="2637155"/>
            <a:ext cx="149733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271347" y="2969049"/>
            <a:ext cx="5207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800100" y="1444625"/>
            <a:ext cx="780478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article and circle the things Kate and Gina have.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5" descr="CAF{PZ4UH7I1POYDVQPL2G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3330" y="1905000"/>
            <a:ext cx="9173210" cy="433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3"/>
          <p:cNvSpPr/>
          <p:nvPr/>
        </p:nvSpPr>
        <p:spPr>
          <a:xfrm>
            <a:off x="1900363" y="3285093"/>
            <a:ext cx="838200" cy="28786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/>
          </a:p>
        </p:txBody>
      </p:sp>
      <p:sp>
        <p:nvSpPr>
          <p:cNvPr id="5" name="矩形: 圆角 4"/>
          <p:cNvSpPr/>
          <p:nvPr/>
        </p:nvSpPr>
        <p:spPr>
          <a:xfrm>
            <a:off x="3222645" y="3285093"/>
            <a:ext cx="673100" cy="28786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/>
          </a:p>
        </p:txBody>
      </p:sp>
      <p:sp>
        <p:nvSpPr>
          <p:cNvPr id="6" name="矩形: 圆角 5"/>
          <p:cNvSpPr/>
          <p:nvPr/>
        </p:nvSpPr>
        <p:spPr>
          <a:xfrm>
            <a:off x="3549670" y="3649795"/>
            <a:ext cx="575733" cy="28786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/>
          </a:p>
        </p:txBody>
      </p:sp>
      <p:sp>
        <p:nvSpPr>
          <p:cNvPr id="7" name="矩形: 圆角 6"/>
          <p:cNvSpPr/>
          <p:nvPr/>
        </p:nvSpPr>
        <p:spPr>
          <a:xfrm>
            <a:off x="4125615" y="4006241"/>
            <a:ext cx="670983" cy="289984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/>
          </a:p>
        </p:txBody>
      </p:sp>
      <p:sp>
        <p:nvSpPr>
          <p:cNvPr id="8" name="矩形: 圆角 7"/>
          <p:cNvSpPr/>
          <p:nvPr/>
        </p:nvSpPr>
        <p:spPr>
          <a:xfrm>
            <a:off x="4125615" y="4356338"/>
            <a:ext cx="829733" cy="28786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/>
          </a:p>
        </p:txBody>
      </p:sp>
      <p:sp>
        <p:nvSpPr>
          <p:cNvPr id="9" name="矩形: 圆角 8"/>
          <p:cNvSpPr/>
          <p:nvPr/>
        </p:nvSpPr>
        <p:spPr>
          <a:xfrm>
            <a:off x="4221480" y="5433060"/>
            <a:ext cx="848360" cy="287655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/>
          </a:p>
        </p:txBody>
      </p:sp>
      <p:sp>
        <p:nvSpPr>
          <p:cNvPr id="10" name="矩形: 圆角 9"/>
          <p:cNvSpPr/>
          <p:nvPr/>
        </p:nvSpPr>
        <p:spPr>
          <a:xfrm>
            <a:off x="6328641" y="2223797"/>
            <a:ext cx="670984" cy="2794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/>
          </a:p>
        </p:txBody>
      </p:sp>
      <p:sp>
        <p:nvSpPr>
          <p:cNvPr id="11" name="矩形: 圆角 10"/>
          <p:cNvSpPr/>
          <p:nvPr/>
        </p:nvSpPr>
        <p:spPr>
          <a:xfrm>
            <a:off x="8799850" y="2503408"/>
            <a:ext cx="577849" cy="2794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/>
          </a:p>
        </p:txBody>
      </p:sp>
      <p:sp>
        <p:nvSpPr>
          <p:cNvPr id="12" name="矩形: 圆角 11"/>
          <p:cNvSpPr/>
          <p:nvPr/>
        </p:nvSpPr>
        <p:spPr>
          <a:xfrm>
            <a:off x="7677593" y="2904517"/>
            <a:ext cx="673100" cy="2794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/>
          </a:p>
        </p:txBody>
      </p:sp>
      <p:sp>
        <p:nvSpPr>
          <p:cNvPr id="13" name="矩形: 圆角 12"/>
          <p:cNvSpPr/>
          <p:nvPr/>
        </p:nvSpPr>
        <p:spPr>
          <a:xfrm>
            <a:off x="6784783" y="3289115"/>
            <a:ext cx="1231900" cy="2794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/>
          </a:p>
        </p:txBody>
      </p:sp>
      <p:sp>
        <p:nvSpPr>
          <p:cNvPr id="14" name="矩形: 圆角 12"/>
          <p:cNvSpPr/>
          <p:nvPr/>
        </p:nvSpPr>
        <p:spPr>
          <a:xfrm>
            <a:off x="1900675" y="4016825"/>
            <a:ext cx="1231900" cy="2794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703580" y="1390650"/>
            <a:ext cx="10731500" cy="6661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2c Complete the chart about the things Kate and Gina have and where they are. </a:t>
            </a:r>
            <a:r>
              <a:rPr lang="en-US" altLang="zh-CN" sz="3735" b="1">
                <a:latin typeface="+mj-lt"/>
              </a:rPr>
              <a:t>                    </a:t>
            </a:r>
            <a:endParaRPr lang="zh-CN" altLang="en-US" sz="3735" b="1">
              <a:latin typeface="+mj-lt"/>
            </a:endParaRPr>
          </a:p>
        </p:txBody>
      </p:sp>
      <p:graphicFrame>
        <p:nvGraphicFramePr>
          <p:cNvPr id="7" name="Group 272"/>
          <p:cNvGraphicFramePr>
            <a:graphicFrameLocks noGrp="1"/>
          </p:cNvGraphicFramePr>
          <p:nvPr/>
        </p:nvGraphicFramePr>
        <p:xfrm>
          <a:off x="772160" y="2023745"/>
          <a:ext cx="10534015" cy="4378325"/>
        </p:xfrm>
        <a:graphic>
          <a:graphicData uri="http://schemas.openxmlformats.org/drawingml/2006/table">
            <a:tbl>
              <a:tblPr/>
              <a:tblGrid>
                <a:gridCol w="1966595"/>
                <a:gridCol w="3192145"/>
                <a:gridCol w="2948940"/>
                <a:gridCol w="2426335"/>
              </a:tblGrid>
              <a:tr h="687070">
                <a:tc gridSpan="2"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Kate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Gina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</a:tr>
              <a:tr h="687070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Things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Where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Things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Where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67765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books and tapes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in the bookcase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8855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735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7565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735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735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7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735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9996" marR="119996" marT="62356" marB="62356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252"/>
          <p:cNvSpPr txBox="1">
            <a:spLocks noChangeArrowheads="1"/>
          </p:cNvSpPr>
          <p:nvPr/>
        </p:nvSpPr>
        <p:spPr bwMode="auto">
          <a:xfrm>
            <a:off x="908050" y="4527550"/>
            <a:ext cx="48158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 keys         in her schoolbag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253"/>
          <p:cNvSpPr txBox="1">
            <a:spLocks noChangeArrowheads="1"/>
          </p:cNvSpPr>
          <p:nvPr/>
        </p:nvSpPr>
        <p:spPr bwMode="auto">
          <a:xfrm>
            <a:off x="908050" y="5528310"/>
            <a:ext cx="41624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 clock	  on the desk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54"/>
          <p:cNvSpPr txBox="1">
            <a:spLocks noChangeArrowheads="1"/>
          </p:cNvSpPr>
          <p:nvPr/>
        </p:nvSpPr>
        <p:spPr bwMode="auto">
          <a:xfrm>
            <a:off x="6586220" y="3841115"/>
            <a:ext cx="44742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books</a:t>
            </a: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everywhere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" name="Group 271"/>
          <p:cNvGraphicFramePr>
            <a:graphicFrameLocks noGrp="1"/>
          </p:cNvGraphicFramePr>
          <p:nvPr/>
        </p:nvGraphicFramePr>
        <p:xfrm>
          <a:off x="5995458" y="4362874"/>
          <a:ext cx="5655310" cy="1278255"/>
        </p:xfrm>
        <a:graphic>
          <a:graphicData uri="http://schemas.openxmlformats.org/drawingml/2006/table">
            <a:tbl>
              <a:tblPr/>
              <a:tblGrid>
                <a:gridCol w="2884170"/>
                <a:gridCol w="2771140"/>
              </a:tblGrid>
              <a:tr h="1278255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white model 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plane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2032" marR="122032" marT="60876" marB="60876" vert="horz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under the      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   desk                                     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2032" marR="122032" marT="60876" marB="60876" vert="horz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6216015" y="5448935"/>
            <a:ext cx="256667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keys, ruler,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schoolbag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9134263" y="5528099"/>
            <a:ext cx="230081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don’t know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1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299210" y="1470660"/>
            <a:ext cx="251523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choose.</a:t>
            </a:r>
            <a:endParaRPr kumimoji="1"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 Box 5"/>
          <p:cNvSpPr>
            <a:spLocks noChangeArrowheads="1"/>
          </p:cNvSpPr>
          <p:nvPr/>
        </p:nvSpPr>
        <p:spPr bwMode="auto">
          <a:xfrm>
            <a:off x="1299210" y="2075180"/>
            <a:ext cx="9818370" cy="396938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1. Kate’s </a:t>
            </a: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charset="-122"/>
              </a:rPr>
              <a:t>tapes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are in the ________.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fontAlgn="ctr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    A. schoolbag                  B. desk                      C. bookcase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fontAlgn="ctr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2. Kate’s clock is_________.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fontAlgn="ctr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    A. under the bed   	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fontAlgn="ctr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    B. on the desk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fontAlgn="ctr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    C. on the chair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6" name="图片 5" descr="C:\Users\Administrator\Desktop\我的微课\素材库\√.png√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068311" y="2772516"/>
            <a:ext cx="768349" cy="76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C:\Users\Administrator\Desktop\我的微课\素材库\√.png√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540298" y="4730962"/>
            <a:ext cx="768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9458" name="Text Box 5"/>
          <p:cNvSpPr>
            <a:spLocks noChangeArrowheads="1"/>
          </p:cNvSpPr>
          <p:nvPr/>
        </p:nvSpPr>
        <p:spPr bwMode="auto">
          <a:xfrm>
            <a:off x="1474258" y="1847639"/>
            <a:ext cx="8449733" cy="396938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3. What color is Gina’s model plane?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fontAlgn="ctr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    A. yellow     	          B. blue                      C. white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fontAlgn="ctr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4. Where is Gina’s model plane?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fontAlgn="ctr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    A. on the bookcase      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fontAlgn="ctr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    B. under the desk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fontAlgn="ctr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    C. on the desk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3" name="图片 2" descr="C:\Users\Administrator\Desktop\我的微课\素材库\√.png√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005657" y="2531111"/>
            <a:ext cx="768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:\Users\Administrator\Desktop\我的微课\素材库\√.png√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719368" y="4431242"/>
            <a:ext cx="768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1626447" y="1841923"/>
            <a:ext cx="7885430" cy="418211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9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(     ) 1. Kate and Gina are cousins. 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9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(     ) 2. Kate’s books and tapes are in the bookcase.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9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(     ) 3. Gina has a clock.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9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(     ) 4. Gina’s keys are in the schoolbag.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9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(     ) 5. The white model plane is under the desk.</a:t>
            </a:r>
            <a:endParaRPr lang="zh-CN" altLang="en-US" sz="280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13349" y="2104813"/>
            <a:ext cx="47307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735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zh-CN" altLang="en-US" sz="100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87314" y="2875916"/>
            <a:ext cx="49974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735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endParaRPr lang="zh-CN" altLang="en-US" sz="100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00014" y="3691467"/>
            <a:ext cx="47307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735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zh-CN" altLang="en-US" sz="100">
              <a:solidFill>
                <a:srgbClr val="FF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14407" y="4482042"/>
            <a:ext cx="47307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735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zh-CN" altLang="en-US" sz="100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786679" y="5338869"/>
            <a:ext cx="49974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735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endParaRPr lang="zh-CN" altLang="en-US" sz="100">
              <a:solidFill>
                <a:srgbClr val="FF0000"/>
              </a:solidFill>
            </a:endParaRPr>
          </a:p>
        </p:txBody>
      </p:sp>
      <p:sp>
        <p:nvSpPr>
          <p:cNvPr id="14344" name="矩形 10"/>
          <p:cNvSpPr>
            <a:spLocks noChangeArrowheads="1"/>
          </p:cNvSpPr>
          <p:nvPr/>
        </p:nvSpPr>
        <p:spPr bwMode="auto">
          <a:xfrm>
            <a:off x="1227032" y="1175174"/>
            <a:ext cx="19062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True or false.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709920" y="2235200"/>
            <a:ext cx="1331595" cy="406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sisters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708910" y="3820795"/>
            <a:ext cx="925830" cy="406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Kat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774315" y="5027295"/>
            <a:ext cx="6618605" cy="406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“Where are my keys?” Gina always asks.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4498975" y="728980"/>
            <a:ext cx="319405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retell the passage.</a:t>
            </a:r>
            <a:endParaRPr kumimoji="1"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783590" y="2009775"/>
            <a:ext cx="2007870" cy="966470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1"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Kate (tidy)</a:t>
            </a:r>
            <a:endParaRPr kumimoji="1"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879475" y="4307205"/>
            <a:ext cx="1852930" cy="1244600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1"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Gina</a:t>
            </a:r>
            <a:endParaRPr kumimoji="1"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kumimoji="1"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(not tidy)</a:t>
            </a:r>
            <a:endParaRPr kumimoji="1"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箭头: 右 6"/>
          <p:cNvSpPr/>
          <p:nvPr/>
        </p:nvSpPr>
        <p:spPr>
          <a:xfrm>
            <a:off x="2876551" y="2491317"/>
            <a:ext cx="573616" cy="1926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935"/>
          </a:p>
        </p:txBody>
      </p:sp>
      <p:sp>
        <p:nvSpPr>
          <p:cNvPr id="8" name="矩形: 圆角 7"/>
          <p:cNvSpPr/>
          <p:nvPr/>
        </p:nvSpPr>
        <p:spPr>
          <a:xfrm>
            <a:off x="3449955" y="1420072"/>
            <a:ext cx="8142817" cy="2146300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kumimoji="1"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books and tapes       _____________</a:t>
            </a:r>
            <a:endParaRPr kumimoji="1"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kumimoji="1"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keys       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  <a:endParaRPr kumimoji="1"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kumimoji="1"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clock      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endParaRPr kumimoji="1" lang="zh-CN" altLang="en-US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箭头: 右 8"/>
          <p:cNvSpPr/>
          <p:nvPr/>
        </p:nvSpPr>
        <p:spPr>
          <a:xfrm rot="5400000">
            <a:off x="1465791" y="3437468"/>
            <a:ext cx="994833" cy="203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935"/>
          </a:p>
        </p:txBody>
      </p:sp>
      <p:sp>
        <p:nvSpPr>
          <p:cNvPr id="10" name="矩形: 圆角 9"/>
          <p:cNvSpPr/>
          <p:nvPr/>
        </p:nvSpPr>
        <p:spPr>
          <a:xfrm>
            <a:off x="3399367" y="3818467"/>
            <a:ext cx="8401051" cy="2226733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kumimoji="1"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books       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kumimoji="1"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(on her ____, on the 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kumimoji="1"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under the 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kumimoji="1"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kumimoji="1"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kumimoji="1"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model plane       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endParaRPr kumimoji="1"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箭头: 右 10"/>
          <p:cNvSpPr/>
          <p:nvPr/>
        </p:nvSpPr>
        <p:spPr>
          <a:xfrm>
            <a:off x="2791884" y="4830233"/>
            <a:ext cx="577849" cy="19261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935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6466205" y="1966595"/>
            <a:ext cx="575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694979" y="2587202"/>
            <a:ext cx="575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696672" y="3105786"/>
            <a:ext cx="575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876377" y="4468072"/>
            <a:ext cx="575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5808134" y="5551805"/>
            <a:ext cx="575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7042150" y="1705610"/>
            <a:ext cx="265239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 the bookcase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75"/>
          <p:cNvSpPr txBox="1">
            <a:spLocks noChangeArrowheads="1"/>
          </p:cNvSpPr>
          <p:nvPr/>
        </p:nvSpPr>
        <p:spPr bwMode="auto">
          <a:xfrm>
            <a:off x="5271135" y="2232025"/>
            <a:ext cx="28035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 her schoolbag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5271136" y="2845012"/>
            <a:ext cx="269663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on the desk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5452110" y="4094480"/>
            <a:ext cx="203073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everywhere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6466205" y="5193030"/>
            <a:ext cx="25088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under the desk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75"/>
          <p:cNvSpPr txBox="1">
            <a:spLocks noChangeArrowheads="1"/>
          </p:cNvSpPr>
          <p:nvPr/>
        </p:nvSpPr>
        <p:spPr bwMode="auto">
          <a:xfrm>
            <a:off x="10536555" y="4094480"/>
            <a:ext cx="7683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bed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75"/>
          <p:cNvSpPr txBox="1">
            <a:spLocks noChangeArrowheads="1"/>
          </p:cNvSpPr>
          <p:nvPr/>
        </p:nvSpPr>
        <p:spPr bwMode="auto">
          <a:xfrm>
            <a:off x="5560060" y="4671060"/>
            <a:ext cx="82423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sofa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8476615" y="4206875"/>
            <a:ext cx="10871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chair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8" grpId="1"/>
      <p:bldP spid="19" grpId="1"/>
      <p:bldP spid="20" grpId="1"/>
      <p:bldP spid="21" grpId="1"/>
      <p:bldP spid="22" grpId="1"/>
      <p:bldP spid="23" grpId="1"/>
      <p:bldP spid="24" grpId="1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40291" name="文本框 5"/>
          <p:cNvSpPr txBox="1"/>
          <p:nvPr/>
        </p:nvSpPr>
        <p:spPr>
          <a:xfrm>
            <a:off x="779780" y="1583690"/>
            <a:ext cx="93916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1. I'm Kate,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and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my sister is Gina. I'm tidy,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but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Gina is not. 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6"/>
          <p:cNvSpPr txBox="1"/>
          <p:nvPr/>
        </p:nvSpPr>
        <p:spPr>
          <a:xfrm>
            <a:off x="851535" y="2267585"/>
            <a:ext cx="61531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【易混辨析】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并列连词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but, and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79463" y="3022600"/>
          <a:ext cx="10353675" cy="239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665"/>
                <a:gridCol w="9351010"/>
              </a:tblGrid>
              <a:tr h="624205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but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表示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转折的逻辑关系或两种情况的对比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，意为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但是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然而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5485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and</a:t>
                      </a:r>
                      <a:endParaRPr lang="en-US" altLang="zh-CN" sz="28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连接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两个或几个并列的成分</a:t>
                      </a:r>
                      <a:r>
                        <a:rPr lang="zh-CN" altLang="en-US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，常用于肯定句，意为</a:t>
                      </a:r>
                      <a:r>
                        <a:rPr lang="en-US" altLang="zh-CN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altLang="en-US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altLang="zh-CN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zh-CN" altLang="en-US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而</a:t>
                      </a:r>
                      <a:r>
                        <a:rPr lang="en-US" altLang="zh-CN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altLang="en-US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连接的并列成分作主语时，谓语动词用复数形式。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7725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</a:t>
                      </a:r>
                      <a:endParaRPr lang="en-US" altLang="zh-CN" sz="28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否定句中，连接并列成分要用 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而不用 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altLang="en-US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意为</a:t>
                      </a:r>
                      <a:r>
                        <a:rPr lang="en-US" altLang="zh-CN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altLang="en-US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也不</a:t>
                      </a:r>
                      <a:r>
                        <a:rPr lang="en-US" altLang="zh-CN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altLang="en-US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表示选择关系时，常用于选择疑问句，意为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还是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altLang="en-US" sz="28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altLang="en-US" sz="28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1" name="文本框 6"/>
          <p:cNvSpPr txBox="1"/>
          <p:nvPr/>
        </p:nvSpPr>
        <p:spPr>
          <a:xfrm>
            <a:off x="802958" y="1750695"/>
            <a:ext cx="1141571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I like red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but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I don't like black.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我喜欢红色但不喜欢黑色。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802958" y="2661920"/>
            <a:ext cx="11331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Tom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and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Cindy are good friends.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汤姆和辛迪是好朋友。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6"/>
          <p:cNvSpPr txBox="1"/>
          <p:nvPr/>
        </p:nvSpPr>
        <p:spPr>
          <a:xfrm>
            <a:off x="802958" y="3573145"/>
            <a:ext cx="1039653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She can't sing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or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dance.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她不会唱歌也不会跳舞。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文本框 6"/>
          <p:cNvSpPr txBox="1"/>
          <p:nvPr/>
        </p:nvSpPr>
        <p:spPr>
          <a:xfrm>
            <a:off x="802958" y="4485958"/>
            <a:ext cx="99234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Is he your father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or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your uncle?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他是你爸爸还是你叔叔？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22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Learning objectives</a:t>
            </a:r>
            <a:endParaRPr lang="zh-CN" altLang="en-US" sz="2220"/>
          </a:p>
        </p:txBody>
      </p:sp>
      <p:pic>
        <p:nvPicPr>
          <p:cNvPr id="921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810" y="1326515"/>
            <a:ext cx="10054590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the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key words</a:t>
            </a:r>
            <a:r>
              <a:rPr 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：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tidy; but; our; everywhere; always</a:t>
            </a: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.</a:t>
            </a:r>
            <a:b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</a:b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the following sentence patterns: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① I’m tidy, but Gina is not.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② Gina’s books are everywhere— on her bed, on the sofa and under the chair.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③ “Where are my keys?”Gina always asks.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read the passage to find where Kate’s things and Gina’s things are.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63270" y="54673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50409" y="1648884"/>
            <a:ext cx="10610849" cy="474281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I am tidy, </a:t>
            </a:r>
            <a:r>
              <a:rPr lang="zh-CN" altLang="en-US" sz="2400" b="1" u="sng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  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my brother </a:t>
            </a:r>
            <a:r>
              <a:rPr lang="zh-CN" altLang="en-US" sz="2400" b="1" u="sng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  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A. but; is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　　　              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but; is not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C. and; is not	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          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D. and; are not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This is her tape player, ______ that’s her computer game. 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A. and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  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but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  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C. too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 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D. because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—Where _______ the English book? 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—_______on the table. 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A. is; It’s	　　　　　   B. is; They are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C. are; It’s	　           　　D. are; They are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图片 6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67985" y="2185670"/>
            <a:ext cx="652145" cy="65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10335" y="3791585"/>
            <a:ext cx="624205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50779" y="1127108"/>
            <a:ext cx="395525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  <a:sym typeface="字魂105号-简雅黑" panose="00000500000000000000" pitchFamily="2" charset="-122"/>
              </a:rPr>
              <a:t>单项选择</a:t>
            </a:r>
            <a:r>
              <a:rPr lang="zh-CN" altLang="en-US" sz="2800" b="1">
                <a:latin typeface="宋体" panose="02010600030101010101" pitchFamily="2" charset="-122"/>
                <a:sym typeface="字魂105号-简雅黑" panose="00000500000000000000" pitchFamily="2" charset="-122"/>
              </a:rPr>
              <a:t>：</a:t>
            </a:r>
            <a:endParaRPr lang="zh-CN" altLang="en-US" sz="2800" b="1">
              <a:latin typeface="宋体" panose="02010600030101010101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4" name="图片 3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10335" y="5279390"/>
            <a:ext cx="624205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78510" y="54673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529413" name="Text Box 5"/>
          <p:cNvSpPr txBox="1">
            <a:spLocks noChangeArrowheads="1"/>
          </p:cNvSpPr>
          <p:nvPr/>
        </p:nvSpPr>
        <p:spPr bwMode="auto">
          <a:xfrm>
            <a:off x="1440180" y="1391285"/>
            <a:ext cx="8874125" cy="48875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—Are the books in the bookcase? 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—No, </a:t>
            </a:r>
            <a:r>
              <a:rPr lang="zh-CN" altLang="en-US" sz="2400" b="1" u="sng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A. it isn’t	</a:t>
            </a:r>
            <a:r>
              <a:rPr lang="zh-CN" altLang="en-US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</a:t>
            </a: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it is    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C. they aren’t                    D. they don’t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—Is his notebook on the bed? 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—No, ________ . 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A. they aren’t	　　    B. I’m not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C. it isn’t	　　　　　    D. I don’t know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 She can't speak English, _____ she likes English.                      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A.so                B. until             C. but           D. that</a:t>
            </a:r>
            <a:endParaRPr lang="en-US" altLang="zh-CN" sz="24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图片 6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42745" y="2837815"/>
            <a:ext cx="690880" cy="69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42745" y="4734560"/>
            <a:ext cx="690880" cy="69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51780" y="5588000"/>
            <a:ext cx="690880" cy="69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57400" y="2424430"/>
            <a:ext cx="605663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 Do the exercises in students’ book.</a:t>
            </a:r>
            <a:r>
              <a:rPr lang="en-US" altLang="zh-CN" sz="24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endParaRPr lang="en-US" altLang="zh-CN" sz="24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55158" y="2144396"/>
            <a:ext cx="5856817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4E15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cat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chair?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55158" y="2855596"/>
            <a:ext cx="195072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4E15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9985" y="3660140"/>
            <a:ext cx="3451225" cy="202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46801" y="3987377"/>
            <a:ext cx="4864100" cy="565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>
                <a:solidFill>
                  <a:srgbClr val="4E15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Is the baseball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table?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146801" y="4745143"/>
            <a:ext cx="5244465" cy="565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>
                <a:solidFill>
                  <a:srgbClr val="4E15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No, it isn’t. It’s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sofa.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MCj028009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678051">
            <a:off x="8138795" y="3413125"/>
            <a:ext cx="712470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MCj021517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7020" y="2014855"/>
            <a:ext cx="4099560" cy="177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3316" grpId="0"/>
      <p:bldP spid="133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48995" y="1492250"/>
            <a:ext cx="702564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 Are the books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dresser</a:t>
            </a:r>
            <a:r>
              <a:rPr lang="zh-CN" alt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（梳妆台）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48995" y="2358390"/>
            <a:ext cx="702564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 No, they aren’t. They’re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bookcase.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图片 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69"/>
          <a:stretch>
            <a:fillRect/>
          </a:stretch>
        </p:blipFill>
        <p:spPr bwMode="auto">
          <a:xfrm>
            <a:off x="992505" y="3086100"/>
            <a:ext cx="3331845" cy="249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311265" y="4903470"/>
            <a:ext cx="481584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4E15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Are the books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sofa?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319732" y="5717117"/>
            <a:ext cx="263461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4E15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Yes, they are.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64" name="Group 4"/>
          <p:cNvGrpSpPr>
            <a:grpSpLocks noChangeAspect="1"/>
          </p:cNvGrpSpPr>
          <p:nvPr/>
        </p:nvGrpSpPr>
        <p:grpSpPr>
          <a:xfrm>
            <a:off x="6755130" y="3086100"/>
            <a:ext cx="3656330" cy="1586865"/>
            <a:chOff x="0" y="0"/>
            <a:chExt cx="3040" cy="1758"/>
          </a:xfrm>
        </p:grpSpPr>
        <p:pic>
          <p:nvPicPr>
            <p:cNvPr id="9221" name="Picture 5" descr="MCj0215172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040" cy="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6" descr="BS00554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25" y="408"/>
              <a:ext cx="81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5362" grpId="0"/>
      <p:bldP spid="153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3129915" y="2387600"/>
            <a:ext cx="79629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bed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9362652" y="3686599"/>
            <a:ext cx="132503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chair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6766560" y="1899285"/>
            <a:ext cx="8572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sofa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1225550" y="4208780"/>
            <a:ext cx="170751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bookcase 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4838700" y="3617595"/>
            <a:ext cx="2670175" cy="86106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00" b="1" kern="0">
                <a:solidFill>
                  <a:srgbClr val="000000"/>
                </a:solidFill>
                <a:latin typeface="Times New Roman" panose="02020603050405020304" pitchFamily="18" charset="0"/>
              </a:rPr>
              <a:t>my room</a:t>
            </a:r>
            <a:endParaRPr lang="en-US" altLang="zh-CN" sz="2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3925994" y="4144857"/>
            <a:ext cx="1066800" cy="36195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6993467" y="2421467"/>
            <a:ext cx="630767" cy="126576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509087" y="4017434"/>
            <a:ext cx="1066800" cy="3619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 flipH="1" flipV="1">
            <a:off x="4967817" y="2738967"/>
            <a:ext cx="711200" cy="94826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5951220" y="4478655"/>
            <a:ext cx="701040" cy="70548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4993217" y="5331037"/>
            <a:ext cx="126576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table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205" y="1826895"/>
            <a:ext cx="1299210" cy="144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9855" y="1826895"/>
            <a:ext cx="1457325" cy="9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3" t="16402" r="25719" b="3801"/>
          <a:stretch>
            <a:fillRect/>
          </a:stretch>
        </p:blipFill>
        <p:spPr bwMode="auto">
          <a:xfrm>
            <a:off x="2873375" y="3470275"/>
            <a:ext cx="1052830" cy="169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3760" y="3402965"/>
            <a:ext cx="992505" cy="15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图片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175" y="5161280"/>
            <a:ext cx="175768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87"/>
          <p:cNvSpPr>
            <a:spLocks noChangeArrowheads="1"/>
          </p:cNvSpPr>
          <p:nvPr/>
        </p:nvSpPr>
        <p:spPr bwMode="auto">
          <a:xfrm>
            <a:off x="822325" y="1256030"/>
            <a:ext cx="7315835" cy="5708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kumimoji="1"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 room? What things are in your room?</a:t>
            </a:r>
            <a:endParaRPr kumimoji="1"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2909570" y="1020445"/>
            <a:ext cx="205613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tape player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8650605" y="4614545"/>
            <a:ext cx="22053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model plane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8019627" y="1516168"/>
            <a:ext cx="135466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clock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1065107" y="4361815"/>
            <a:ext cx="9525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hat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4679315" y="2950845"/>
            <a:ext cx="2802890" cy="7937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00" b="1" kern="0">
                <a:solidFill>
                  <a:srgbClr val="000000"/>
                </a:solidFill>
                <a:latin typeface="Times New Roman" panose="02020603050405020304" pitchFamily="18" charset="0"/>
              </a:rPr>
              <a:t>things</a:t>
            </a:r>
            <a:endParaRPr lang="en-US" altLang="zh-CN" sz="2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3286337" y="3569547"/>
            <a:ext cx="1636183" cy="72813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6627284" y="1716617"/>
            <a:ext cx="630767" cy="126576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257839" y="3569123"/>
            <a:ext cx="1066800" cy="36195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 flipH="1" flipV="1">
            <a:off x="4601633" y="2072217"/>
            <a:ext cx="711200" cy="94826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5165090" y="3680672"/>
            <a:ext cx="366184" cy="98425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4013412" y="5450840"/>
            <a:ext cx="11430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keys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3201" y="1516168"/>
            <a:ext cx="952500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3877" y="4523741"/>
            <a:ext cx="117686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7237" y="3771689"/>
            <a:ext cx="1426633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7539" y="2551219"/>
            <a:ext cx="897467" cy="63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/>
          <a:stretch>
            <a:fillRect/>
          </a:stretch>
        </p:blipFill>
        <p:spPr bwMode="auto">
          <a:xfrm>
            <a:off x="1955589" y="4006216"/>
            <a:ext cx="1363133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4592" y="1020445"/>
            <a:ext cx="842433" cy="10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9565005" y="2728595"/>
            <a:ext cx="9067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tape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V="1">
            <a:off x="7257839" y="2822576"/>
            <a:ext cx="1409700" cy="3619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6463453" y="3744384"/>
            <a:ext cx="315384" cy="89746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6627495" y="5450840"/>
            <a:ext cx="10687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radio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4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2959897">
            <a:off x="4423199" y="4538134"/>
            <a:ext cx="1068916" cy="94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904875" y="2300605"/>
            <a:ext cx="183324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dictionary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3589232" y="3020272"/>
            <a:ext cx="1090083" cy="2307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46" name="图片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6279" y="2314787"/>
            <a:ext cx="1375833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/>
      <p:bldP spid="27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4" name="Rectangle 387"/>
          <p:cNvSpPr>
            <a:spLocks noChangeArrowheads="1"/>
          </p:cNvSpPr>
          <p:nvPr/>
        </p:nvSpPr>
        <p:spPr bwMode="auto">
          <a:xfrm>
            <a:off x="1183005" y="1692910"/>
            <a:ext cx="9825990" cy="6508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Which room do you like? The 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tidy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one or the </a:t>
            </a:r>
            <a:r>
              <a:rPr kumimoji="1" lang="en-US" altLang="zh-CN" sz="2800" b="1">
                <a:solidFill>
                  <a:srgbClr val="1552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untidy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one?</a:t>
            </a:r>
            <a:endParaRPr kumimoji="1"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2637155"/>
            <a:ext cx="4916170" cy="2765425"/>
          </a:xfrm>
          <a:prstGeom prst="round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20" y="3496945"/>
            <a:ext cx="4916170" cy="2765425"/>
          </a:xfrm>
          <a:prstGeom prst="round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 flipH="1">
            <a:off x="3665220" y="2230755"/>
            <a:ext cx="2334260" cy="38735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8550910" y="2211705"/>
            <a:ext cx="9525" cy="12573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1"/>
          <a:srcRect r="1337"/>
          <a:stretch>
            <a:fillRect/>
          </a:stretch>
        </p:blipFill>
        <p:spPr bwMode="auto">
          <a:xfrm>
            <a:off x="2940050" y="2198370"/>
            <a:ext cx="6028055" cy="3942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229360" y="1472777"/>
            <a:ext cx="9601200" cy="6076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Is the room tidy or 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tidy? What can you see in the room?</a:t>
            </a:r>
            <a:endParaRPr kumimoji="1"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2299" name="矩形 4"/>
          <p:cNvSpPr>
            <a:spLocks noChangeArrowheads="1"/>
          </p:cNvSpPr>
          <p:nvPr/>
        </p:nvSpPr>
        <p:spPr bwMode="auto">
          <a:xfrm>
            <a:off x="1240790" y="1501775"/>
            <a:ext cx="7915910" cy="38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2a Write the words you know for the things in the picture.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1215" y="2097405"/>
            <a:ext cx="6416675" cy="38265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US" altLang="zh-CN" sz="3465" b="1">
                <a:latin typeface="+mj-lt"/>
                <a:ea typeface="+mj-ea"/>
              </a:rPr>
              <a:t>_________________________</a:t>
            </a:r>
            <a:endParaRPr lang="en-US" altLang="zh-CN" sz="3465" b="1">
              <a:latin typeface="+mj-lt"/>
              <a:ea typeface="+mj-ea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3465" b="1">
                <a:latin typeface="+mj-lt"/>
                <a:ea typeface="+mj-ea"/>
              </a:rPr>
              <a:t>__________________________________________________</a:t>
            </a:r>
            <a:endParaRPr lang="en-US" altLang="zh-CN" sz="3465" b="1">
              <a:latin typeface="+mj-lt"/>
              <a:ea typeface="+mj-ea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3465" b="1">
                <a:latin typeface="+mj-lt"/>
                <a:ea typeface="+mj-ea"/>
              </a:rPr>
              <a:t>_________________________</a:t>
            </a:r>
            <a:endParaRPr lang="en-US" altLang="zh-CN" sz="3465" b="1">
              <a:latin typeface="+mj-lt"/>
              <a:ea typeface="+mj-ea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3465" b="1">
                <a:latin typeface="+mj-lt"/>
                <a:ea typeface="+mj-ea"/>
              </a:rPr>
              <a:t>_________________________</a:t>
            </a:r>
            <a:endParaRPr lang="en-US" altLang="zh-CN" sz="3465" b="1">
              <a:latin typeface="+mj-lt"/>
              <a:ea typeface="+mj-ea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011767" y="2247477"/>
            <a:ext cx="6055784" cy="6731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notebook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pen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zh-CN" sz="2800" b="1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011767" y="4569461"/>
            <a:ext cx="4872567" cy="577849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bookcase   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book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      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quilt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endParaRPr lang="zh-CN" sz="2800" b="1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011767" y="2956561"/>
            <a:ext cx="5230284" cy="797983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radio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tape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endParaRPr lang="zh-CN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011767" y="3788410"/>
            <a:ext cx="5353049" cy="577851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schoolbag  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clock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zh-CN" sz="280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011767" y="5255261"/>
            <a:ext cx="2628900" cy="577849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sofa    hat…</a:t>
            </a:r>
            <a:endParaRPr lang="zh-CN" sz="2800" b="1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297" name="Picture 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8250" y="2726690"/>
            <a:ext cx="4024630" cy="27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5" grpId="0"/>
      <p:bldP spid="16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KSO_WM_UNIT_TABLE_BEAUTIFY" val="smartTable{e5a8b32e-0b69-40c7-8f23-b130970b253b}"/>
</p:tagLst>
</file>

<file path=ppt/tags/tag9.xml><?xml version="1.0" encoding="utf-8"?>
<p:tagLst xmlns:p="http://schemas.openxmlformats.org/presentationml/2006/main">
  <p:tag name="AS_NET" val="4.0.30319.42000"/>
  <p:tag name="AS_OS" val="Microsoft Windows NT 6.2.9200.0"/>
  <p:tag name="AS_RELEASE_DATE" val="2022.10.14"/>
  <p:tag name="AS_TITLE" val="Aspose.Slides for .NET 4.0 Client Profile"/>
  <p:tag name="AS_VERSION" val="22.10"/>
  <p:tag name="COMMONDATA" val="eyJoZGlkIjoiOTAxZTgxNGVlMDk5ODQ5MGQ2MTFkZjA5MDI0NzYxYjI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4458</Words>
  <Application>WPS 演示</Application>
  <PresentationFormat/>
  <Paragraphs>309</Paragraphs>
  <Slides>22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思源黑体 CN Bold</vt:lpstr>
      <vt:lpstr>黑体</vt:lpstr>
      <vt:lpstr>字魂105号-简雅黑</vt:lpstr>
      <vt:lpstr>Times New Roman</vt:lpstr>
      <vt:lpstr>字魂95号-手刻宋</vt:lpstr>
      <vt:lpstr>Calibri</vt:lpstr>
      <vt:lpstr>Arial Unicode MS</vt:lpstr>
      <vt:lpstr>Wingdings</vt:lpstr>
      <vt:lpstr>Office 主题​​</vt:lpstr>
      <vt:lpstr>PowerPoint 演示文稿</vt:lpstr>
      <vt:lpstr>Learning objectives</vt:lpstr>
      <vt:lpstr>Lead in</vt:lpstr>
      <vt:lpstr>Lead in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Language points</vt:lpstr>
      <vt:lpstr>Language points</vt:lpstr>
      <vt:lpstr>Exercise</vt:lpstr>
      <vt:lpstr>Exercise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224</cp:revision>
  <dcterms:created xsi:type="dcterms:W3CDTF">2019-06-19T02:08:00Z</dcterms:created>
  <dcterms:modified xsi:type="dcterms:W3CDTF">2023-10-02T12:11:42Z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1AF8D52AEB0B4300A3F329A77FFF19BA</vt:lpwstr>
  </property>
  <property fmtid="{D5CDD505-2E9C-101B-9397-08002B2CF9AE}" pid="3" name="KSOProductBuildVer">
    <vt:lpwstr>2052-12.1.0.15712</vt:lpwstr>
  </property>
</Properties>
</file>