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21" r:id="rId3"/>
    <p:sldId id="323" r:id="rId4"/>
    <p:sldId id="307" r:id="rId5"/>
    <p:sldId id="319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20" r:id="rId15"/>
    <p:sldId id="303" r:id="rId16"/>
    <p:sldId id="283" r:id="rId17"/>
    <p:sldId id="284" r:id="rId18"/>
    <p:sldId id="285" r:id="rId19"/>
    <p:sldId id="286" r:id="rId20"/>
    <p:sldId id="305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26"/>
        <p:guide pos="2835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fld id="{BB962C8B-B14F-4D97-AF65-F5344CB8AC3E}" type="datetimeFigureOut">
              <a:rPr lang="zh-CN" altLang="en-US" sz="1200" dirty="0"/>
            </a:fld>
            <a:endParaRPr lang="zh-CN" altLang="en-US" sz="1200" dirty="0"/>
          </a:p>
        </p:txBody>
      </p:sp>
      <p:sp>
        <p:nvSpPr>
          <p:cNvPr id="2052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en-US" altLang="x-none" sz="1200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GIF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GIF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hyperlink" Target="http://www.01china.net/html/zmbz/qtbz/20050325071839(7)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304800" y="1492250"/>
            <a:ext cx="85344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Unit 4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What’s the best movie theater?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3075" name="WordArt 6"/>
          <p:cNvSpPr>
            <a:spLocks noTextEdit="1"/>
          </p:cNvSpPr>
          <p:nvPr/>
        </p:nvSpPr>
        <p:spPr>
          <a:xfrm>
            <a:off x="1982788" y="3352800"/>
            <a:ext cx="487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Section A  (Grammar Focus)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2971800" y="533400"/>
            <a:ext cx="2971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 Black" panose="020B0A04020102020204" pitchFamily="2" charset="0"/>
                <a:ea typeface="黑体" pitchFamily="2" charset="-122"/>
              </a:rPr>
              <a:t>Adjective</a:t>
            </a:r>
            <a:endParaRPr lang="en-US" altLang="zh-CN" sz="2800" b="1" dirty="0">
              <a:solidFill>
                <a:srgbClr val="FF0000"/>
              </a:solidFill>
              <a:latin typeface="Arial Black" panose="020B0A04020102020204" pitchFamily="2" charset="0"/>
              <a:ea typeface="黑体" pitchFamily="2" charset="-122"/>
            </a:endParaRPr>
          </a:p>
        </p:txBody>
      </p:sp>
      <p:sp>
        <p:nvSpPr>
          <p:cNvPr id="12291" name="Rectangle 3"/>
          <p:cNvSpPr/>
          <p:nvPr/>
        </p:nvSpPr>
        <p:spPr>
          <a:xfrm>
            <a:off x="1828800" y="1295400"/>
            <a:ext cx="1828800" cy="4800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rPr>
              <a:t>           </a:t>
            </a:r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delicious  </a:t>
            </a:r>
            <a:endParaRPr lang="en-US" altLang="zh-CN" sz="36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  <a:p>
            <a:pPr algn="ctr"/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     dangerous</a:t>
            </a:r>
            <a:endParaRPr lang="en-US" altLang="zh-CN" sz="36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  <a:p>
            <a:pPr algn="ctr"/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     </a:t>
            </a:r>
            <a:r>
              <a:rPr lang="zh-CN" altLang="en-US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</a:t>
            </a:r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interesting</a:t>
            </a:r>
            <a:endParaRPr lang="en-US" altLang="zh-CN" sz="36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  <a:p>
            <a:pPr algn="ctr"/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      </a:t>
            </a:r>
            <a:r>
              <a:rPr lang="zh-CN" altLang="en-US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 </a:t>
            </a:r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popular      </a:t>
            </a:r>
            <a:endParaRPr lang="en-US" altLang="zh-CN" sz="36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  <a:p>
            <a:pPr algn="ctr"/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   </a:t>
            </a:r>
            <a:r>
              <a:rPr lang="zh-CN" altLang="en-US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</a:t>
            </a:r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beautiful  </a:t>
            </a:r>
            <a:endParaRPr lang="en-US" altLang="zh-CN" sz="36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  <a:p>
            <a:pPr algn="ctr"/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  </a:t>
            </a:r>
            <a:r>
              <a:rPr lang="zh-CN" altLang="en-US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  </a:t>
            </a:r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careful    </a:t>
            </a:r>
            <a:endParaRPr lang="en-US" altLang="zh-CN" sz="36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  <a:p>
            <a:pPr algn="ctr"/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  </a:t>
            </a:r>
            <a:r>
              <a:rPr lang="zh-CN" altLang="en-US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</a:t>
            </a:r>
            <a:r>
              <a:rPr lang="en-US" altLang="zh-CN" sz="36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friendly</a:t>
            </a:r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rPr>
              <a:t>  </a:t>
            </a:r>
            <a:endParaRPr lang="en-US" altLang="zh-CN" sz="3200" b="1" dirty="0"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2292" name="AutoShape 4"/>
          <p:cNvSpPr/>
          <p:nvPr/>
        </p:nvSpPr>
        <p:spPr>
          <a:xfrm>
            <a:off x="4648200" y="1600200"/>
            <a:ext cx="457200" cy="4038600"/>
          </a:xfrm>
          <a:prstGeom prst="rightBrace">
            <a:avLst>
              <a:gd name="adj1" fmla="val 73611"/>
              <a:gd name="adj2" fmla="val 47088"/>
            </a:avLst>
          </a:prstGeom>
          <a:noFill/>
          <a:ln w="381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4953000" y="2743200"/>
            <a:ext cx="3505200" cy="1463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more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~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  most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~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animBg="1"/>
      <p:bldP spid="12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540750" cy="731838"/>
          </a:xfrm>
          <a:ln/>
        </p:spPr>
        <p:txBody>
          <a:bodyPr vert="horz" wrap="square" anchor="ctr"/>
          <a:p>
            <a:r>
              <a:rPr lang="zh-CN" altLang="en-US" sz="3600" b="1" dirty="0">
                <a:solidFill>
                  <a:srgbClr val="FF0000"/>
                </a:solidFill>
              </a:rPr>
              <a:t>写出下列单词的比较级和最高级。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125538"/>
            <a:ext cx="8540750" cy="4973637"/>
          </a:xfrm>
          <a:ln/>
        </p:spPr>
        <p:txBody>
          <a:bodyPr vert="horz" wrap="square" anchor="t"/>
          <a:p>
            <a:pPr>
              <a:lnSpc>
                <a:spcPct val="9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1. good</a:t>
            </a:r>
            <a:endParaRPr lang="en-US" altLang="zh-CN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2. comfortable</a:t>
            </a:r>
            <a:endParaRPr lang="en-US" altLang="zh-CN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3. big</a:t>
            </a:r>
            <a:endParaRPr lang="en-US" altLang="zh-CN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4. happy</a:t>
            </a:r>
            <a:endParaRPr lang="en-US" altLang="zh-CN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5. cheap</a:t>
            </a:r>
            <a:endParaRPr lang="en-US" altLang="zh-CN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6. many</a:t>
            </a:r>
            <a:endParaRPr lang="en-US" altLang="zh-CN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7. difficult</a:t>
            </a:r>
            <a:endParaRPr lang="en-US" altLang="zh-CN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8. little </a:t>
            </a:r>
            <a:endParaRPr lang="en-US" altLang="zh-CN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9. friendly</a:t>
            </a:r>
            <a:endParaRPr lang="en-US" altLang="zh-CN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Rot="1"/>
          </p:cNvSpPr>
          <p:nvPr>
            <p:ph type="body" idx="4294967295"/>
          </p:nvPr>
        </p:nvSpPr>
        <p:spPr>
          <a:xfrm>
            <a:off x="684213" y="1412875"/>
            <a:ext cx="7654925" cy="4248150"/>
          </a:xfrm>
          <a:ln/>
        </p:spPr>
        <p:txBody>
          <a:bodyPr vert="horz" wrap="square" anchor="t"/>
          <a:p>
            <a:pPr>
              <a:lnSpc>
                <a:spcPct val="90000"/>
              </a:lnSpc>
              <a:buNone/>
            </a:pPr>
            <a:r>
              <a:rPr lang="en-US" altLang="zh-CN" sz="2800" b="1" dirty="0"/>
              <a:t>1. good               </a:t>
            </a:r>
            <a:r>
              <a:rPr lang="en-US" altLang="zh-CN" sz="2800" b="1" dirty="0">
                <a:solidFill>
                  <a:srgbClr val="800080"/>
                </a:solidFill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</a:rPr>
              <a:t>better   </a:t>
            </a:r>
            <a:r>
              <a:rPr lang="en-US" altLang="zh-CN" sz="2800" b="1" dirty="0"/>
              <a:t>          </a:t>
            </a:r>
            <a:r>
              <a:rPr lang="zh-CN" altLang="en-US" sz="2800" b="1" dirty="0"/>
              <a:t> </a:t>
            </a:r>
            <a:r>
              <a:rPr lang="en-US" altLang="zh-CN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best</a:t>
            </a:r>
            <a:endParaRPr lang="en-US" altLang="zh-CN" sz="2800" b="1" dirty="0">
              <a:solidFill>
                <a:schemeClr val="accent2"/>
              </a:solidFill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 dirty="0"/>
              <a:t>2. comfortable   </a:t>
            </a:r>
            <a:r>
              <a:rPr lang="en-US" altLang="zh-CN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more ~            most ~</a:t>
            </a:r>
            <a:endParaRPr lang="en-US" altLang="zh-CN" sz="2800" b="1" dirty="0">
              <a:solidFill>
                <a:schemeClr val="accent2"/>
              </a:solidFill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 dirty="0"/>
              <a:t>3. big                  </a:t>
            </a:r>
            <a:r>
              <a:rPr lang="en-US" altLang="zh-CN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bigger           </a:t>
            </a:r>
            <a:r>
              <a:rPr lang="zh-CN" altLang="en-US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biggest</a:t>
            </a:r>
            <a:endParaRPr lang="en-US" altLang="zh-CN" sz="2800" b="1" dirty="0">
              <a:solidFill>
                <a:schemeClr val="accent2"/>
              </a:solidFill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 dirty="0"/>
              <a:t>4. happy           </a:t>
            </a:r>
            <a:r>
              <a:rPr lang="zh-CN" altLang="en-US" sz="2800" b="1" dirty="0"/>
              <a:t> </a:t>
            </a:r>
            <a:r>
              <a:rPr lang="en-US" altLang="zh-CN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happier          happiest</a:t>
            </a:r>
            <a:endParaRPr lang="en-US" altLang="zh-CN" sz="2800" b="1" dirty="0">
              <a:solidFill>
                <a:schemeClr val="accent2"/>
              </a:solidFill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 dirty="0"/>
              <a:t>5. cheap          </a:t>
            </a:r>
            <a:r>
              <a:rPr lang="zh-CN" altLang="en-US" sz="2800" b="1" dirty="0"/>
              <a:t> </a:t>
            </a:r>
            <a:r>
              <a:rPr lang="en-US" altLang="zh-CN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cheaper          cheapest</a:t>
            </a:r>
            <a:endParaRPr lang="en-US" altLang="zh-CN" sz="2800" b="1" dirty="0">
              <a:solidFill>
                <a:schemeClr val="accent2"/>
              </a:solidFill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 dirty="0"/>
              <a:t>6. many             </a:t>
            </a:r>
            <a:r>
              <a:rPr lang="zh-CN" altLang="en-US" sz="2800" b="1" dirty="0"/>
              <a:t> </a:t>
            </a:r>
            <a:r>
              <a:rPr lang="en-US" altLang="zh-CN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more                most</a:t>
            </a:r>
            <a:endParaRPr lang="en-US" altLang="zh-CN" sz="2800" b="1" dirty="0">
              <a:solidFill>
                <a:schemeClr val="accent2"/>
              </a:solidFill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 dirty="0"/>
              <a:t>7. difficult         </a:t>
            </a:r>
            <a:r>
              <a:rPr lang="en-US" altLang="zh-CN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more ~            </a:t>
            </a:r>
            <a:r>
              <a:rPr lang="zh-CN" altLang="en-US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most ~</a:t>
            </a:r>
            <a:endParaRPr lang="en-US" altLang="zh-CN" sz="2800" b="1" dirty="0">
              <a:solidFill>
                <a:schemeClr val="accent2"/>
              </a:solidFill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 dirty="0"/>
              <a:t>8. little              </a:t>
            </a:r>
            <a:r>
              <a:rPr lang="zh-CN" altLang="en-US" sz="2800" b="1" dirty="0"/>
              <a:t>  </a:t>
            </a:r>
            <a:r>
              <a:rPr lang="en-US" altLang="zh-CN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less                  least</a:t>
            </a:r>
            <a:endParaRPr lang="en-US" altLang="zh-CN" sz="2800" b="1" dirty="0">
              <a:solidFill>
                <a:schemeClr val="accent2"/>
              </a:solidFill>
              <a:sym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 dirty="0"/>
              <a:t>9. friendly      </a:t>
            </a:r>
            <a:r>
              <a:rPr lang="zh-CN" altLang="en-US" sz="2800" b="1" dirty="0"/>
              <a:t> </a:t>
            </a:r>
            <a:r>
              <a:rPr lang="en-US" altLang="zh-CN" sz="2800" b="1" dirty="0">
                <a:solidFill>
                  <a:schemeClr val="accent2"/>
                </a:solidFill>
                <a:sym typeface="Arial" panose="020B0604020202020204" pitchFamily="34" charset="0"/>
              </a:rPr>
              <a:t>friendlier         friendliest</a:t>
            </a:r>
            <a:endParaRPr lang="en-US" altLang="zh-CN" sz="2800" b="1" dirty="0">
              <a:solidFill>
                <a:schemeClr val="accent2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827088" y="949325"/>
            <a:ext cx="7021512" cy="55165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                探究点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</a:rPr>
              <a:t>⑴没有比较用原级，两者相比比较级，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</a:rPr>
              <a:t> 三者以上最高级。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2" charset="0"/>
              </a:rPr>
              <a:t>v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</a:rPr>
              <a:t>ery </a:t>
            </a:r>
            <a:r>
              <a:rPr lang="zh-CN" altLang="en-US" sz="3200" b="1" dirty="0">
                <a:latin typeface="Times New Roman" panose="02020603050405020304" pitchFamily="2" charset="0"/>
              </a:rPr>
              <a:t>词后原级，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t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han</a:t>
            </a:r>
            <a:r>
              <a:rPr lang="zh-CN" altLang="en-US" sz="3200" b="1" dirty="0">
                <a:latin typeface="Times New Roman" panose="02020603050405020304" pitchFamily="2" charset="0"/>
              </a:rPr>
              <a:t>句子比较级</a:t>
            </a:r>
            <a:r>
              <a:rPr lang="en-US" altLang="zh-CN" sz="3200" b="1" dirty="0">
                <a:latin typeface="Times New Roman" panose="02020603050405020304" pitchFamily="2" charset="0"/>
              </a:rPr>
              <a:t>,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r>
              <a:rPr lang="en-US" altLang="zh-CN" sz="3200" b="1" dirty="0">
                <a:latin typeface="Times New Roman" panose="02020603050405020304" pitchFamily="2" charset="0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t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he</a:t>
            </a:r>
            <a:r>
              <a:rPr lang="zh-CN" altLang="en-US" sz="3200" b="1" dirty="0">
                <a:latin typeface="Times New Roman" panose="02020603050405020304" pitchFamily="2" charset="0"/>
              </a:rPr>
              <a:t>字在前最高级</a:t>
            </a:r>
            <a:r>
              <a:rPr lang="en-US" altLang="zh-CN" sz="3200" b="1" dirty="0">
                <a:latin typeface="Times New Roman" panose="02020603050405020304" pitchFamily="2" charset="0"/>
              </a:rPr>
              <a:t>,</a:t>
            </a:r>
            <a:r>
              <a:rPr lang="zh-CN" altLang="en-US" sz="3200" b="1" dirty="0">
                <a:latin typeface="Times New Roman" panose="02020603050405020304" pitchFamily="2" charset="0"/>
              </a:rPr>
              <a:t> 碰上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of </a:t>
            </a:r>
            <a:r>
              <a:rPr lang="zh-CN" altLang="en-US" sz="3200" b="1" dirty="0">
                <a:latin typeface="Times New Roman" panose="02020603050405020304" pitchFamily="2" charset="0"/>
              </a:rPr>
              <a:t>和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in</a:t>
            </a:r>
            <a:r>
              <a:rPr lang="zh-CN" altLang="en-US" sz="3200" b="1" dirty="0">
                <a:latin typeface="Times New Roman" panose="02020603050405020304" pitchFamily="2" charset="0"/>
              </a:rPr>
              <a:t>短语</a:t>
            </a:r>
            <a:r>
              <a:rPr lang="en-US" altLang="zh-CN" sz="3200" b="1" dirty="0">
                <a:latin typeface="Times New Roman" panose="02020603050405020304" pitchFamily="2" charset="0"/>
              </a:rPr>
              <a:t>,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</a:rPr>
              <a:t>千万别忘最高级。</a:t>
            </a:r>
            <a:endParaRPr lang="zh-CN" altLang="en-US" sz="3200" b="1" dirty="0">
              <a:latin typeface="Times New Roman" panose="02020603050405020304" pitchFamily="2" charset="0"/>
            </a:endParaRPr>
          </a:p>
          <a:p>
            <a:endParaRPr lang="zh-CN" altLang="en-US" sz="3200" b="1" dirty="0">
              <a:latin typeface="Times New Roman" panose="02020603050405020304" pitchFamily="2" charset="0"/>
            </a:endParaRPr>
          </a:p>
          <a:p>
            <a:r>
              <a:rPr lang="zh-CN" altLang="en-US" sz="3200" b="1" dirty="0">
                <a:latin typeface="Times New Roman" panose="02020603050405020304" pitchFamily="2" charset="0"/>
              </a:rPr>
              <a:t>⑵ 名称+范围+标志词</a:t>
            </a:r>
            <a:br>
              <a:rPr lang="zh-CN" altLang="en-US" sz="3200" b="1" dirty="0">
                <a:latin typeface="Times New Roman" panose="02020603050405020304" pitchFamily="2" charset="0"/>
              </a:rPr>
            </a:br>
            <a:r>
              <a:rPr lang="zh-CN" altLang="en-US" sz="3200" b="1" dirty="0">
                <a:latin typeface="Times New Roman" panose="02020603050405020304" pitchFamily="2" charset="0"/>
              </a:rPr>
              <a:t>原级 </a:t>
            </a:r>
            <a:r>
              <a:rPr lang="en-US" altLang="zh-CN" sz="3200" b="1" dirty="0">
                <a:latin typeface="Times New Roman" panose="02020603050405020304" pitchFamily="2" charset="0"/>
              </a:rPr>
              <a:t>=1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v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ery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/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so</a:t>
            </a:r>
            <a:br>
              <a:rPr lang="en-US" altLang="zh-CN" sz="3200" b="1" dirty="0">
                <a:latin typeface="Times New Roman" panose="02020603050405020304" pitchFamily="2" charset="0"/>
              </a:rPr>
            </a:br>
            <a:r>
              <a:rPr lang="zh-CN" altLang="en-US" sz="3200" b="1" dirty="0">
                <a:latin typeface="Times New Roman" panose="02020603050405020304" pitchFamily="2" charset="0"/>
              </a:rPr>
              <a:t>比较级 </a:t>
            </a:r>
            <a:r>
              <a:rPr lang="en-US" altLang="zh-CN" sz="3200" b="1" dirty="0">
                <a:latin typeface="Times New Roman" panose="02020603050405020304" pitchFamily="2" charset="0"/>
              </a:rPr>
              <a:t>=2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t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han</a:t>
            </a:r>
            <a:br>
              <a:rPr lang="en-US" altLang="zh-CN" sz="3200" b="1" dirty="0">
                <a:latin typeface="Times New Roman" panose="02020603050405020304" pitchFamily="2" charset="0"/>
              </a:rPr>
            </a:br>
            <a:r>
              <a:rPr lang="zh-CN" altLang="en-US" sz="3200" b="1" dirty="0">
                <a:latin typeface="Times New Roman" panose="02020603050405020304" pitchFamily="2" charset="0"/>
              </a:rPr>
              <a:t>最高级 </a:t>
            </a:r>
            <a:r>
              <a:rPr lang="en-US" altLang="zh-CN" sz="3200" b="1" dirty="0">
                <a:latin typeface="Times New Roman" panose="02020603050405020304" pitchFamily="2" charset="0"/>
              </a:rPr>
              <a:t>=3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i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n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/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of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短语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2"/>
          <p:cNvSpPr txBox="1"/>
          <p:nvPr/>
        </p:nvSpPr>
        <p:spPr>
          <a:xfrm>
            <a:off x="304800" y="1219200"/>
            <a:ext cx="91313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Calibri" panose="020F0502020204030204" pitchFamily="2" charset="0"/>
              </a:rPr>
              <a:t>Who is 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2" charset="0"/>
              </a:rPr>
              <a:t>the most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2" charset="0"/>
              </a:rPr>
              <a:t>serious </a:t>
            </a:r>
            <a:r>
              <a:rPr lang="en-US" altLang="zh-CN" sz="2800" b="1" dirty="0">
                <a:latin typeface="Calibri" panose="020F0502020204030204" pitchFamily="2" charset="0"/>
              </a:rPr>
              <a:t>teacher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2" charset="0"/>
              </a:rPr>
              <a:t> </a:t>
            </a:r>
            <a:r>
              <a:rPr lang="zh-CN" altLang="en-US" sz="2800" b="1" dirty="0">
                <a:latin typeface="Calibri" panose="020F0502020204030204" pitchFamily="2" charset="0"/>
              </a:rPr>
              <a:t>in our class?</a:t>
            </a:r>
            <a:endParaRPr lang="zh-CN" altLang="en-US" sz="2800" b="1" dirty="0">
              <a:latin typeface="Calibri" panose="020F0502020204030204" pitchFamily="2" charset="0"/>
            </a:endParaRPr>
          </a:p>
        </p:txBody>
      </p:sp>
      <p:sp>
        <p:nvSpPr>
          <p:cNvPr id="16387" name="Text Box 4"/>
          <p:cNvSpPr txBox="1"/>
          <p:nvPr/>
        </p:nvSpPr>
        <p:spPr>
          <a:xfrm>
            <a:off x="304800" y="1752600"/>
            <a:ext cx="87630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Calibri" panose="020F0502020204030204" pitchFamily="2" charset="0"/>
              </a:rPr>
              <a:t>Who is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2" charset="0"/>
              </a:rPr>
              <a:t>the f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2" charset="0"/>
              </a:rPr>
              <a:t>ast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2" charset="0"/>
              </a:rPr>
              <a:t>est</a:t>
            </a:r>
            <a:r>
              <a:rPr lang="zh-CN" altLang="en-US" sz="2800" b="1" dirty="0">
                <a:latin typeface="Calibri" panose="020F0502020204030204" pitchFamily="2" charset="0"/>
              </a:rPr>
              <a:t> </a:t>
            </a:r>
            <a:r>
              <a:rPr lang="en-US" altLang="zh-CN" sz="2800" b="1" dirty="0">
                <a:latin typeface="Calibri" panose="020F0502020204030204" pitchFamily="2" charset="0"/>
              </a:rPr>
              <a:t>runner </a:t>
            </a:r>
            <a:r>
              <a:rPr lang="zh-CN" altLang="en-US" sz="2800" b="1" dirty="0">
                <a:latin typeface="Calibri" panose="020F0502020204030204" pitchFamily="2" charset="0"/>
              </a:rPr>
              <a:t>in our class?</a:t>
            </a:r>
            <a:endParaRPr lang="zh-CN" altLang="en-US" sz="2800" b="1" dirty="0">
              <a:latin typeface="Calibri" panose="020F0502020204030204" pitchFamily="2" charset="0"/>
            </a:endParaRPr>
          </a:p>
        </p:txBody>
      </p:sp>
      <p:sp>
        <p:nvSpPr>
          <p:cNvPr id="16388" name="Text Box 6"/>
          <p:cNvSpPr txBox="1"/>
          <p:nvPr/>
        </p:nvSpPr>
        <p:spPr>
          <a:xfrm>
            <a:off x="304800" y="3124200"/>
            <a:ext cx="9145588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Calibri" panose="020F0502020204030204" pitchFamily="2" charset="0"/>
              </a:rPr>
              <a:t>Who is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2" charset="0"/>
              </a:rPr>
              <a:t>the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2" charset="0"/>
              </a:rPr>
              <a:t>most interesting</a:t>
            </a:r>
            <a:r>
              <a:rPr lang="zh-CN" altLang="en-US" sz="2800" b="1" dirty="0">
                <a:latin typeface="Calibri" panose="020F0502020204030204" pitchFamily="2" charset="0"/>
              </a:rPr>
              <a:t> </a:t>
            </a:r>
            <a:r>
              <a:rPr lang="en-US" altLang="zh-CN" sz="2800" b="1" dirty="0">
                <a:latin typeface="Calibri" panose="020F0502020204030204" pitchFamily="2" charset="0"/>
              </a:rPr>
              <a:t>writer </a:t>
            </a:r>
            <a:r>
              <a:rPr lang="zh-CN" altLang="en-US" sz="2800" b="1" dirty="0">
                <a:latin typeface="Calibri" panose="020F0502020204030204" pitchFamily="2" charset="0"/>
              </a:rPr>
              <a:t>in our class?</a:t>
            </a:r>
            <a:endParaRPr lang="zh-CN" altLang="en-US" sz="2800" b="1" dirty="0">
              <a:latin typeface="Calibri" panose="020F0502020204030204" pitchFamily="2" charset="0"/>
            </a:endParaRPr>
          </a:p>
        </p:txBody>
      </p:sp>
      <p:sp>
        <p:nvSpPr>
          <p:cNvPr id="16389" name="Text Box 7"/>
          <p:cNvSpPr txBox="1"/>
          <p:nvPr/>
        </p:nvSpPr>
        <p:spPr>
          <a:xfrm>
            <a:off x="304800" y="2438400"/>
            <a:ext cx="86741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Calibri" panose="020F0502020204030204" pitchFamily="2" charset="0"/>
              </a:rPr>
              <a:t>Who is 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2" charset="0"/>
              </a:rPr>
              <a:t>the loudest </a:t>
            </a:r>
            <a:r>
              <a:rPr lang="en-US" altLang="zh-CN" sz="2800" b="1" dirty="0">
                <a:latin typeface="Calibri" panose="020F0502020204030204" pitchFamily="2" charset="0"/>
              </a:rPr>
              <a:t>singer </a:t>
            </a:r>
            <a:r>
              <a:rPr lang="zh-CN" altLang="en-US" sz="2800" b="1" dirty="0">
                <a:latin typeface="Calibri" panose="020F0502020204030204" pitchFamily="2" charset="0"/>
              </a:rPr>
              <a:t>in our class?</a:t>
            </a:r>
            <a:endParaRPr lang="zh-CN" altLang="en-US" sz="2800" b="1" dirty="0">
              <a:latin typeface="Calibri" panose="020F0502020204030204" pitchFamily="2" charset="0"/>
            </a:endParaRPr>
          </a:p>
        </p:txBody>
      </p:sp>
      <p:sp>
        <p:nvSpPr>
          <p:cNvPr id="16390" name="Text Box 8"/>
          <p:cNvSpPr txBox="1"/>
          <p:nvPr/>
        </p:nvSpPr>
        <p:spPr>
          <a:xfrm>
            <a:off x="306388" y="3886200"/>
            <a:ext cx="9142412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Calibri" panose="020F0502020204030204" pitchFamily="2" charset="0"/>
              </a:rPr>
              <a:t>Who is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2" charset="0"/>
              </a:rPr>
              <a:t>the most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2" charset="0"/>
              </a:rPr>
              <a:t>talented </a:t>
            </a:r>
            <a:r>
              <a:rPr lang="en-US" altLang="zh-CN" sz="2800" b="1" dirty="0">
                <a:latin typeface="Calibri" panose="020F0502020204030204" pitchFamily="2" charset="0"/>
              </a:rPr>
              <a:t>dancer</a:t>
            </a:r>
            <a:r>
              <a:rPr lang="zh-CN" altLang="en-US" sz="2800" b="1" dirty="0">
                <a:latin typeface="Calibri" panose="020F0502020204030204" pitchFamily="2" charset="0"/>
              </a:rPr>
              <a:t> in our class?</a:t>
            </a:r>
            <a:endParaRPr lang="zh-CN" altLang="en-US" sz="2800" b="1" dirty="0">
              <a:latin typeface="Calibri" panose="020F0502020204030204" pitchFamily="2" charset="0"/>
            </a:endParaRPr>
          </a:p>
        </p:txBody>
      </p:sp>
      <p:sp>
        <p:nvSpPr>
          <p:cNvPr id="16391" name="Text Box 9"/>
          <p:cNvSpPr txBox="1"/>
          <p:nvPr/>
        </p:nvSpPr>
        <p:spPr>
          <a:xfrm>
            <a:off x="304800" y="5257800"/>
            <a:ext cx="86868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Calibri" panose="020F0502020204030204" pitchFamily="2" charset="0"/>
              </a:rPr>
              <a:t>Who is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2" charset="0"/>
              </a:rPr>
              <a:t> the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2" charset="0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2" charset="0"/>
              </a:rPr>
              <a:t>est </a:t>
            </a:r>
            <a:r>
              <a:rPr lang="en-US" altLang="zh-CN" sz="2800" b="1" dirty="0">
                <a:latin typeface="Calibri" panose="020F0502020204030204" pitchFamily="2" charset="0"/>
              </a:rPr>
              <a:t>chess player </a:t>
            </a:r>
            <a:r>
              <a:rPr lang="zh-CN" altLang="en-US" sz="2800" b="1" dirty="0">
                <a:latin typeface="Calibri" panose="020F0502020204030204" pitchFamily="2" charset="0"/>
              </a:rPr>
              <a:t>in our class?</a:t>
            </a:r>
            <a:endParaRPr lang="zh-CN" altLang="en-US" sz="2800" b="1" dirty="0">
              <a:latin typeface="Calibri" panose="020F0502020204030204" pitchFamily="2" charset="0"/>
            </a:endParaRPr>
          </a:p>
        </p:txBody>
      </p:sp>
      <p:sp>
        <p:nvSpPr>
          <p:cNvPr id="16392" name="Text Box 10"/>
          <p:cNvSpPr txBox="1"/>
          <p:nvPr/>
        </p:nvSpPr>
        <p:spPr>
          <a:xfrm>
            <a:off x="1331913" y="188913"/>
            <a:ext cx="5449887" cy="765175"/>
          </a:xfrm>
          <a:prstGeom prst="rect">
            <a:avLst/>
          </a:prstGeom>
          <a:noFill/>
          <a:ln w="63500" cap="flat" cmpd="sng">
            <a:solidFill>
              <a:srgbClr val="FF0066"/>
            </a:solidFill>
            <a:prstDash val="lgDashDot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Calibri" panose="020F0502020204030204" pitchFamily="2" charset="0"/>
                <a:ea typeface="黑体" pitchFamily="2" charset="-122"/>
              </a:rPr>
              <a:t>Best In </a:t>
            </a:r>
            <a:r>
              <a:rPr lang="zh-CN" altLang="en-US" sz="4000" b="1" dirty="0">
                <a:solidFill>
                  <a:srgbClr val="0000FF"/>
                </a:solidFill>
                <a:latin typeface="Calibri" panose="020F0502020204030204" pitchFamily="2" charset="0"/>
                <a:ea typeface="黑体" pitchFamily="2" charset="-122"/>
              </a:rPr>
              <a:t>Our </a:t>
            </a:r>
            <a:r>
              <a:rPr lang="en-US" altLang="zh-CN" sz="4000" b="1" dirty="0">
                <a:solidFill>
                  <a:srgbClr val="0000FF"/>
                </a:solidFill>
                <a:latin typeface="Calibri" panose="020F0502020204030204" pitchFamily="2" charset="0"/>
                <a:ea typeface="黑体" pitchFamily="2" charset="-122"/>
              </a:rPr>
              <a:t>Class</a:t>
            </a:r>
            <a:endParaRPr lang="zh-CN" altLang="en-US" sz="4000" b="1" dirty="0">
              <a:solidFill>
                <a:srgbClr val="0000FF"/>
              </a:solidFill>
              <a:latin typeface="Calibri" panose="020F0502020204030204" pitchFamily="2" charset="0"/>
              <a:ea typeface="黑体" pitchFamily="2" charset="-122"/>
            </a:endParaRPr>
          </a:p>
        </p:txBody>
      </p:sp>
      <p:pic>
        <p:nvPicPr>
          <p:cNvPr id="16393" name="Picture 11" descr="花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0"/>
            <a:ext cx="9144000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Text Box 9"/>
          <p:cNvSpPr txBox="1"/>
          <p:nvPr/>
        </p:nvSpPr>
        <p:spPr>
          <a:xfrm>
            <a:off x="304800" y="4648200"/>
            <a:ext cx="7426325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latin typeface="Calibri" panose="020F0502020204030204" pitchFamily="2" charset="0"/>
              </a:rPr>
              <a:t>Who is </a:t>
            </a:r>
            <a:r>
              <a:rPr lang="zh-CN" altLang="en-US" sz="2800" b="1" dirty="0">
                <a:solidFill>
                  <a:srgbClr val="0000FF"/>
                </a:solidFill>
                <a:latin typeface="Calibri" panose="020F0502020204030204" pitchFamily="2" charset="0"/>
              </a:rPr>
              <a:t>the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2" charset="0"/>
                <a:sym typeface="Arial" panose="020B0604020202020204" pitchFamily="34" charset="0"/>
              </a:rPr>
              <a:t>worst </a:t>
            </a:r>
            <a:r>
              <a:rPr lang="en-US" altLang="zh-CN" sz="2800" b="1" dirty="0">
                <a:latin typeface="Calibri" panose="020F0502020204030204" pitchFamily="2" charset="0"/>
              </a:rPr>
              <a:t>at P.E. </a:t>
            </a:r>
            <a:r>
              <a:rPr lang="zh-CN" altLang="en-US" sz="2800" b="1" dirty="0">
                <a:latin typeface="Calibri" panose="020F0502020204030204" pitchFamily="2" charset="0"/>
              </a:rPr>
              <a:t>in our class?</a:t>
            </a:r>
            <a:endParaRPr lang="zh-CN" altLang="en-US" sz="2800" b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  <p:bldP spid="16391" grpId="0"/>
      <p:bldP spid="163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/>
          <p:nvPr/>
        </p:nvSpPr>
        <p:spPr>
          <a:xfrm>
            <a:off x="228600" y="950913"/>
            <a:ext cx="8610600" cy="5700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ts val="24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2" charset="0"/>
              </a:rPr>
              <a:t>1. Paul is very _______ . He is ________ than his brother . 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eaLnBrk="0" hangingPunct="0">
              <a:lnSpc>
                <a:spcPts val="24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2" charset="0"/>
              </a:rPr>
              <a:t>      A. heavy</a:t>
            </a:r>
            <a:r>
              <a:rPr lang="zh-CN" altLang="en-US" sz="2800" dirty="0">
                <a:latin typeface="Times New Roman" panose="02020603050405020304" pitchFamily="2" charset="0"/>
              </a:rPr>
              <a:t>;</a:t>
            </a:r>
            <a:r>
              <a:rPr lang="en-US" altLang="zh-CN" sz="2800" dirty="0">
                <a:latin typeface="Times New Roman" panose="02020603050405020304" pitchFamily="2" charset="0"/>
              </a:rPr>
              <a:t> heavier		B. heavy </a:t>
            </a:r>
            <a:r>
              <a:rPr lang="zh-CN" altLang="en-US" sz="2800" dirty="0">
                <a:latin typeface="Times New Roman" panose="02020603050405020304" pitchFamily="2" charset="0"/>
              </a:rPr>
              <a:t>;</a:t>
            </a:r>
            <a:r>
              <a:rPr lang="en-US" altLang="zh-CN" sz="2800" dirty="0">
                <a:latin typeface="Times New Roman" panose="02020603050405020304" pitchFamily="2" charset="0"/>
              </a:rPr>
              <a:t>heavy	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eaLnBrk="0" hangingPunct="0">
              <a:lnSpc>
                <a:spcPts val="24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2" charset="0"/>
              </a:rPr>
              <a:t>      C. heavier </a:t>
            </a:r>
            <a:r>
              <a:rPr lang="zh-CN" altLang="en-US" sz="2800" dirty="0">
                <a:latin typeface="Times New Roman" panose="02020603050405020304" pitchFamily="2" charset="0"/>
              </a:rPr>
              <a:t>;</a:t>
            </a:r>
            <a:r>
              <a:rPr lang="en-US" altLang="zh-CN" sz="2800" dirty="0">
                <a:latin typeface="Times New Roman" panose="02020603050405020304" pitchFamily="2" charset="0"/>
              </a:rPr>
              <a:t>heavier        </a:t>
            </a:r>
            <a:r>
              <a:rPr lang="zh-CN" altLang="en-US" sz="2800" dirty="0">
                <a:latin typeface="Times New Roman" panose="02020603050405020304" pitchFamily="2" charset="0"/>
              </a:rPr>
              <a:t>      </a:t>
            </a:r>
            <a:r>
              <a:rPr lang="en-US" altLang="zh-CN" sz="2800" dirty="0">
                <a:latin typeface="Times New Roman" panose="02020603050405020304" pitchFamily="2" charset="0"/>
              </a:rPr>
              <a:t> D. heavy</a:t>
            </a:r>
            <a:r>
              <a:rPr lang="zh-CN" altLang="en-US" sz="2800" dirty="0">
                <a:latin typeface="Times New Roman" panose="02020603050405020304" pitchFamily="2" charset="0"/>
              </a:rPr>
              <a:t>;</a:t>
            </a:r>
            <a:r>
              <a:rPr lang="en-US" altLang="zh-CN" sz="2800" dirty="0">
                <a:latin typeface="Times New Roman" panose="02020603050405020304" pitchFamily="2" charset="0"/>
              </a:rPr>
              <a:t>heavyer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2800" dirty="0">
                <a:latin typeface="Times New Roman" panose="02020603050405020304" pitchFamily="2" charset="0"/>
              </a:rPr>
              <a:t>2. It has the ________ cloth</a:t>
            </a:r>
            <a:r>
              <a:rPr lang="zh-CN" altLang="en-US" sz="2800" dirty="0">
                <a:latin typeface="Times New Roman" panose="02020603050405020304" pitchFamily="2" charset="0"/>
              </a:rPr>
              <a:t>es</a:t>
            </a:r>
            <a:r>
              <a:rPr lang="en-US" altLang="zh-CN" sz="2800" dirty="0">
                <a:latin typeface="Times New Roman" panose="02020603050405020304" pitchFamily="2" charset="0"/>
              </a:rPr>
              <a:t> store in the town. 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2800" dirty="0">
                <a:latin typeface="Times New Roman" panose="02020603050405020304" pitchFamily="2" charset="0"/>
              </a:rPr>
              <a:t>      A. goodest   </a:t>
            </a:r>
            <a:r>
              <a:rPr lang="zh-CN" altLang="en-US" sz="2800" dirty="0">
                <a:latin typeface="Times New Roman" panose="02020603050405020304" pitchFamily="2" charset="0"/>
              </a:rPr>
              <a:t>    </a:t>
            </a:r>
            <a:r>
              <a:rPr lang="en-US" altLang="zh-CN" sz="2800" dirty="0">
                <a:latin typeface="Times New Roman" panose="02020603050405020304" pitchFamily="2" charset="0"/>
              </a:rPr>
              <a:t>B. good</a:t>
            </a:r>
            <a:r>
              <a:rPr lang="zh-CN" altLang="en-US" sz="2800" dirty="0">
                <a:latin typeface="Times New Roman" panose="02020603050405020304" pitchFamily="2" charset="0"/>
              </a:rPr>
              <a:t>      </a:t>
            </a:r>
            <a:r>
              <a:rPr lang="en-US" altLang="zh-CN" sz="2800" dirty="0">
                <a:latin typeface="Times New Roman" panose="02020603050405020304" pitchFamily="2" charset="0"/>
              </a:rPr>
              <a:t>C. best     </a:t>
            </a:r>
            <a:r>
              <a:rPr lang="zh-CN" altLang="en-US" sz="2800" dirty="0">
                <a:latin typeface="Times New Roman" panose="02020603050405020304" pitchFamily="2" charset="0"/>
              </a:rPr>
              <a:t>          </a:t>
            </a:r>
            <a:r>
              <a:rPr lang="en-US" altLang="zh-CN" sz="2800" dirty="0">
                <a:latin typeface="Times New Roman" panose="02020603050405020304" pitchFamily="2" charset="0"/>
              </a:rPr>
              <a:t>D. better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2800" dirty="0">
                <a:latin typeface="Times New Roman" panose="02020603050405020304" pitchFamily="2" charset="0"/>
              </a:rPr>
              <a:t>3. This ruler is ____  than that one.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2800" dirty="0">
                <a:latin typeface="Times New Roman" panose="02020603050405020304" pitchFamily="2" charset="0"/>
              </a:rPr>
              <a:t>      A. long      </a:t>
            </a:r>
            <a:r>
              <a:rPr lang="zh-CN" altLang="en-US" sz="2800" dirty="0">
                <a:latin typeface="Times New Roman" panose="02020603050405020304" pitchFamily="2" charset="0"/>
              </a:rPr>
              <a:t>      </a:t>
            </a:r>
            <a:r>
              <a:rPr lang="en-US" altLang="zh-CN" sz="2800" dirty="0">
                <a:latin typeface="Times New Roman" panose="02020603050405020304" pitchFamily="2" charset="0"/>
              </a:rPr>
              <a:t>B. longer   </a:t>
            </a:r>
            <a:r>
              <a:rPr lang="zh-CN" altLang="en-US" sz="2800" dirty="0">
                <a:latin typeface="Times New Roman" panose="02020603050405020304" pitchFamily="2" charset="0"/>
              </a:rPr>
              <a:t> </a:t>
            </a:r>
            <a:r>
              <a:rPr lang="en-US" altLang="zh-CN" sz="2800" dirty="0">
                <a:latin typeface="Times New Roman" panose="02020603050405020304" pitchFamily="2" charset="0"/>
              </a:rPr>
              <a:t>C. the longest    D. longest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2800" dirty="0">
                <a:latin typeface="Times New Roman" panose="02020603050405020304" pitchFamily="2" charset="0"/>
              </a:rPr>
              <a:t>4. This book is ____ of all.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2800" dirty="0">
                <a:latin typeface="Times New Roman" panose="02020603050405020304" pitchFamily="2" charset="0"/>
              </a:rPr>
              <a:t>      A. cheapest     B. cheap     </a:t>
            </a:r>
            <a:r>
              <a:rPr lang="zh-CN" altLang="en-US" sz="2800" dirty="0">
                <a:latin typeface="Times New Roman" panose="02020603050405020304" pitchFamily="2" charset="0"/>
              </a:rPr>
              <a:t>C</a:t>
            </a:r>
            <a:r>
              <a:rPr lang="en-US" altLang="zh-CN" sz="2800" dirty="0">
                <a:latin typeface="Times New Roman" panose="02020603050405020304" pitchFamily="2" charset="0"/>
              </a:rPr>
              <a:t>. cheaper    D. the cheapest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2800" dirty="0">
                <a:latin typeface="Times New Roman" panose="02020603050405020304" pitchFamily="2" charset="0"/>
              </a:rPr>
              <a:t>5. He is much ____ than his brother.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2800" dirty="0">
                <a:latin typeface="Times New Roman" panose="02020603050405020304" pitchFamily="2" charset="0"/>
              </a:rPr>
              <a:t>      A. taller     </a:t>
            </a:r>
            <a:r>
              <a:rPr lang="zh-CN" altLang="en-US" sz="2800" dirty="0">
                <a:latin typeface="Times New Roman" panose="02020603050405020304" pitchFamily="2" charset="0"/>
              </a:rPr>
              <a:t>     </a:t>
            </a:r>
            <a:r>
              <a:rPr lang="en-US" altLang="zh-CN" sz="2800" dirty="0">
                <a:latin typeface="Times New Roman" panose="02020603050405020304" pitchFamily="2" charset="0"/>
              </a:rPr>
              <a:t>B. tall      </a:t>
            </a:r>
            <a:r>
              <a:rPr lang="zh-CN" altLang="en-US" sz="2800" dirty="0">
                <a:latin typeface="Times New Roman" panose="02020603050405020304" pitchFamily="2" charset="0"/>
              </a:rPr>
              <a:t>   </a:t>
            </a:r>
            <a:r>
              <a:rPr lang="en-US" altLang="zh-CN" sz="2800" dirty="0">
                <a:latin typeface="Times New Roman" panose="02020603050405020304" pitchFamily="2" charset="0"/>
              </a:rPr>
              <a:t>C. the tallest        D. tallest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2800" dirty="0">
                <a:latin typeface="Times New Roman" panose="02020603050405020304" pitchFamily="2" charset="0"/>
              </a:rPr>
              <a:t>6. Li Lei is ____ older than Lucy.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2800" dirty="0">
                <a:latin typeface="Times New Roman" panose="02020603050405020304" pitchFamily="2" charset="0"/>
              </a:rPr>
              <a:t>      A. quite      </a:t>
            </a:r>
            <a:r>
              <a:rPr lang="zh-CN" altLang="en-US" sz="2800" dirty="0">
                <a:latin typeface="Times New Roman" panose="02020603050405020304" pitchFamily="2" charset="0"/>
              </a:rPr>
              <a:t>   </a:t>
            </a:r>
            <a:r>
              <a:rPr lang="en-US" altLang="zh-CN" sz="2800" dirty="0">
                <a:latin typeface="Times New Roman" panose="02020603050405020304" pitchFamily="2" charset="0"/>
              </a:rPr>
              <a:t>B. very     </a:t>
            </a:r>
            <a:r>
              <a:rPr lang="zh-CN" altLang="en-US" sz="2800" dirty="0">
                <a:latin typeface="Times New Roman" panose="02020603050405020304" pitchFamily="2" charset="0"/>
              </a:rPr>
              <a:t>    </a:t>
            </a:r>
            <a:r>
              <a:rPr lang="en-US" altLang="zh-CN" sz="2800" dirty="0">
                <a:latin typeface="Times New Roman" panose="02020603050405020304" pitchFamily="2" charset="0"/>
              </a:rPr>
              <a:t>C. much      </a:t>
            </a:r>
            <a:r>
              <a:rPr lang="zh-CN" altLang="en-US" sz="2800" dirty="0">
                <a:latin typeface="Times New Roman" panose="02020603050405020304" pitchFamily="2" charset="0"/>
              </a:rPr>
              <a:t>        </a:t>
            </a:r>
            <a:r>
              <a:rPr lang="en-US" altLang="zh-CN" sz="2800" dirty="0">
                <a:latin typeface="Times New Roman" panose="02020603050405020304" pitchFamily="2" charset="0"/>
              </a:rPr>
              <a:t>D. more</a:t>
            </a:r>
            <a:endParaRPr lang="en-US" altLang="zh-CN" sz="2800" dirty="0">
              <a:latin typeface="Times New Roman" panose="02020603050405020304" pitchFamily="2" charset="0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76200" y="115888"/>
            <a:ext cx="1465263" cy="6397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2" charset="0"/>
              </a:rPr>
              <a:t>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2" charset="0"/>
              </a:rPr>
              <a:t>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选择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2" charset="0"/>
              </a:rPr>
              <a:t>.</a:t>
            </a:r>
            <a:endParaRPr lang="en-US" altLang="zh-CN" sz="2400" dirty="0">
              <a:latin typeface="Times New Roman" panose="02020603050405020304" pitchFamily="2" charset="0"/>
            </a:endParaRPr>
          </a:p>
        </p:txBody>
      </p:sp>
      <p:pic>
        <p:nvPicPr>
          <p:cNvPr id="17412" name="Picture 4" descr="A 的副本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7620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5" descr="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0"/>
            <a:ext cx="50165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 descr="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886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 descr="B的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0480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B的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724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 descr="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594350"/>
            <a:ext cx="501650" cy="50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74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74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174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" fill="hold"/>
                                        <p:tgtEl>
                                          <p:spTgt spid="174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2"/>
          <p:cNvSpPr txBox="1"/>
          <p:nvPr/>
        </p:nvSpPr>
        <p:spPr>
          <a:xfrm>
            <a:off x="381000" y="914400"/>
            <a:ext cx="8032750" cy="5638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dirty="0">
                <a:latin typeface="Times New Roman" panose="02020603050405020304" pitchFamily="2" charset="0"/>
              </a:rPr>
              <a:t>7. This is onof ____ films of this year.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    A. more exciting           </a:t>
            </a:r>
            <a:r>
              <a:rPr lang="zh-CN" altLang="en-US" sz="2800" dirty="0">
                <a:latin typeface="Times New Roman" panose="02020603050405020304" pitchFamily="2" charset="0"/>
              </a:rPr>
              <a:t> </a:t>
            </a:r>
            <a:r>
              <a:rPr lang="en-US" altLang="zh-CN" sz="2800" dirty="0">
                <a:latin typeface="Times New Roman" panose="02020603050405020304" pitchFamily="2" charset="0"/>
              </a:rPr>
              <a:t>B. exciting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    C. the most exciting       D. most exciting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8. The weather in Beijing is colder than_____.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     A. in Guangzhou          </a:t>
            </a:r>
            <a:r>
              <a:rPr lang="zh-CN" altLang="en-US" sz="2800" dirty="0">
                <a:latin typeface="Times New Roman" panose="02020603050405020304" pitchFamily="2" charset="0"/>
              </a:rPr>
              <a:t> </a:t>
            </a:r>
            <a:r>
              <a:rPr lang="en-US" altLang="zh-CN" sz="2800" dirty="0">
                <a:latin typeface="Times New Roman" panose="02020603050405020304" pitchFamily="2" charset="0"/>
              </a:rPr>
              <a:t>B. Guangzhou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     C. that in Guangzhou    D. that from Guangzhou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9. Tom is ____ of the two boys.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      A. taller     B. tallest     C. the taller    D. the tallest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10. Of my parents, my father looks_____.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      A.old     </a:t>
            </a:r>
            <a:r>
              <a:rPr lang="zh-CN" altLang="en-US" sz="2800" dirty="0">
                <a:latin typeface="Times New Roman" panose="02020603050405020304" pitchFamily="2" charset="0"/>
              </a:rPr>
              <a:t>    </a:t>
            </a:r>
            <a:r>
              <a:rPr lang="en-US" altLang="zh-CN" sz="2800" dirty="0">
                <a:latin typeface="Times New Roman" panose="02020603050405020304" pitchFamily="2" charset="0"/>
              </a:rPr>
              <a:t>B. older    </a:t>
            </a:r>
            <a:r>
              <a:rPr lang="zh-CN" altLang="en-US" sz="2800" dirty="0">
                <a:latin typeface="Times New Roman" panose="02020603050405020304" pitchFamily="2" charset="0"/>
              </a:rPr>
              <a:t>  </a:t>
            </a:r>
            <a:r>
              <a:rPr lang="en-US" altLang="zh-CN" sz="2800" dirty="0">
                <a:latin typeface="Times New Roman" panose="02020603050405020304" pitchFamily="2" charset="0"/>
              </a:rPr>
              <a:t>C. the oldest    D. the older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11. This watch is ____ than that one.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       A. much expensive      B. expensiver</a:t>
            </a:r>
            <a:endParaRPr lang="en-US" altLang="zh-CN" sz="2800" dirty="0">
              <a:latin typeface="Times New Roman" panose="02020603050405020304" pitchFamily="2" charset="0"/>
            </a:endParaRPr>
          </a:p>
          <a:p>
            <a:r>
              <a:rPr lang="en-US" altLang="zh-CN" sz="2800" dirty="0">
                <a:latin typeface="Times New Roman" panose="02020603050405020304" pitchFamily="2" charset="0"/>
              </a:rPr>
              <a:t>       C. more expensiver      D. more expensive</a:t>
            </a:r>
            <a:endParaRPr lang="en-US" altLang="zh-CN" sz="2800" dirty="0">
              <a:latin typeface="Times New Roman" panose="02020603050405020304" pitchFamily="2" charset="0"/>
            </a:endParaRPr>
          </a:p>
        </p:txBody>
      </p:sp>
      <p:pic>
        <p:nvPicPr>
          <p:cNvPr id="18435" name="Picture 3" descr="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838200"/>
            <a:ext cx="50165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4" descr="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3429000"/>
            <a:ext cx="501650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105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267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2133600"/>
            <a:ext cx="501650" cy="50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Line 8"/>
          <p:cNvSpPr/>
          <p:nvPr/>
        </p:nvSpPr>
        <p:spPr>
          <a:xfrm flipV="1">
            <a:off x="4649788" y="1371600"/>
            <a:ext cx="1141412" cy="158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1" name="Line 9"/>
          <p:cNvSpPr/>
          <p:nvPr/>
        </p:nvSpPr>
        <p:spPr>
          <a:xfrm>
            <a:off x="2743200" y="3962400"/>
            <a:ext cx="2162175" cy="0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2" name="Line 10"/>
          <p:cNvSpPr/>
          <p:nvPr/>
        </p:nvSpPr>
        <p:spPr>
          <a:xfrm>
            <a:off x="990600" y="4800600"/>
            <a:ext cx="2057400" cy="158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84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84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/>
          <p:nvPr/>
        </p:nvSpPr>
        <p:spPr>
          <a:xfrm>
            <a:off x="228600" y="838200"/>
            <a:ext cx="8839200" cy="5394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用括号中形容词的适当形式填空。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zh-CN" altLang="en-US" sz="2800" dirty="0">
                <a:latin typeface="Times New Roman" panose="02020603050405020304" pitchFamily="2" charset="0"/>
              </a:rPr>
              <a:t>  </a:t>
            </a:r>
            <a:r>
              <a:rPr lang="en-US" altLang="zh-CN" sz="2800" dirty="0">
                <a:latin typeface="Times New Roman" panose="02020603050405020304" pitchFamily="2" charset="0"/>
              </a:rPr>
              <a:t>1. </a:t>
            </a:r>
            <a:r>
              <a:rPr lang="en-US" altLang="zh-CN" sz="3200" dirty="0">
                <a:latin typeface="Times New Roman" panose="02020603050405020304" pitchFamily="2" charset="0"/>
              </a:rPr>
              <a:t>I am very _______. But Tom is ____________</a:t>
            </a:r>
            <a:endParaRPr lang="en-US" altLang="zh-CN" sz="32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3200" dirty="0">
                <a:latin typeface="Times New Roman" panose="02020603050405020304" pitchFamily="2" charset="0"/>
              </a:rPr>
              <a:t>     than I . Frank is ______________. </a:t>
            </a:r>
            <a:r>
              <a:rPr lang="zh-CN" altLang="en-US" sz="3200" dirty="0">
                <a:latin typeface="Times New Roman" panose="02020603050405020304" pitchFamily="2" charset="0"/>
              </a:rPr>
              <a:t>（</a:t>
            </a:r>
            <a:r>
              <a:rPr lang="en-US" altLang="zh-CN" sz="3200" dirty="0">
                <a:latin typeface="Times New Roman" panose="02020603050405020304" pitchFamily="2" charset="0"/>
              </a:rPr>
              <a:t>tired</a:t>
            </a:r>
            <a:r>
              <a:rPr lang="zh-CN" altLang="en-US" sz="3200" dirty="0">
                <a:latin typeface="Times New Roman" panose="02020603050405020304" pitchFamily="2" charset="0"/>
              </a:rPr>
              <a:t>）</a:t>
            </a:r>
            <a:endParaRPr lang="zh-CN" altLang="en-US" sz="32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zh-CN" altLang="en-US" sz="3200" dirty="0">
                <a:latin typeface="Times New Roman" panose="02020603050405020304" pitchFamily="2" charset="0"/>
              </a:rPr>
              <a:t>  </a:t>
            </a:r>
            <a:r>
              <a:rPr lang="en-US" altLang="zh-CN" sz="3200" dirty="0">
                <a:latin typeface="Times New Roman" panose="02020603050405020304" pitchFamily="2" charset="0"/>
              </a:rPr>
              <a:t>2.Which is _____________</a:t>
            </a:r>
            <a:r>
              <a:rPr lang="zh-CN" altLang="en-US" sz="3200" dirty="0">
                <a:latin typeface="Times New Roman" panose="02020603050405020304" pitchFamily="2" charset="0"/>
              </a:rPr>
              <a:t>（</a:t>
            </a:r>
            <a:r>
              <a:rPr lang="en-US" altLang="zh-CN" sz="3200" dirty="0">
                <a:latin typeface="Times New Roman" panose="02020603050405020304" pitchFamily="2" charset="0"/>
              </a:rPr>
              <a:t>difficult</a:t>
            </a:r>
            <a:r>
              <a:rPr lang="zh-CN" altLang="en-US" sz="3200" dirty="0">
                <a:latin typeface="Times New Roman" panose="02020603050405020304" pitchFamily="2" charset="0"/>
              </a:rPr>
              <a:t>）</a:t>
            </a:r>
            <a:r>
              <a:rPr lang="en-US" altLang="zh-CN" sz="3200" dirty="0">
                <a:latin typeface="Times New Roman" panose="02020603050405020304" pitchFamily="2" charset="0"/>
              </a:rPr>
              <a:t>, </a:t>
            </a:r>
            <a:endParaRPr lang="en-US" altLang="zh-CN" sz="32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3200" dirty="0">
                <a:latin typeface="Times New Roman" panose="02020603050405020304" pitchFamily="2" charset="0"/>
              </a:rPr>
              <a:t>     physics or biology ? </a:t>
            </a:r>
            <a:endParaRPr lang="en-US" altLang="zh-CN" sz="32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3200" dirty="0">
                <a:latin typeface="Times New Roman" panose="02020603050405020304" pitchFamily="2" charset="0"/>
              </a:rPr>
              <a:t>  3.This book is _______ than the other two . </a:t>
            </a:r>
            <a:endParaRPr lang="en-US" altLang="zh-CN" sz="32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3200" dirty="0">
                <a:latin typeface="Times New Roman" panose="02020603050405020304" pitchFamily="2" charset="0"/>
              </a:rPr>
              <a:t>     It is ____________</a:t>
            </a:r>
            <a:r>
              <a:rPr lang="zh-CN" altLang="en-US" sz="3200" dirty="0">
                <a:latin typeface="Times New Roman" panose="02020603050405020304" pitchFamily="2" charset="0"/>
              </a:rPr>
              <a:t> </a:t>
            </a:r>
            <a:r>
              <a:rPr lang="en-US" altLang="zh-CN" sz="3200" dirty="0">
                <a:latin typeface="Times New Roman" panose="02020603050405020304" pitchFamily="2" charset="0"/>
              </a:rPr>
              <a:t>of the three . </a:t>
            </a:r>
            <a:r>
              <a:rPr lang="zh-CN" altLang="en-US" sz="3200" dirty="0">
                <a:latin typeface="Times New Roman" panose="02020603050405020304" pitchFamily="2" charset="0"/>
              </a:rPr>
              <a:t>（</a:t>
            </a:r>
            <a:r>
              <a:rPr lang="en-US" altLang="zh-CN" sz="3200" dirty="0">
                <a:latin typeface="Times New Roman" panose="02020603050405020304" pitchFamily="2" charset="0"/>
              </a:rPr>
              <a:t>easy</a:t>
            </a:r>
            <a:r>
              <a:rPr lang="zh-CN" altLang="en-US" sz="3200" dirty="0">
                <a:latin typeface="Times New Roman" panose="02020603050405020304" pitchFamily="2" charset="0"/>
              </a:rPr>
              <a:t>）</a:t>
            </a:r>
            <a:endParaRPr lang="zh-CN" altLang="en-US" sz="32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zh-CN" altLang="en-US" sz="3200" dirty="0">
                <a:latin typeface="Times New Roman" panose="02020603050405020304" pitchFamily="2" charset="0"/>
              </a:rPr>
              <a:t>  </a:t>
            </a:r>
            <a:r>
              <a:rPr lang="en-US" altLang="zh-CN" sz="3200" dirty="0">
                <a:latin typeface="Times New Roman" panose="02020603050405020304" pitchFamily="2" charset="0"/>
              </a:rPr>
              <a:t>4.In summer it’s _______</a:t>
            </a:r>
            <a:r>
              <a:rPr lang="zh-CN" altLang="en-US" sz="3200" dirty="0">
                <a:latin typeface="Times New Roman" panose="02020603050405020304" pitchFamily="2" charset="0"/>
              </a:rPr>
              <a:t>（</a:t>
            </a:r>
            <a:r>
              <a:rPr lang="en-US" altLang="zh-CN" sz="3200" dirty="0">
                <a:latin typeface="Times New Roman" panose="02020603050405020304" pitchFamily="2" charset="0"/>
              </a:rPr>
              <a:t>hot</a:t>
            </a:r>
            <a:r>
              <a:rPr lang="zh-CN" altLang="en-US" sz="3200" dirty="0">
                <a:latin typeface="Times New Roman" panose="02020603050405020304" pitchFamily="2" charset="0"/>
              </a:rPr>
              <a:t>） </a:t>
            </a:r>
            <a:r>
              <a:rPr lang="en-US" altLang="zh-CN" sz="3200" dirty="0">
                <a:latin typeface="Times New Roman" panose="02020603050405020304" pitchFamily="2" charset="0"/>
              </a:rPr>
              <a:t>in Wu Han</a:t>
            </a:r>
            <a:endParaRPr lang="en-US" altLang="zh-CN" sz="3200" dirty="0">
              <a:latin typeface="Times New Roman" panose="02020603050405020304" pitchFamily="2" charset="0"/>
            </a:endParaRPr>
          </a:p>
          <a:p>
            <a:pPr algn="just" eaLnBrk="0" hangingPunct="0"/>
            <a:r>
              <a:rPr lang="en-US" altLang="zh-CN" sz="3200" dirty="0">
                <a:latin typeface="Times New Roman" panose="02020603050405020304" pitchFamily="2" charset="0"/>
              </a:rPr>
              <a:t>     than in Beijing . </a:t>
            </a:r>
            <a:endParaRPr lang="en-US" altLang="zh-CN" sz="3200" dirty="0">
              <a:latin typeface="Times New Roman" panose="02020603050405020304" pitchFamily="2" charset="0"/>
            </a:endParaRPr>
          </a:p>
          <a:p>
            <a:pPr eaLnBrk="0" hangingPunct="0"/>
            <a:r>
              <a:rPr lang="en-US" altLang="zh-CN" sz="3200" dirty="0">
                <a:latin typeface="Times New Roman" panose="02020603050405020304" pitchFamily="2" charset="0"/>
              </a:rPr>
              <a:t>  5.The Chinese people have a much ______ </a:t>
            </a:r>
            <a:endParaRPr lang="en-US" altLang="zh-CN" sz="3200" dirty="0">
              <a:latin typeface="Times New Roman" panose="02020603050405020304" pitchFamily="2" charset="0"/>
            </a:endParaRPr>
          </a:p>
          <a:p>
            <a:pPr eaLnBrk="0" hangingPunct="0"/>
            <a:r>
              <a:rPr lang="en-US" altLang="zh-CN" sz="3200" dirty="0">
                <a:latin typeface="Times New Roman" panose="02020603050405020304" pitchFamily="2" charset="0"/>
              </a:rPr>
              <a:t>     </a:t>
            </a:r>
            <a:r>
              <a:rPr lang="zh-CN" altLang="en-US" sz="3200" dirty="0">
                <a:latin typeface="宋体" panose="02010600030101010101" pitchFamily="2" charset="-122"/>
              </a:rPr>
              <a:t>（</a:t>
            </a:r>
            <a:r>
              <a:rPr lang="en-US" altLang="zh-CN" sz="3200" dirty="0">
                <a:latin typeface="Times New Roman" panose="02020603050405020304" pitchFamily="2" charset="0"/>
              </a:rPr>
              <a:t>good</a:t>
            </a:r>
            <a:r>
              <a:rPr lang="zh-CN" altLang="en-US" sz="3200" dirty="0">
                <a:latin typeface="宋体" panose="02010600030101010101" pitchFamily="2" charset="-122"/>
              </a:rPr>
              <a:t>）</a:t>
            </a:r>
            <a:r>
              <a:rPr lang="en-US" altLang="zh-CN" sz="3200" dirty="0">
                <a:latin typeface="Times New Roman" panose="02020603050405020304" pitchFamily="2" charset="0"/>
              </a:rPr>
              <a:t>life now . </a:t>
            </a:r>
            <a:endParaRPr lang="en-US" altLang="zh-CN" sz="3200" dirty="0">
              <a:latin typeface="Times New Roman" panose="02020603050405020304" pitchFamily="2" charset="0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2727325" y="1238250"/>
            <a:ext cx="9286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9900FF"/>
                </a:solidFill>
                <a:latin typeface="Times New Roman" panose="02020603050405020304" pitchFamily="2" charset="0"/>
              </a:rPr>
              <a:t>tired</a:t>
            </a:r>
            <a:endParaRPr lang="en-US" altLang="zh-CN" sz="3200" dirty="0">
              <a:solidFill>
                <a:srgbClr val="99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6324600" y="1219200"/>
            <a:ext cx="18653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9900FF"/>
                </a:solidFill>
                <a:latin typeface="Times New Roman" panose="02020603050405020304" pitchFamily="2" charset="0"/>
              </a:rPr>
              <a:t>more tired</a:t>
            </a:r>
            <a:endParaRPr lang="en-US" altLang="zh-CN" sz="3200" dirty="0">
              <a:solidFill>
                <a:srgbClr val="99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3717925" y="1695450"/>
            <a:ext cx="24193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9900FF"/>
                </a:solidFill>
                <a:latin typeface="Times New Roman" panose="02020603050405020304" pitchFamily="2" charset="0"/>
              </a:rPr>
              <a:t>the most tired</a:t>
            </a:r>
            <a:endParaRPr lang="en-US" altLang="zh-CN" sz="3200" dirty="0">
              <a:solidFill>
                <a:srgbClr val="99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2574925" y="2286000"/>
            <a:ext cx="25193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9900FF"/>
                </a:solidFill>
                <a:latin typeface="Times New Roman" panose="02020603050405020304" pitchFamily="2" charset="0"/>
              </a:rPr>
              <a:t>more different</a:t>
            </a:r>
            <a:endParaRPr lang="en-US" altLang="zh-CN" sz="3200" dirty="0">
              <a:solidFill>
                <a:srgbClr val="99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3184525" y="3230563"/>
            <a:ext cx="11334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9900FF"/>
                </a:solidFill>
                <a:latin typeface="Times New Roman" panose="02020603050405020304" pitchFamily="2" charset="0"/>
              </a:rPr>
              <a:t>easier</a:t>
            </a:r>
            <a:endParaRPr lang="en-US" altLang="zh-CN" sz="3200" dirty="0">
              <a:solidFill>
                <a:srgbClr val="99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1736725" y="3733800"/>
            <a:ext cx="18684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9900FF"/>
                </a:solidFill>
                <a:latin typeface="Times New Roman" panose="02020603050405020304" pitchFamily="2" charset="0"/>
              </a:rPr>
              <a:t>the easiest</a:t>
            </a:r>
            <a:endParaRPr lang="en-US" altLang="zh-CN" sz="3200" dirty="0">
              <a:solidFill>
                <a:srgbClr val="99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3489325" y="4221163"/>
            <a:ext cx="113188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9900FF"/>
                </a:solidFill>
                <a:latin typeface="Times New Roman" panose="02020603050405020304" pitchFamily="2" charset="0"/>
              </a:rPr>
              <a:t>hotter</a:t>
            </a:r>
            <a:endParaRPr lang="en-US" altLang="zh-CN" sz="3200" dirty="0">
              <a:solidFill>
                <a:srgbClr val="99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6477000" y="5211763"/>
            <a:ext cx="11096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9900FF"/>
                </a:solidFill>
                <a:latin typeface="Times New Roman" panose="02020603050405020304" pitchFamily="2" charset="0"/>
              </a:rPr>
              <a:t>better</a:t>
            </a:r>
            <a:endParaRPr lang="en-US" altLang="zh-CN" sz="3200" dirty="0">
              <a:solidFill>
                <a:srgbClr val="99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7" name="Line 11"/>
          <p:cNvSpPr/>
          <p:nvPr/>
        </p:nvSpPr>
        <p:spPr>
          <a:xfrm>
            <a:off x="4114800" y="4267200"/>
            <a:ext cx="1905000" cy="158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  <p:bldP spid="19463" grpId="0"/>
      <p:bldP spid="19464" grpId="0"/>
      <p:bldP spid="19465" grpId="0"/>
      <p:bldP spid="194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2601913" cy="574675"/>
          </a:xfrm>
          <a:ln/>
        </p:spPr>
        <p:txBody>
          <a:bodyPr vert="horz" wrap="square" anchor="ctr"/>
          <a:p>
            <a:pPr algn="l"/>
            <a:r>
              <a:rPr lang="zh-CN" altLang="en-US" sz="2800" b="1" dirty="0">
                <a:solidFill>
                  <a:srgbClr val="FF0000"/>
                </a:solidFill>
              </a:rPr>
              <a:t>三</a:t>
            </a:r>
            <a:r>
              <a:rPr lang="en-US" altLang="zh-CN" sz="2800" b="1" dirty="0">
                <a:solidFill>
                  <a:srgbClr val="FF0000"/>
                </a:solidFill>
              </a:rPr>
              <a:t>. </a:t>
            </a:r>
            <a:r>
              <a:rPr lang="zh-CN" altLang="en-US" sz="2800" b="1" dirty="0">
                <a:solidFill>
                  <a:srgbClr val="FF0000"/>
                </a:solidFill>
              </a:rPr>
              <a:t>填空。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483" name="Text Box 3"/>
          <p:cNvSpPr/>
          <p:nvPr>
            <p:ph type="body" idx="4294967295"/>
          </p:nvPr>
        </p:nvSpPr>
        <p:spPr>
          <a:xfrm>
            <a:off x="393700" y="1216025"/>
            <a:ext cx="8064500" cy="3025775"/>
          </a:xfrm>
          <a:ln/>
        </p:spPr>
        <p:txBody>
          <a:bodyPr vert="horz" wrap="square" anchor="t"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</a:t>
            </a:r>
            <a:r>
              <a:rPr lang="en-US" altLang="zh-CN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1. Lily gets up __________ (early) than  Lucy. </a:t>
            </a:r>
            <a:endParaRPr lang="en-US" altLang="zh-CN" sz="24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2. Which goes ______________ (slowly), Tom or Jim?</a:t>
            </a:r>
            <a:endParaRPr lang="en-US" altLang="zh-CN" sz="24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3.This book is _____________________ (interesting) than than one.</a:t>
            </a:r>
            <a:endParaRPr lang="en-US" altLang="zh-CN" sz="2400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2590800" y="1219200"/>
            <a:ext cx="13176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9933FF"/>
                </a:solidFill>
                <a:latin typeface="Comic Sans MS" panose="030F0702030302020204" pitchFamily="2" charset="0"/>
              </a:rPr>
              <a:t>earlier</a:t>
            </a:r>
            <a:endParaRPr lang="en-US" altLang="zh-CN" sz="2800" b="1" dirty="0">
              <a:solidFill>
                <a:srgbClr val="9933FF"/>
              </a:solidFill>
              <a:latin typeface="Comic Sans MS" panose="030F0702030302020204" pitchFamily="2" charset="0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2633663" y="1752600"/>
            <a:ext cx="23193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9933FF"/>
                </a:solidFill>
                <a:latin typeface="Comic Sans MS" panose="030F0702030302020204" pitchFamily="2" charset="0"/>
              </a:rPr>
              <a:t>more slowly </a:t>
            </a:r>
            <a:endParaRPr lang="en-US" altLang="zh-CN" sz="2800" b="1" dirty="0">
              <a:solidFill>
                <a:srgbClr val="9933FF"/>
              </a:solidFill>
              <a:latin typeface="Comic Sans MS" panose="030F0702030302020204" pitchFamily="2" charset="0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2743200" y="2209800"/>
            <a:ext cx="30099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9933FF"/>
                </a:solidFill>
                <a:latin typeface="Comic Sans MS" panose="030F0702030302020204" pitchFamily="2" charset="0"/>
              </a:rPr>
              <a:t>more interesting</a:t>
            </a:r>
            <a:endParaRPr lang="en-US" altLang="zh-CN" sz="2800" b="1" dirty="0">
              <a:solidFill>
                <a:srgbClr val="9933FF"/>
              </a:solidFill>
              <a:latin typeface="Comic Sans MS" panose="030F0702030302020204" pitchFamily="2" charset="0"/>
            </a:endParaRPr>
          </a:p>
        </p:txBody>
      </p:sp>
      <p:sp>
        <p:nvSpPr>
          <p:cNvPr id="20487" name="Rectangle 7"/>
          <p:cNvSpPr/>
          <p:nvPr/>
        </p:nvSpPr>
        <p:spPr>
          <a:xfrm>
            <a:off x="611188" y="3276600"/>
            <a:ext cx="8458200" cy="19923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eaLnBrk="0" hangingPunct="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4. She works  ____________________</a:t>
            </a:r>
            <a:r>
              <a:rPr lang="zh-CN" altLang="en-US" sz="2400" b="1" dirty="0">
                <a:latin typeface="Times New Roman" panose="02020603050405020304" pitchFamily="2" charset="0"/>
              </a:rPr>
              <a:t>  </a:t>
            </a:r>
            <a:r>
              <a:rPr lang="en-US" altLang="zh-CN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(careful) in her school.</a:t>
            </a:r>
            <a:endParaRPr lang="en-US" altLang="zh-CN" sz="24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342900" indent="-342900" eaLnBrk="0" hangingPunct="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5. Who goes to bed ____________ (late) Jim, Tom or Jack?</a:t>
            </a:r>
            <a:endParaRPr lang="en-US" altLang="zh-CN" sz="24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342900" indent="-342900" eaLnBrk="0" hangingPunct="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6. I think turkey is ______________________                       (delicious) of all.</a:t>
            </a:r>
            <a:endParaRPr lang="en-US" altLang="zh-CN" sz="24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2417763" y="3290888"/>
            <a:ext cx="337343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9933FF"/>
                </a:solidFill>
                <a:latin typeface="Comic Sans MS" panose="030F0702030302020204" pitchFamily="2" charset="0"/>
              </a:rPr>
              <a:t>the most carefully</a:t>
            </a:r>
            <a:endParaRPr lang="en-US" altLang="zh-CN" sz="2800" b="1" dirty="0">
              <a:solidFill>
                <a:srgbClr val="9933FF"/>
              </a:solidFill>
              <a:latin typeface="Comic Sans MS" panose="030F0702030302020204" pitchFamily="2" charset="0"/>
            </a:endParaRPr>
          </a:p>
        </p:txBody>
      </p:sp>
      <p:sp>
        <p:nvSpPr>
          <p:cNvPr id="20489" name="Text Box 9"/>
          <p:cNvSpPr txBox="1"/>
          <p:nvPr/>
        </p:nvSpPr>
        <p:spPr>
          <a:xfrm>
            <a:off x="3276600" y="3810000"/>
            <a:ext cx="1911350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9933FF"/>
                </a:solidFill>
                <a:latin typeface="Comic Sans MS" panose="030F0702030302020204" pitchFamily="2" charset="0"/>
              </a:rPr>
              <a:t>the latest</a:t>
            </a:r>
            <a:endParaRPr lang="en-US" altLang="zh-CN" sz="2800" b="1" dirty="0">
              <a:solidFill>
                <a:srgbClr val="9933FF"/>
              </a:solidFill>
              <a:latin typeface="Comic Sans MS" panose="030F0702030302020204" pitchFamily="2" charset="0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3200400" y="4267200"/>
            <a:ext cx="3300413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9933FF"/>
                </a:solidFill>
                <a:latin typeface="Comic Sans MS" panose="030F0702030302020204" pitchFamily="2" charset="0"/>
              </a:rPr>
              <a:t>the most delicious</a:t>
            </a:r>
            <a:endParaRPr lang="en-US" altLang="zh-CN" sz="2800" b="1" dirty="0">
              <a:solidFill>
                <a:srgbClr val="9933FF"/>
              </a:solidFill>
              <a:latin typeface="Comic Sans MS" panose="030F0702030302020204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8" grpId="0"/>
      <p:bldP spid="20489" grpId="0"/>
      <p:bldP spid="20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0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grayscl/>
            <a:lum bright="70001" contrast="-70000"/>
          </a:blip>
          <a:stretch>
            <a:fillRect/>
          </a:stretch>
        </p:blipFill>
        <p:spPr>
          <a:xfrm>
            <a:off x="-381000" y="-152400"/>
            <a:ext cx="10233025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WordArt 3"/>
          <p:cNvSpPr/>
          <p:nvPr/>
        </p:nvSpPr>
        <p:spPr>
          <a:xfrm>
            <a:off x="2362200" y="304800"/>
            <a:ext cx="3971925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60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35921" dir="2699999" sy="50000" kx="2115830" algn="bl" rotWithShape="0">
                    <a:srgbClr val="C0C0C0">
                      <a:alpha val="76999"/>
                    </a:srgbClr>
                  </a:outerShdw>
                </a:effectLst>
                <a:latin typeface="Arial Black" panose="020B0A04020102020204" pitchFamily="2" charset="0"/>
                <a:ea typeface="Arial Black" panose="020B0A04020102020204" pitchFamily="2" charset="0"/>
              </a:rPr>
              <a:t>Homework</a:t>
            </a:r>
            <a:endParaRPr lang="zh-CN" altLang="en-US" sz="60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35921" dir="2699999" sy="50000" kx="2115830" algn="bl" rotWithShape="0">
                  <a:srgbClr val="C0C0C0">
                    <a:alpha val="76999"/>
                  </a:srgbClr>
                </a:outerShdw>
              </a:effectLst>
              <a:latin typeface="Arial Black" panose="020B0A04020102020204" pitchFamily="2" charset="0"/>
              <a:ea typeface="Arial Black" panose="020B0A04020102020204" pitchFamily="2" charset="0"/>
            </a:endParaRPr>
          </a:p>
        </p:txBody>
      </p:sp>
      <p:pic>
        <p:nvPicPr>
          <p:cNvPr id="21508" name="Picture 4" descr="3C55CD46A9E2EA38420C878693CDBB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3860800"/>
            <a:ext cx="6551613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5"/>
          <p:cNvSpPr txBox="1"/>
          <p:nvPr/>
        </p:nvSpPr>
        <p:spPr>
          <a:xfrm>
            <a:off x="685800" y="1676400"/>
            <a:ext cx="8164513" cy="3055938"/>
          </a:xfrm>
          <a:prstGeom prst="rect">
            <a:avLst/>
          </a:prstGeom>
          <a:noFill/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514350" indent="-514350">
              <a:lnSpc>
                <a:spcPct val="150000"/>
              </a:lnSpc>
            </a:pPr>
            <a:r>
              <a:rPr lang="en-US" altLang="zh-CN" sz="3200" b="1" dirty="0">
                <a:solidFill>
                  <a:srgbClr val="800080"/>
                </a:solidFill>
                <a:latin typeface="Arial" panose="020B0604020202020204" pitchFamily="34" charset="0"/>
              </a:rPr>
              <a:t>1. Write a passage </a:t>
            </a:r>
            <a:r>
              <a:rPr lang="zh-CN" altLang="en-US" sz="3200" b="1" dirty="0">
                <a:solidFill>
                  <a:srgbClr val="800080"/>
                </a:solidFill>
                <a:latin typeface="Arial" panose="020B0604020202020204" pitchFamily="34" charset="0"/>
              </a:rPr>
              <a:t>about </a:t>
            </a:r>
            <a:r>
              <a:rPr lang="en-US" altLang="zh-CN" sz="3200" b="1" dirty="0">
                <a:solidFill>
                  <a:srgbClr val="800080"/>
                </a:solidFill>
                <a:latin typeface="Arial" panose="020B0604020202020204" pitchFamily="34" charset="0"/>
              </a:rPr>
              <a:t>“Best In </a:t>
            </a:r>
            <a:r>
              <a:rPr lang="zh-CN" altLang="en-US" sz="3200" b="1" dirty="0">
                <a:solidFill>
                  <a:srgbClr val="800080"/>
                </a:solidFill>
                <a:latin typeface="Arial" panose="020B0604020202020204" pitchFamily="34" charset="0"/>
              </a:rPr>
              <a:t>Our </a:t>
            </a:r>
            <a:r>
              <a:rPr lang="en-US" altLang="zh-CN" sz="3200" b="1" dirty="0">
                <a:solidFill>
                  <a:srgbClr val="800080"/>
                </a:solidFill>
                <a:latin typeface="Arial" panose="020B0604020202020204" pitchFamily="34" charset="0"/>
              </a:rPr>
              <a:t>Class”.</a:t>
            </a:r>
            <a:endParaRPr lang="en-US" altLang="zh-CN" sz="3200" b="1" dirty="0">
              <a:solidFill>
                <a:srgbClr val="800080"/>
              </a:solidFill>
              <a:latin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zh-CN" altLang="en-US" sz="3200" b="1" dirty="0">
                <a:solidFill>
                  <a:srgbClr val="80008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3200" b="1" dirty="0">
                <a:solidFill>
                  <a:srgbClr val="800080"/>
                </a:solidFill>
                <a:latin typeface="Arial" panose="020B0604020202020204" pitchFamily="34" charset="0"/>
              </a:rPr>
              <a:t>. Learn the English song “I could be the one”.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8" name="表格 4097"/>
          <p:cNvGraphicFramePr/>
          <p:nvPr/>
        </p:nvGraphicFramePr>
        <p:xfrm>
          <a:off x="0" y="1143000"/>
          <a:ext cx="9009063" cy="4518025"/>
        </p:xfrm>
        <a:graphic>
          <a:graphicData uri="http://schemas.openxmlformats.org/drawingml/2006/table">
            <a:tbl>
              <a:tblPr/>
              <a:tblGrid>
                <a:gridCol w="2252663"/>
                <a:gridCol w="3152775"/>
                <a:gridCol w="3603625"/>
              </a:tblGrid>
              <a:tr h="5810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/>
                        <a:t>cheap</a:t>
                      </a:r>
                      <a:endParaRPr lang="en-US" altLang="zh-CN" sz="2800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/>
                        <a:t>big</a:t>
                      </a:r>
                      <a:endParaRPr lang="en-US" altLang="zh-CN" sz="2800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/>
                        <a:t>close</a:t>
                      </a:r>
                      <a:endParaRPr lang="en-US" altLang="zh-CN" sz="2800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/>
                        <a:t>friendly</a:t>
                      </a:r>
                      <a:endParaRPr lang="en-US" altLang="zh-CN" sz="2800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dirty="0">
                          <a:solidFill>
                            <a:srgbClr val="FF0000"/>
                          </a:solidFill>
                        </a:rPr>
                        <a:t>   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2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/>
                        <a:t>popular</a:t>
                      </a:r>
                      <a:endParaRPr lang="en-US" altLang="zh-CN" sz="2800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/>
                        <a:t>comfortable</a:t>
                      </a:r>
                      <a:endParaRPr lang="en-US" altLang="zh-CN" sz="2800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/>
                        <a:t>good/well</a:t>
                      </a:r>
                      <a:endParaRPr lang="en-US" altLang="zh-CN" sz="2800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2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/>
                        <a:t>bad/badly </a:t>
                      </a:r>
                      <a:endParaRPr lang="en-US" altLang="zh-CN" sz="2800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6" name="Text Box 40"/>
          <p:cNvSpPr txBox="1"/>
          <p:nvPr/>
        </p:nvSpPr>
        <p:spPr>
          <a:xfrm>
            <a:off x="2514600" y="457200"/>
            <a:ext cx="426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用比较级和最高级填空：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137" name="表格 4136"/>
          <p:cNvGraphicFramePr/>
          <p:nvPr/>
        </p:nvGraphicFramePr>
        <p:xfrm>
          <a:off x="0" y="5668963"/>
          <a:ext cx="9009063" cy="519112"/>
        </p:xfrm>
        <a:graphic>
          <a:graphicData uri="http://schemas.openxmlformats.org/drawingml/2006/table">
            <a:tbl>
              <a:tblPr/>
              <a:tblGrid>
                <a:gridCol w="2254250"/>
                <a:gridCol w="3151188"/>
                <a:gridCol w="3603625"/>
              </a:tblGrid>
              <a:tr h="5191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/>
                        <a:t>much/many</a:t>
                      </a:r>
                      <a:endParaRPr lang="en-US" altLang="zh-CN" sz="2800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47" name="表格 4146"/>
          <p:cNvGraphicFramePr/>
          <p:nvPr/>
        </p:nvGraphicFramePr>
        <p:xfrm>
          <a:off x="0" y="6184900"/>
          <a:ext cx="9009063" cy="598488"/>
        </p:xfrm>
        <a:graphic>
          <a:graphicData uri="http://schemas.openxmlformats.org/drawingml/2006/table">
            <a:tbl>
              <a:tblPr/>
              <a:tblGrid>
                <a:gridCol w="2254250"/>
                <a:gridCol w="3151188"/>
                <a:gridCol w="3603625"/>
              </a:tblGrid>
              <a:tr h="59848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dirty="0"/>
                        <a:t>far</a:t>
                      </a:r>
                      <a:endParaRPr lang="en-US" altLang="zh-CN" sz="2800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57" name="Text Box 61"/>
          <p:cNvSpPr txBox="1"/>
          <p:nvPr/>
        </p:nvSpPr>
        <p:spPr>
          <a:xfrm>
            <a:off x="2819400" y="1219200"/>
            <a:ext cx="14732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cheap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58" name="Text Box 62"/>
          <p:cNvSpPr txBox="1"/>
          <p:nvPr/>
        </p:nvSpPr>
        <p:spPr>
          <a:xfrm>
            <a:off x="6324600" y="1219200"/>
            <a:ext cx="16303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cheap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est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59" name="Text Box 63"/>
          <p:cNvSpPr txBox="1"/>
          <p:nvPr/>
        </p:nvSpPr>
        <p:spPr>
          <a:xfrm>
            <a:off x="2895600" y="1828800"/>
            <a:ext cx="1174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big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g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60" name="Text Box 64"/>
          <p:cNvSpPr txBox="1"/>
          <p:nvPr/>
        </p:nvSpPr>
        <p:spPr>
          <a:xfrm>
            <a:off x="6400800" y="1752600"/>
            <a:ext cx="13319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big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g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est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61" name="Text Box 65"/>
          <p:cNvSpPr txBox="1"/>
          <p:nvPr/>
        </p:nvSpPr>
        <p:spPr>
          <a:xfrm>
            <a:off x="2971800" y="2362200"/>
            <a:ext cx="11350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clos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er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62" name="Text Box 66"/>
          <p:cNvSpPr txBox="1"/>
          <p:nvPr/>
        </p:nvSpPr>
        <p:spPr>
          <a:xfrm>
            <a:off x="6400800" y="2362200"/>
            <a:ext cx="12922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clos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est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63" name="Text Box 67"/>
          <p:cNvSpPr txBox="1"/>
          <p:nvPr/>
        </p:nvSpPr>
        <p:spPr>
          <a:xfrm>
            <a:off x="2819400" y="2895600"/>
            <a:ext cx="1552575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friendl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ier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64" name="Text Box 68"/>
          <p:cNvSpPr txBox="1"/>
          <p:nvPr/>
        </p:nvSpPr>
        <p:spPr>
          <a:xfrm>
            <a:off x="6172200" y="2895600"/>
            <a:ext cx="1709738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</a:rPr>
              <a:t>friendl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iest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65" name="Text Box 69"/>
          <p:cNvSpPr txBox="1"/>
          <p:nvPr/>
        </p:nvSpPr>
        <p:spPr>
          <a:xfrm>
            <a:off x="2420938" y="3519488"/>
            <a:ext cx="22860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more </a:t>
            </a:r>
            <a:r>
              <a:rPr lang="en-US" altLang="zh-CN" sz="2800" dirty="0">
                <a:latin typeface="Arial" panose="020B0604020202020204" pitchFamily="34" charset="0"/>
              </a:rPr>
              <a:t>popular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4166" name="Text Box 70"/>
          <p:cNvSpPr txBox="1"/>
          <p:nvPr/>
        </p:nvSpPr>
        <p:spPr>
          <a:xfrm>
            <a:off x="5589588" y="3519488"/>
            <a:ext cx="28384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the most </a:t>
            </a:r>
            <a:r>
              <a:rPr lang="en-US" altLang="zh-CN" sz="2800" dirty="0">
                <a:latin typeface="Arial" panose="020B0604020202020204" pitchFamily="34" charset="0"/>
              </a:rPr>
              <a:t>popular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4167" name="Text Box 71"/>
          <p:cNvSpPr txBox="1"/>
          <p:nvPr/>
        </p:nvSpPr>
        <p:spPr>
          <a:xfrm>
            <a:off x="2420938" y="4094163"/>
            <a:ext cx="295751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more </a:t>
            </a:r>
            <a:r>
              <a:rPr lang="en-US" altLang="zh-CN" sz="2800" dirty="0">
                <a:latin typeface="Arial" panose="020B0604020202020204" pitchFamily="34" charset="0"/>
              </a:rPr>
              <a:t>comfortable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4168" name="Text Box 72"/>
          <p:cNvSpPr txBox="1"/>
          <p:nvPr/>
        </p:nvSpPr>
        <p:spPr>
          <a:xfrm>
            <a:off x="5516563" y="4094163"/>
            <a:ext cx="35083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the mo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st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</a:rPr>
              <a:t>comfortable</a:t>
            </a:r>
            <a:endParaRPr lang="en-US" altLang="zh-CN" sz="2800" dirty="0">
              <a:latin typeface="Arial" panose="020B0604020202020204" pitchFamily="34" charset="0"/>
            </a:endParaRPr>
          </a:p>
        </p:txBody>
      </p:sp>
      <p:sp>
        <p:nvSpPr>
          <p:cNvPr id="4169" name="Text Box 73"/>
          <p:cNvSpPr txBox="1"/>
          <p:nvPr/>
        </p:nvSpPr>
        <p:spPr>
          <a:xfrm>
            <a:off x="2895600" y="4648200"/>
            <a:ext cx="10937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better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70" name="Text Box 74"/>
          <p:cNvSpPr txBox="1"/>
          <p:nvPr/>
        </p:nvSpPr>
        <p:spPr>
          <a:xfrm>
            <a:off x="6705600" y="4648200"/>
            <a:ext cx="8556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best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71" name="Text Box 75"/>
          <p:cNvSpPr txBox="1"/>
          <p:nvPr/>
        </p:nvSpPr>
        <p:spPr>
          <a:xfrm>
            <a:off x="2895600" y="5181600"/>
            <a:ext cx="1135063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worse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72" name="Text Box 76"/>
          <p:cNvSpPr txBox="1"/>
          <p:nvPr/>
        </p:nvSpPr>
        <p:spPr>
          <a:xfrm>
            <a:off x="6629400" y="5181600"/>
            <a:ext cx="1035050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</a:rPr>
              <a:t>worst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73" name="Text Box 77"/>
          <p:cNvSpPr txBox="1"/>
          <p:nvPr/>
        </p:nvSpPr>
        <p:spPr>
          <a:xfrm>
            <a:off x="2971800" y="5715000"/>
            <a:ext cx="9953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more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74" name="Text Box 78"/>
          <p:cNvSpPr txBox="1"/>
          <p:nvPr/>
        </p:nvSpPr>
        <p:spPr>
          <a:xfrm>
            <a:off x="6705600" y="5715000"/>
            <a:ext cx="9540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most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75" name="Text Box 79"/>
          <p:cNvSpPr txBox="1"/>
          <p:nvPr/>
        </p:nvSpPr>
        <p:spPr>
          <a:xfrm>
            <a:off x="2819400" y="6248400"/>
            <a:ext cx="12128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  <a:sym typeface="Arial" panose="020B0604020202020204" pitchFamily="34" charset="0"/>
              </a:rPr>
              <a:t>far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ther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76" name="Text Box 80"/>
          <p:cNvSpPr txBox="1"/>
          <p:nvPr/>
        </p:nvSpPr>
        <p:spPr>
          <a:xfrm>
            <a:off x="6477000" y="6172200"/>
            <a:ext cx="13700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latin typeface="Arial" panose="020B0604020202020204" pitchFamily="34" charset="0"/>
                <a:sym typeface="Arial" panose="020B0604020202020204" pitchFamily="34" charset="0"/>
              </a:rPr>
              <a:t>far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thest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" grpId="0"/>
      <p:bldP spid="4158" grpId="0"/>
      <p:bldP spid="4159" grpId="0"/>
      <p:bldP spid="4160" grpId="0"/>
      <p:bldP spid="4161" grpId="0"/>
      <p:bldP spid="4162" grpId="0"/>
      <p:bldP spid="4163" grpId="0"/>
      <p:bldP spid="4164" grpId="0"/>
      <p:bldP spid="4165" grpId="0"/>
      <p:bldP spid="4166" grpId="0"/>
      <p:bldP spid="4167" grpId="0"/>
      <p:bldP spid="4168" grpId="0"/>
      <p:bldP spid="4169" grpId="0"/>
      <p:bldP spid="4170" grpId="0"/>
      <p:bldP spid="4171" grpId="0"/>
      <p:bldP spid="4172" grpId="0"/>
      <p:bldP spid="4173" grpId="0"/>
      <p:bldP spid="4174" grpId="0"/>
      <p:bldP spid="4175" grpId="0"/>
      <p:bldP spid="41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1295400" y="228600"/>
            <a:ext cx="6400800" cy="990600"/>
          </a:xfrm>
          <a:ln/>
        </p:spPr>
        <p:txBody>
          <a:bodyPr vert="horz" wrap="square" anchor="ctr"/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英国达人秀 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1304925"/>
            <a:ext cx="4314825" cy="318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1914525"/>
            <a:ext cx="3005138" cy="4162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ktkt006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Group 3"/>
          <p:cNvGrpSpPr/>
          <p:nvPr/>
        </p:nvGrpSpPr>
        <p:grpSpPr>
          <a:xfrm>
            <a:off x="114300" y="-6480175"/>
            <a:ext cx="8915400" cy="0"/>
            <a:chOff x="0" y="0"/>
            <a:chExt cx="5616" cy="0"/>
          </a:xfrm>
        </p:grpSpPr>
        <p:sp>
          <p:nvSpPr>
            <p:cNvPr id="6148" name="Rectangle 4"/>
            <p:cNvSpPr/>
            <p:nvPr/>
          </p:nvSpPr>
          <p:spPr>
            <a:xfrm>
              <a:off x="0" y="0"/>
              <a:ext cx="5616" cy="0"/>
            </a:xfrm>
            <a:prstGeom prst="rect">
              <a:avLst/>
            </a:prstGeom>
            <a:solidFill>
              <a:srgbClr val="DEE7F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49" name="Rectangle 5"/>
            <p:cNvSpPr/>
            <p:nvPr/>
          </p:nvSpPr>
          <p:spPr>
            <a:xfrm>
              <a:off x="0" y="0"/>
              <a:ext cx="5616" cy="0"/>
            </a:xfrm>
            <a:prstGeom prst="rect">
              <a:avLst/>
            </a:prstGeom>
            <a:solidFill>
              <a:srgbClr val="DEE7F7"/>
            </a:solidFill>
            <a:ln w="9525">
              <a:noFill/>
            </a:ln>
          </p:spPr>
          <p:txBody>
            <a:bodyPr>
              <a:spAutoFit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6150" name="Text Box 6"/>
          <p:cNvSpPr txBox="1"/>
          <p:nvPr/>
        </p:nvSpPr>
        <p:spPr>
          <a:xfrm>
            <a:off x="657225" y="944563"/>
            <a:ext cx="7459663" cy="2713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latin typeface="Times New Roman" panose="02020603050405020304" pitchFamily="2" charset="0"/>
              </a:rPr>
              <a:t>      </a:t>
            </a:r>
            <a:r>
              <a:rPr lang="zh-CN" altLang="en-US" sz="4800" b="1" dirty="0">
                <a:solidFill>
                  <a:srgbClr val="33CC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华文行楷" panose="02010800040101010101" pitchFamily="2" charset="-122"/>
              </a:rPr>
              <a:t>齐齐复习，齐齐笑：</a:t>
            </a:r>
            <a:endParaRPr lang="zh-CN" altLang="en-US" sz="4800" b="1" dirty="0">
              <a:solidFill>
                <a:srgbClr val="33CC33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  <a:ea typeface="华文行楷" panose="02010800040101010101" pitchFamily="2" charset="-122"/>
            </a:endParaRPr>
          </a:p>
          <a:p>
            <a:r>
              <a:rPr lang="zh-CN" altLang="en-US" sz="3600" b="1" dirty="0">
                <a:latin typeface="Times New Roman" panose="02020603050405020304" pitchFamily="2" charset="0"/>
              </a:rPr>
              <a:t>                    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r>
              <a:rPr lang="zh-CN" altLang="en-US" sz="3600" b="1" dirty="0">
                <a:latin typeface="Times New Roman" panose="02020603050405020304" pitchFamily="2" charset="0"/>
              </a:rPr>
              <a:t>         你还记得下列词的</a:t>
            </a:r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比较级</a:t>
            </a:r>
            <a:r>
              <a:rPr lang="zh-CN" altLang="en-US" sz="3600" b="1" dirty="0">
                <a:latin typeface="Times New Roman" panose="02020603050405020304" pitchFamily="2" charset="0"/>
                <a:sym typeface="Arial" panose="020B0604020202020204" pitchFamily="34" charset="0"/>
              </a:rPr>
              <a:t>和</a:t>
            </a:r>
            <a:endParaRPr lang="zh-CN" altLang="en-US" sz="3600" b="1" dirty="0">
              <a:latin typeface="Times New Roman" panose="02020603050405020304" pitchFamily="2" charset="0"/>
              <a:sym typeface="Arial" panose="020B0604020202020204" pitchFamily="34" charset="0"/>
            </a:endParaRPr>
          </a:p>
          <a:p>
            <a:r>
              <a:rPr lang="zh-CN" altLang="en-US" sz="3600" b="1" dirty="0">
                <a:latin typeface="Times New Roman" panose="02020603050405020304" pitchFamily="2" charset="0"/>
              </a:rPr>
              <a:t>                                         </a:t>
            </a:r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最高级</a:t>
            </a:r>
            <a:r>
              <a:rPr lang="zh-CN" altLang="en-US" sz="3600" b="1" dirty="0">
                <a:latin typeface="Times New Roman" panose="02020603050405020304" pitchFamily="2" charset="0"/>
                <a:sym typeface="Arial" panose="020B0604020202020204" pitchFamily="34" charset="0"/>
              </a:rPr>
              <a:t>吗</a:t>
            </a:r>
            <a:r>
              <a:rPr lang="zh-CN" altLang="en-US" sz="3600" b="1" dirty="0">
                <a:latin typeface="Times New Roman" panose="02020603050405020304" pitchFamily="2" charset="0"/>
              </a:rPr>
              <a:t>？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  <p:grpSp>
        <p:nvGrpSpPr>
          <p:cNvPr id="6151" name="Group 7"/>
          <p:cNvGrpSpPr/>
          <p:nvPr/>
        </p:nvGrpSpPr>
        <p:grpSpPr>
          <a:xfrm>
            <a:off x="114300" y="-6480175"/>
            <a:ext cx="8915400" cy="0"/>
            <a:chOff x="0" y="0"/>
            <a:chExt cx="5616" cy="0"/>
          </a:xfrm>
        </p:grpSpPr>
        <p:sp>
          <p:nvSpPr>
            <p:cNvPr id="6152" name="Rectangle 8"/>
            <p:cNvSpPr/>
            <p:nvPr/>
          </p:nvSpPr>
          <p:spPr>
            <a:xfrm>
              <a:off x="0" y="0"/>
              <a:ext cx="5616" cy="0"/>
            </a:xfrm>
            <a:prstGeom prst="rect">
              <a:avLst/>
            </a:prstGeom>
            <a:solidFill>
              <a:srgbClr val="DEE7F7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53" name="Rectangle 9"/>
            <p:cNvSpPr/>
            <p:nvPr/>
          </p:nvSpPr>
          <p:spPr>
            <a:xfrm>
              <a:off x="0" y="0"/>
              <a:ext cx="5616" cy="0"/>
            </a:xfrm>
            <a:prstGeom prst="rect">
              <a:avLst/>
            </a:prstGeom>
            <a:solidFill>
              <a:srgbClr val="DEE7F7"/>
            </a:solidFill>
            <a:ln w="9525">
              <a:noFill/>
            </a:ln>
          </p:spPr>
          <p:txBody>
            <a:bodyPr>
              <a:spAutoFit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1939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4894263"/>
            <a:ext cx="3352800" cy="1963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/>
          <p:nvPr/>
        </p:nvSpPr>
        <p:spPr>
          <a:xfrm>
            <a:off x="838200" y="1371600"/>
            <a:ext cx="1531938" cy="496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000" b="1" dirty="0">
                <a:solidFill>
                  <a:schemeClr val="hlink"/>
                </a:solidFill>
                <a:latin typeface="Times New Roman" panose="02020603050405020304" pitchFamily="2" charset="0"/>
                <a:ea typeface="黑体" pitchFamily="2" charset="-122"/>
              </a:rPr>
              <a:t>A</a:t>
            </a:r>
            <a:r>
              <a:rPr lang="zh-CN" altLang="en-US" sz="4000" b="1" dirty="0">
                <a:solidFill>
                  <a:schemeClr val="hlink"/>
                </a:solidFill>
                <a:latin typeface="Times New Roman" panose="02020603050405020304" pitchFamily="2" charset="0"/>
                <a:ea typeface="黑体" pitchFamily="2" charset="-122"/>
              </a:rPr>
              <a:t>:</a:t>
            </a:r>
            <a:endParaRPr lang="zh-CN" altLang="en-US" sz="4000" b="1" dirty="0">
              <a:solidFill>
                <a:schemeClr val="hlink"/>
              </a:solidFill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2" charset="0"/>
                <a:ea typeface="黑体" pitchFamily="2" charset="-122"/>
              </a:rPr>
              <a:t>calm</a:t>
            </a:r>
            <a:endParaRPr lang="en-US" altLang="zh-CN" sz="4000" b="1" dirty="0"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2" charset="0"/>
                <a:ea typeface="黑体" pitchFamily="2" charset="-122"/>
              </a:rPr>
              <a:t>thick</a:t>
            </a:r>
            <a:endParaRPr lang="en-US" altLang="zh-CN" sz="4000" b="1" dirty="0"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2" charset="0"/>
                <a:ea typeface="黑体" pitchFamily="2" charset="-122"/>
              </a:rPr>
              <a:t>light</a:t>
            </a:r>
            <a:endParaRPr lang="en-US" altLang="zh-CN" sz="4000" b="1" dirty="0"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2" charset="0"/>
                <a:ea typeface="黑体" pitchFamily="2" charset="-122"/>
              </a:rPr>
              <a:t>cool </a:t>
            </a:r>
            <a:endParaRPr lang="en-US" altLang="zh-CN" sz="4000" b="1" dirty="0"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2" charset="0"/>
                <a:ea typeface="黑体" pitchFamily="2" charset="-122"/>
              </a:rPr>
              <a:t>warm </a:t>
            </a:r>
            <a:endParaRPr lang="en-US" altLang="zh-CN" sz="4000" b="1" dirty="0"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2" charset="0"/>
                <a:ea typeface="黑体" pitchFamily="2" charset="-122"/>
              </a:rPr>
              <a:t>quiet </a:t>
            </a:r>
            <a:endParaRPr lang="en-US" altLang="zh-CN" sz="4000" b="1" dirty="0">
              <a:latin typeface="Times New Roman" panose="02020603050405020304" pitchFamily="2" charset="0"/>
              <a:ea typeface="黑体" pitchFamily="2" charset="-122"/>
            </a:endParaRPr>
          </a:p>
          <a:p>
            <a:r>
              <a:rPr lang="en-US" altLang="zh-CN" sz="4000" b="1" dirty="0">
                <a:latin typeface="Times New Roman" panose="02020603050405020304" pitchFamily="2" charset="0"/>
                <a:ea typeface="黑体" pitchFamily="2" charset="-122"/>
              </a:rPr>
              <a:t>wild  </a:t>
            </a:r>
            <a:endParaRPr lang="en-US" altLang="zh-CN" sz="4000" b="1" dirty="0">
              <a:latin typeface="Times New Roman" panose="02020603050405020304" pitchFamily="2" charset="0"/>
              <a:ea typeface="黑体" pitchFamily="2" charset="-122"/>
            </a:endParaRPr>
          </a:p>
        </p:txBody>
      </p:sp>
      <p:sp>
        <p:nvSpPr>
          <p:cNvPr id="7172" name="AutoShape 4"/>
          <p:cNvSpPr/>
          <p:nvPr/>
        </p:nvSpPr>
        <p:spPr>
          <a:xfrm>
            <a:off x="2438400" y="2286000"/>
            <a:ext cx="762000" cy="3886200"/>
          </a:xfrm>
          <a:prstGeom prst="rightBrace">
            <a:avLst>
              <a:gd name="adj1" fmla="val 42500"/>
              <a:gd name="adj2" fmla="val 50000"/>
            </a:avLst>
          </a:prstGeom>
          <a:noFill/>
          <a:ln w="952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3505200" y="3733800"/>
            <a:ext cx="230346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 </a:t>
            </a:r>
            <a:r>
              <a:rPr lang="en-US" altLang="zh-CN" sz="4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+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-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er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/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-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est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2268538" y="981075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66FF"/>
                </a:solidFill>
                <a:latin typeface="Arial Black" panose="020B0A04020102020204" pitchFamily="2" charset="0"/>
                <a:ea typeface="黑体" pitchFamily="2" charset="-122"/>
              </a:rPr>
              <a:t> </a:t>
            </a:r>
            <a:endParaRPr lang="zh-CN" altLang="en-US" sz="28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8195" name="Rectangle 3"/>
          <p:cNvSpPr/>
          <p:nvPr/>
        </p:nvSpPr>
        <p:spPr>
          <a:xfrm>
            <a:off x="838200" y="1676400"/>
            <a:ext cx="2057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2" charset="0"/>
                <a:ea typeface="黑体" pitchFamily="2" charset="-122"/>
              </a:rPr>
              <a:t>B:</a:t>
            </a:r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 heavy   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     </a:t>
            </a:r>
            <a:r>
              <a:rPr lang="zh-CN" altLang="en-US" sz="3200" b="1" dirty="0">
                <a:latin typeface="Times New Roman" panose="02020603050405020304" pitchFamily="2" charset="0"/>
                <a:ea typeface="黑体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easy      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     </a:t>
            </a:r>
            <a:r>
              <a:rPr lang="zh-CN" altLang="en-US" sz="3200" b="1" dirty="0">
                <a:latin typeface="Times New Roman" panose="02020603050405020304" pitchFamily="2" charset="0"/>
                <a:ea typeface="黑体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tidy       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       dry         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   </a:t>
            </a:r>
            <a:r>
              <a:rPr lang="zh-CN" altLang="en-US" sz="3200" b="1" dirty="0">
                <a:latin typeface="Times New Roman" panose="02020603050405020304" pitchFamily="2" charset="0"/>
                <a:ea typeface="黑体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busy     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   happy   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healthy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hungry 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</a:endParaRPr>
          </a:p>
          <a:p>
            <a:pPr algn="ctr"/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</a:rPr>
              <a:t>  early</a:t>
            </a:r>
            <a:r>
              <a:rPr lang="en-US" altLang="zh-CN" sz="2800" b="1" dirty="0">
                <a:latin typeface="Times New Roman" panose="02020603050405020304" pitchFamily="2" charset="0"/>
                <a:ea typeface="黑体" pitchFamily="2" charset="-122"/>
              </a:rPr>
              <a:t>     </a:t>
            </a:r>
            <a:endParaRPr lang="en-US" altLang="zh-CN" sz="2400" b="1" dirty="0">
              <a:latin typeface="Times New Roman" panose="02020603050405020304" pitchFamily="2" charset="0"/>
              <a:ea typeface="黑体" pitchFamily="2" charset="-122"/>
            </a:endParaRPr>
          </a:p>
        </p:txBody>
      </p:sp>
      <p:sp>
        <p:nvSpPr>
          <p:cNvPr id="8196" name="AutoShape 4"/>
          <p:cNvSpPr/>
          <p:nvPr/>
        </p:nvSpPr>
        <p:spPr>
          <a:xfrm>
            <a:off x="2895600" y="1752600"/>
            <a:ext cx="685800" cy="4191000"/>
          </a:xfrm>
          <a:prstGeom prst="rightBrace">
            <a:avLst>
              <a:gd name="adj1" fmla="val 50925"/>
              <a:gd name="adj2" fmla="val 50000"/>
            </a:avLst>
          </a:prstGeom>
          <a:noFill/>
          <a:ln w="34925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7" name="Rectangle 5"/>
          <p:cNvSpPr/>
          <p:nvPr/>
        </p:nvSpPr>
        <p:spPr>
          <a:xfrm>
            <a:off x="3657600" y="3505200"/>
            <a:ext cx="32766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+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-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er</a:t>
            </a:r>
            <a:endParaRPr lang="en-US" altLang="zh-CN" sz="3200" b="1" dirty="0"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3886200" y="3581400"/>
            <a:ext cx="9271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y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i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  <a:sym typeface="Arial" panose="020B0604020202020204" pitchFamily="34" charset="0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5638800" y="3581400"/>
            <a:ext cx="15240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 /-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est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19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819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animBg="1"/>
      <p:bldP spid="8197" grpId="0"/>
      <p:bldP spid="8198" grpId="0" build="p"/>
      <p:bldP spid="81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1219200" y="1143000"/>
            <a:ext cx="1624013" cy="399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zh-CN" sz="3200" b="1" dirty="0">
              <a:latin typeface="Times New Roman" panose="02020603050405020304" pitchFamily="2" charset="0"/>
              <a:ea typeface="黑体" pitchFamily="2" charset="-122"/>
              <a:sym typeface="Arial" panose="020B0604020202020204" pitchFamily="34" charset="0"/>
            </a:endParaRPr>
          </a:p>
          <a:p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  <a:sym typeface="Arial" panose="020B0604020202020204" pitchFamily="34" charset="0"/>
              </a:rPr>
              <a:t>sunny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  <a:sym typeface="Arial" panose="020B0604020202020204" pitchFamily="34" charset="0"/>
              </a:rPr>
              <a:t>rainy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  <a:sym typeface="Arial" panose="020B0604020202020204" pitchFamily="34" charset="0"/>
              </a:rPr>
              <a:t>cloudy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  <a:sym typeface="Arial" panose="020B0604020202020204" pitchFamily="34" charset="0"/>
              </a:rPr>
              <a:t>foggy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2" charset="0"/>
                <a:ea typeface="黑体" pitchFamily="2" charset="-122"/>
                <a:sym typeface="Arial" panose="020B0604020202020204" pitchFamily="34" charset="0"/>
              </a:rPr>
              <a:t>snowy</a:t>
            </a:r>
            <a:endParaRPr lang="en-US" altLang="zh-CN" sz="3200" b="1" dirty="0">
              <a:latin typeface="Times New Roman" panose="02020603050405020304" pitchFamily="2" charset="0"/>
              <a:ea typeface="黑体" pitchFamily="2" charset="-122"/>
              <a:sym typeface="Arial" panose="020B0604020202020204" pitchFamily="34" charset="0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3200400" y="32004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y</a:t>
            </a:r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i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+</a:t>
            </a:r>
            <a:endParaRPr lang="en-US" altLang="zh-CN" sz="32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9220" name="AutoShape 4"/>
          <p:cNvSpPr/>
          <p:nvPr/>
        </p:nvSpPr>
        <p:spPr>
          <a:xfrm>
            <a:off x="2438400" y="1905000"/>
            <a:ext cx="457200" cy="3354388"/>
          </a:xfrm>
          <a:prstGeom prst="rightBrace">
            <a:avLst>
              <a:gd name="adj1" fmla="val 56112"/>
              <a:gd name="adj2" fmla="val 47088"/>
            </a:avLst>
          </a:prstGeom>
          <a:noFill/>
          <a:ln w="381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5"/>
          <p:cNvSpPr/>
          <p:nvPr/>
        </p:nvSpPr>
        <p:spPr>
          <a:xfrm>
            <a:off x="4038600" y="3124200"/>
            <a:ext cx="10668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-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er</a:t>
            </a:r>
            <a:endParaRPr lang="en-US" altLang="zh-CN" sz="3200" b="1" dirty="0"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9222" name="Text Box 6"/>
          <p:cNvSpPr txBox="1"/>
          <p:nvPr/>
        </p:nvSpPr>
        <p:spPr>
          <a:xfrm>
            <a:off x="4800600" y="3200400"/>
            <a:ext cx="10160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/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-est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2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bldLvl="0" animBg="1"/>
      <p:bldP spid="9221" grpId="0"/>
      <p:bldP spid="92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/>
          <p:nvPr/>
        </p:nvSpPr>
        <p:spPr>
          <a:xfrm>
            <a:off x="1676400" y="1600200"/>
            <a:ext cx="2057400" cy="1828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黑体" pitchFamily="2" charset="-122"/>
              </a:rPr>
              <a:t>  </a:t>
            </a:r>
            <a:r>
              <a:rPr lang="en-US" altLang="zh-CN" sz="3200" b="1" dirty="0">
                <a:solidFill>
                  <a:schemeClr val="hlink"/>
                </a:solidFill>
                <a:latin typeface="Arial" panose="020B0604020202020204" pitchFamily="34" charset="0"/>
                <a:ea typeface="黑体" pitchFamily="2" charset="-122"/>
              </a:rPr>
              <a:t>C: 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larg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e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</a:endParaRPr>
          </a:p>
          <a:p>
            <a:pPr algn="ctr"/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  </a:t>
            </a:r>
            <a:r>
              <a:rPr lang="zh-CN" altLang="en-US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lat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e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</a:endParaRPr>
          </a:p>
          <a:p>
            <a:pPr algn="ctr"/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  </a:t>
            </a:r>
            <a:r>
              <a:rPr lang="zh-CN" altLang="en-US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nic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e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</a:endParaRPr>
          </a:p>
          <a:p>
            <a:pPr algn="ctr"/>
            <a:endParaRPr lang="zh-CN" altLang="en-US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0243" name="AutoShape 3"/>
          <p:cNvSpPr/>
          <p:nvPr/>
        </p:nvSpPr>
        <p:spPr>
          <a:xfrm>
            <a:off x="3657600" y="1676400"/>
            <a:ext cx="304800" cy="1447800"/>
          </a:xfrm>
          <a:prstGeom prst="rightBrace">
            <a:avLst>
              <a:gd name="adj1" fmla="val 39583"/>
              <a:gd name="adj2" fmla="val 50000"/>
            </a:avLst>
          </a:prstGeom>
          <a:noFill/>
          <a:ln w="381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4191000" y="2057400"/>
            <a:ext cx="1447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2" charset="0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-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st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  <a:sym typeface="Arial" panose="020B0604020202020204" pitchFamily="34" charset="0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3352800" y="3124200"/>
            <a:ext cx="49530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bi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gger</a:t>
            </a:r>
            <a:r>
              <a:rPr lang="zh-CN" altLang="en-US" sz="3200" b="1" dirty="0"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bi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g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gest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1676400" y="3124200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  <a:ea typeface="黑体" pitchFamily="2" charset="-122"/>
              </a:rPr>
              <a:t>   </a:t>
            </a:r>
            <a:r>
              <a:rPr lang="en-US" altLang="zh-CN" sz="3200" b="1" dirty="0">
                <a:solidFill>
                  <a:schemeClr val="hlink"/>
                </a:solidFill>
                <a:latin typeface="Arial" panose="020B0604020202020204" pitchFamily="34" charset="0"/>
                <a:ea typeface="黑体" pitchFamily="2" charset="-122"/>
              </a:rPr>
              <a:t>D: 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big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2647950" y="371475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hot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3276600" y="3657600"/>
            <a:ext cx="50292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ho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tter</a:t>
            </a:r>
            <a:r>
              <a:rPr lang="zh-CN" altLang="en-US" sz="3200" b="1" dirty="0"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hot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test</a:t>
            </a:r>
            <a:endParaRPr lang="en-US" altLang="zh-CN" sz="3200" b="1" dirty="0"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3028950" y="4248150"/>
            <a:ext cx="3371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     </a:t>
            </a:r>
            <a:endParaRPr lang="zh-CN" altLang="en-US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3429000" y="4191000"/>
            <a:ext cx="48768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thi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ner</a:t>
            </a:r>
            <a:r>
              <a:rPr lang="zh-CN" altLang="en-US" sz="3200" b="1" dirty="0"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thi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nest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2647950" y="4781550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wet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3124200" y="4724400"/>
            <a:ext cx="54102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rPr>
              <a:t>  </a:t>
            </a:r>
            <a:r>
              <a:rPr lang="zh-CN" altLang="en-US" sz="3200" b="1" dirty="0"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we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tter</a:t>
            </a:r>
            <a:r>
              <a:rPr lang="zh-CN" altLang="en-US" sz="3200" b="1" dirty="0"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we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test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2571750" y="539115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rPr>
              <a:t> 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fat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0254" name="Text Box 14"/>
          <p:cNvSpPr txBox="1"/>
          <p:nvPr/>
        </p:nvSpPr>
        <p:spPr>
          <a:xfrm>
            <a:off x="3124200" y="5334000"/>
            <a:ext cx="46482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fa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ter</a:t>
            </a:r>
            <a:r>
              <a:rPr lang="zh-CN" altLang="en-US" sz="3200" b="1" dirty="0"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→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fa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  <a:sym typeface="Arial" panose="020B0604020202020204" pitchFamily="34" charset="0"/>
              </a:rPr>
              <a:t>t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test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0255" name="Text Box 18"/>
          <p:cNvSpPr txBox="1"/>
          <p:nvPr/>
        </p:nvSpPr>
        <p:spPr>
          <a:xfrm>
            <a:off x="2667000" y="4221163"/>
            <a:ext cx="92710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thin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25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animBg="1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2"/>
          <p:cNvSpPr txBox="1"/>
          <p:nvPr/>
        </p:nvSpPr>
        <p:spPr>
          <a:xfrm>
            <a:off x="539750" y="692150"/>
            <a:ext cx="3200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3366FF"/>
                </a:solidFill>
                <a:latin typeface="Arial Black" panose="020B0A04020102020204" pitchFamily="2" charset="0"/>
                <a:ea typeface="黑体" pitchFamily="2" charset="-122"/>
              </a:rPr>
              <a:t>Adj. and  Adv.</a:t>
            </a:r>
            <a:endParaRPr lang="en-US" altLang="zh-CN" sz="2800" b="1" dirty="0">
              <a:solidFill>
                <a:srgbClr val="3366FF"/>
              </a:solidFill>
              <a:latin typeface="Arial Black" panose="020B0A04020102020204" pitchFamily="2" charset="0"/>
              <a:ea typeface="黑体" pitchFamily="2" charset="-122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5391150" y="68580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66FF"/>
                </a:solidFill>
                <a:latin typeface="Arial Black" panose="020B0A04020102020204" pitchFamily="2" charset="0"/>
                <a:ea typeface="黑体" pitchFamily="2" charset="-122"/>
              </a:rPr>
              <a:t> </a:t>
            </a:r>
            <a:endParaRPr lang="zh-CN" altLang="en-US" sz="2800" b="1" dirty="0">
              <a:solidFill>
                <a:srgbClr val="3366FF"/>
              </a:solidFill>
              <a:latin typeface="Arial Black" panose="020B0A04020102020204" pitchFamily="2" charset="0"/>
              <a:ea typeface="黑体" pitchFamily="2" charset="-122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5508625" y="1125538"/>
            <a:ext cx="23622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800080"/>
                </a:solidFill>
                <a:latin typeface="Arial" panose="020B0604020202020204" pitchFamily="34" charset="0"/>
                <a:ea typeface="黑体" pitchFamily="2" charset="-122"/>
              </a:rPr>
              <a:t>better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     best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69" name="Rectangle 5"/>
          <p:cNvSpPr/>
          <p:nvPr/>
        </p:nvSpPr>
        <p:spPr>
          <a:xfrm>
            <a:off x="2533650" y="1143000"/>
            <a:ext cx="12954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rPr>
              <a:t> 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70" name="AutoShape 6"/>
          <p:cNvSpPr/>
          <p:nvPr/>
        </p:nvSpPr>
        <p:spPr>
          <a:xfrm>
            <a:off x="3752850" y="1295400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34925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1" name="AutoShape 7"/>
          <p:cNvSpPr/>
          <p:nvPr/>
        </p:nvSpPr>
        <p:spPr>
          <a:xfrm>
            <a:off x="3657600" y="2667000"/>
            <a:ext cx="228600" cy="762000"/>
          </a:xfrm>
          <a:prstGeom prst="rightBrace">
            <a:avLst>
              <a:gd name="adj1" fmla="val 27777"/>
              <a:gd name="adj2" fmla="val 50000"/>
            </a:avLst>
          </a:prstGeom>
          <a:noFill/>
          <a:ln w="381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2533650" y="51054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rPr>
              <a:t>   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far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73" name="Text Box 9"/>
          <p:cNvSpPr txBox="1"/>
          <p:nvPr/>
        </p:nvSpPr>
        <p:spPr>
          <a:xfrm>
            <a:off x="2667000" y="5715000"/>
            <a:ext cx="1123950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little 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74" name="AutoShape 10"/>
          <p:cNvSpPr/>
          <p:nvPr/>
        </p:nvSpPr>
        <p:spPr>
          <a:xfrm>
            <a:off x="3600450" y="39624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381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5" name="Text Box 11"/>
          <p:cNvSpPr txBox="1"/>
          <p:nvPr/>
        </p:nvSpPr>
        <p:spPr>
          <a:xfrm>
            <a:off x="5364163" y="2492375"/>
            <a:ext cx="2209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800080"/>
                </a:solidFill>
                <a:latin typeface="Arial" panose="020B0604020202020204" pitchFamily="34" charset="0"/>
                <a:ea typeface="黑体" pitchFamily="2" charset="-122"/>
              </a:rPr>
              <a:t>worse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worst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76" name="Text Box 12"/>
          <p:cNvSpPr txBox="1"/>
          <p:nvPr/>
        </p:nvSpPr>
        <p:spPr>
          <a:xfrm>
            <a:off x="5435600" y="3789363"/>
            <a:ext cx="119221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800080"/>
                </a:solidFill>
                <a:latin typeface="Arial" panose="020B0604020202020204" pitchFamily="34" charset="0"/>
                <a:ea typeface="黑体" pitchFamily="2" charset="-122"/>
              </a:rPr>
              <a:t>more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 most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77" name="Text Box 13"/>
          <p:cNvSpPr txBox="1"/>
          <p:nvPr/>
        </p:nvSpPr>
        <p:spPr>
          <a:xfrm>
            <a:off x="5391150" y="5029200"/>
            <a:ext cx="37528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800080"/>
                </a:solidFill>
                <a:latin typeface="Arial" panose="020B0604020202020204" pitchFamily="34" charset="0"/>
                <a:ea typeface="黑体" pitchFamily="2" charset="-122"/>
              </a:rPr>
              <a:t>farther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farthest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78" name="Text Box 14"/>
          <p:cNvSpPr txBox="1"/>
          <p:nvPr/>
        </p:nvSpPr>
        <p:spPr>
          <a:xfrm>
            <a:off x="5467350" y="5791200"/>
            <a:ext cx="30654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800080"/>
                </a:solidFill>
                <a:latin typeface="Arial" panose="020B0604020202020204" pitchFamily="34" charset="0"/>
                <a:ea typeface="黑体" pitchFamily="2" charset="-122"/>
              </a:rPr>
              <a:t>less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黑体" pitchFamily="2" charset="-122"/>
              </a:rPr>
              <a:t>   least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79" name="Text Box 15"/>
          <p:cNvSpPr txBox="1"/>
          <p:nvPr/>
        </p:nvSpPr>
        <p:spPr>
          <a:xfrm>
            <a:off x="2609850" y="1066800"/>
            <a:ext cx="152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good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80" name="Text Box 16"/>
          <p:cNvSpPr txBox="1"/>
          <p:nvPr/>
        </p:nvSpPr>
        <p:spPr>
          <a:xfrm>
            <a:off x="2838450" y="1524000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well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81" name="Text Box 17"/>
          <p:cNvSpPr txBox="1"/>
          <p:nvPr/>
        </p:nvSpPr>
        <p:spPr>
          <a:xfrm>
            <a:off x="2686050" y="2514600"/>
            <a:ext cx="106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bad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82" name="Text Box 18"/>
          <p:cNvSpPr txBox="1"/>
          <p:nvPr/>
        </p:nvSpPr>
        <p:spPr>
          <a:xfrm>
            <a:off x="2838450" y="30480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 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ill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83" name="Text Box 19"/>
          <p:cNvSpPr txBox="1"/>
          <p:nvPr/>
        </p:nvSpPr>
        <p:spPr>
          <a:xfrm>
            <a:off x="2381250" y="3733800"/>
            <a:ext cx="1905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many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84" name="Text Box 20"/>
          <p:cNvSpPr txBox="1"/>
          <p:nvPr/>
        </p:nvSpPr>
        <p:spPr>
          <a:xfrm>
            <a:off x="2305050" y="4267200"/>
            <a:ext cx="1981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黑体" pitchFamily="2" charset="-122"/>
              </a:rPr>
              <a:t> </a:t>
            </a:r>
            <a:r>
              <a:rPr lang="en-US" altLang="zh-CN" sz="3200" b="1" dirty="0">
                <a:solidFill>
                  <a:srgbClr val="3366FF"/>
                </a:solidFill>
                <a:latin typeface="Arial" panose="020B0604020202020204" pitchFamily="34" charset="0"/>
                <a:ea typeface="黑体" pitchFamily="2" charset="-122"/>
              </a:rPr>
              <a:t>much </a:t>
            </a:r>
            <a:endParaRPr lang="en-US" altLang="zh-CN" sz="3200" b="1" dirty="0">
              <a:solidFill>
                <a:srgbClr val="3366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11285" name="AutoShape 10"/>
          <p:cNvSpPr/>
          <p:nvPr/>
        </p:nvSpPr>
        <p:spPr>
          <a:xfrm>
            <a:off x="3657600" y="5334000"/>
            <a:ext cx="304800" cy="762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38100" cap="flat" cmpd="sng">
            <a:solidFill>
              <a:srgbClr val="3333FF"/>
            </a:solidFill>
            <a:prstDash val="solid"/>
            <a:bevel/>
            <a:headEnd type="none" w="med" len="med"/>
            <a:tailEnd type="none" w="med" len="med"/>
          </a:ln>
        </p:spPr>
        <p:txBody>
          <a:bodyPr vert="horz"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 animBg="1"/>
      <p:bldP spid="11271" grpId="0" bldLvl="0" animBg="1"/>
      <p:bldP spid="11272" grpId="0"/>
      <p:bldP spid="11273" grpId="0"/>
      <p:bldP spid="11274" grpId="0" animBg="1"/>
      <p:bldP spid="11275" grpId="0"/>
      <p:bldP spid="11276" grpId="0"/>
      <p:bldP spid="11277" grpId="0"/>
      <p:bldP spid="11278" grpId="0"/>
      <p:bldP spid="11279" grpId="0"/>
      <p:bldP spid="11280" grpId="0"/>
      <p:bldP spid="11281" grpId="0"/>
      <p:bldP spid="11282" grpId="0"/>
      <p:bldP spid="11283" grpId="0"/>
      <p:bldP spid="11284" grpId="0"/>
      <p:bldP spid="11285" grpId="0" bldLvl="0" animBg="1"/>
    </p:bld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4368</Words>
  <Application>WPS 演示</Application>
  <PresentationFormat>全屏显示(4:3)</PresentationFormat>
  <Paragraphs>323</Paragraphs>
  <Slides>19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Verdana</vt:lpstr>
      <vt:lpstr>Times New Roman</vt:lpstr>
      <vt:lpstr>华文行楷</vt:lpstr>
      <vt:lpstr>黑体</vt:lpstr>
      <vt:lpstr>Arial Black</vt:lpstr>
      <vt:lpstr>DotumChe</vt:lpstr>
      <vt:lpstr>Bookman Old Style</vt:lpstr>
      <vt:lpstr>Comic Sans MS</vt:lpstr>
      <vt:lpstr>Latha</vt:lpstr>
      <vt:lpstr>微软雅黑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海派甜心</cp:lastModifiedBy>
  <cp:revision>86</cp:revision>
  <dcterms:created xsi:type="dcterms:W3CDTF">2015-06-27T03:27:43Z</dcterms:created>
  <dcterms:modified xsi:type="dcterms:W3CDTF">2021-04-28T12:19:34Z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