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24"/>
  </p:handoutMasterIdLst>
  <p:sldIdLst>
    <p:sldId id="310" r:id="rId3"/>
    <p:sldId id="343" r:id="rId4"/>
    <p:sldId id="452" r:id="rId5"/>
    <p:sldId id="451" r:id="rId6"/>
    <p:sldId id="450" r:id="rId7"/>
    <p:sldId id="344" r:id="rId8"/>
    <p:sldId id="313" r:id="rId9"/>
    <p:sldId id="455" r:id="rId10"/>
    <p:sldId id="456" r:id="rId11"/>
    <p:sldId id="475" r:id="rId13"/>
    <p:sldId id="465" r:id="rId14"/>
    <p:sldId id="466" r:id="rId15"/>
    <p:sldId id="463" r:id="rId16"/>
    <p:sldId id="457" r:id="rId17"/>
    <p:sldId id="467" r:id="rId18"/>
    <p:sldId id="470" r:id="rId19"/>
    <p:sldId id="471" r:id="rId20"/>
    <p:sldId id="468" r:id="rId21"/>
    <p:sldId id="473" r:id="rId22"/>
    <p:sldId id="311" r:id="rId2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1F3"/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002"/>
        <p:guide pos="390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471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ea typeface="楷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九上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33020" y="-3810"/>
            <a:ext cx="12225655" cy="688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31750"/>
            <a:ext cx="12311380" cy="692150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541020" y="1283335"/>
            <a:ext cx="10441940" cy="11195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u="none" strike="noStrike" kern="1200" cap="none" spc="-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algn="ctr" defTabSz="974725" eaLnBrk="1" hangingPunct="1"/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Unit 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7 Teenagers should be allowed to choose their own clothes.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5115" y="224790"/>
            <a:ext cx="290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R·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九年级全一册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6210" y="2578100"/>
            <a:ext cx="35909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第三课时</a:t>
            </a:r>
            <a:endParaRPr 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圆角矩形标注 12"/>
          <p:cNvSpPr/>
          <p:nvPr/>
        </p:nvSpPr>
        <p:spPr>
          <a:xfrm>
            <a:off x="3892550" y="1666875"/>
            <a:ext cx="6513830" cy="2184400"/>
          </a:xfrm>
          <a:prstGeom prst="wedgeRoundRectCallout">
            <a:avLst>
              <a:gd name="adj1" fmla="val -58579"/>
              <a:gd name="adj2" fmla="val 4237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 is your dream job?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Do your parents support your dream?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Why are they </a:t>
            </a:r>
            <a:r>
              <a:rPr lang="en-US" altLang="zh-CN" sz="373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against it?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1645" y="2130425"/>
            <a:ext cx="2270125" cy="391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698924" y="1211368"/>
            <a:ext cx="10792883" cy="2112433"/>
            <a:chOff x="365860" y="483518"/>
            <a:chExt cx="8094572" cy="1584176"/>
          </a:xfrm>
        </p:grpSpPr>
        <p:pic>
          <p:nvPicPr>
            <p:cNvPr id="31848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65860" y="483518"/>
              <a:ext cx="8094572" cy="15841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849" name="矩形 2"/>
            <p:cNvSpPr/>
            <p:nvPr/>
          </p:nvSpPr>
          <p:spPr>
            <a:xfrm>
              <a:off x="416702" y="699542"/>
              <a:ext cx="7992888" cy="131575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35000"/>
                </a:lnSpc>
              </a:pPr>
              <a:r>
                <a:rPr lang="en-US" altLang="zh-CN" sz="3465" b="1" dirty="0">
                  <a:solidFill>
                    <a:srgbClr val="00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 </a:t>
              </a:r>
              <a:r>
                <a:rPr lang="en-US" altLang="zh-CN" sz="4265" b="1" dirty="0">
                  <a:solidFill>
                    <a:srgbClr val="FF00FF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against</a:t>
              </a:r>
              <a:r>
                <a:rPr lang="zh-CN" altLang="en-US" sz="3735" b="1" dirty="0">
                  <a:solidFill>
                    <a:srgbClr val="00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是介词，表示“</a:t>
              </a:r>
              <a:r>
                <a:rPr lang="zh-CN" altLang="en-US" sz="3735" b="1" dirty="0">
                  <a:solidFill>
                    <a:srgbClr val="FF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反对</a:t>
              </a:r>
              <a:r>
                <a:rPr lang="zh-CN" altLang="en-US" sz="3735" b="1" dirty="0">
                  <a:solidFill>
                    <a:srgbClr val="00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”，其反义词是</a:t>
              </a:r>
              <a:r>
                <a:rPr lang="en-US" altLang="zh-CN" sz="3735" b="1" dirty="0">
                  <a:solidFill>
                    <a:srgbClr val="FF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for</a:t>
              </a:r>
              <a:endPara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  <a:p>
              <a:pPr eaLnBrk="1" hangingPunct="1">
                <a:lnSpc>
                  <a:spcPct val="135000"/>
                </a:lnSpc>
              </a:pPr>
              <a:r>
                <a:rPr lang="zh-CN" altLang="en-US" sz="3735" b="1" dirty="0">
                  <a:solidFill>
                    <a:srgbClr val="00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（支持）。</a:t>
              </a:r>
              <a:r>
                <a:rPr lang="en-US" altLang="zh-CN" sz="3735" b="1" dirty="0">
                  <a:solidFill>
                    <a:srgbClr val="00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against</a:t>
              </a:r>
              <a:r>
                <a:rPr lang="zh-CN" altLang="en-US" sz="3735" b="1" dirty="0">
                  <a:solidFill>
                    <a:srgbClr val="00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还可以表示“</a:t>
              </a:r>
              <a:r>
                <a:rPr lang="zh-CN" altLang="en-US" sz="3735" b="1" dirty="0">
                  <a:solidFill>
                    <a:srgbClr val="FF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紧靠；碰；撞</a:t>
              </a:r>
              <a:r>
                <a:rPr lang="zh-CN" altLang="en-US" sz="3735" b="1" dirty="0">
                  <a:solidFill>
                    <a:srgbClr val="00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”。</a:t>
              </a:r>
              <a:endPara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42172" y="3776134"/>
            <a:ext cx="11135783" cy="1387476"/>
            <a:chOff x="381888" y="1462103"/>
            <a:chExt cx="8352928" cy="1040636"/>
          </a:xfrm>
        </p:grpSpPr>
        <p:sp>
          <p:nvSpPr>
            <p:cNvPr id="7" name="对角圆角矩形 4"/>
            <p:cNvSpPr/>
            <p:nvPr/>
          </p:nvSpPr>
          <p:spPr bwMode="auto">
            <a:xfrm>
              <a:off x="448572" y="1462103"/>
              <a:ext cx="8208288" cy="1040636"/>
            </a:xfrm>
            <a:prstGeom prst="round2DiagRect">
              <a:avLst>
                <a:gd name="adj1" fmla="val 16667"/>
                <a:gd name="adj2" fmla="val 12467"/>
              </a:avLst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  <a:gs pos="44000">
                  <a:schemeClr val="accent5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30726" name="矩形 5"/>
            <p:cNvSpPr/>
            <p:nvPr/>
          </p:nvSpPr>
          <p:spPr>
            <a:xfrm>
              <a:off x="381888" y="1484806"/>
              <a:ext cx="8352928" cy="1017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10000"/>
                </a:lnSpc>
              </a:pPr>
              <a:r>
                <a:rPr lang="en-US" altLang="zh-CN" sz="3735" b="1" dirty="0"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  </a:t>
              </a:r>
              <a:r>
                <a:rPr lang="en-US" altLang="zh-CN" sz="3735" b="1" dirty="0">
                  <a:solidFill>
                    <a:srgbClr val="FF000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have sth. against sb./sth. </a:t>
              </a:r>
              <a:r>
                <a:rPr lang="zh-CN" altLang="en-US" sz="3735" b="1" dirty="0"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表示“不喜欢</a:t>
              </a:r>
              <a:r>
                <a:rPr lang="en-US" altLang="zh-CN" sz="3735" b="1" dirty="0"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/</a:t>
              </a:r>
              <a:r>
                <a:rPr lang="zh-CN" altLang="en-US" sz="3735" b="1" dirty="0"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不赞成某人</a:t>
              </a:r>
              <a:r>
                <a:rPr lang="en-US" altLang="zh-CN" sz="3735" b="1" dirty="0"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/  </a:t>
              </a:r>
              <a:endPara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  <a:p>
              <a:pPr eaLnBrk="1" hangingPunct="1">
                <a:lnSpc>
                  <a:spcPct val="110000"/>
                </a:lnSpc>
              </a:pPr>
              <a:r>
                <a:rPr lang="en-US" altLang="zh-CN" sz="3735" b="1" dirty="0"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 </a:t>
              </a:r>
              <a:r>
                <a:rPr lang="zh-CN" altLang="en-US" sz="3735" b="1" dirty="0"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某事”。</a:t>
              </a:r>
              <a:endPara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1233170" y="566420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三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、</a:t>
            </a:r>
            <a:r>
              <a:rPr kumimoji="1" lang="en-US" alt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against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的用法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5515" y="1264920"/>
            <a:ext cx="6384290" cy="4328795"/>
          </a:xfrm>
          <a:prstGeom prst="rect">
            <a:avLst/>
          </a:prstGeom>
        </p:spPr>
      </p:pic>
      <p:sp>
        <p:nvSpPr>
          <p:cNvPr id="13" name="圆角矩形标注 12"/>
          <p:cNvSpPr/>
          <p:nvPr/>
        </p:nvSpPr>
        <p:spPr>
          <a:xfrm>
            <a:off x="799465" y="1776730"/>
            <a:ext cx="4718685" cy="1216660"/>
          </a:xfrm>
          <a:prstGeom prst="wedgeRoundRectCallout">
            <a:avLst>
              <a:gd name="adj1" fmla="val -58579"/>
              <a:gd name="adj2" fmla="val 4237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We have nothing against running!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" name="圆角矩形标注 1"/>
          <p:cNvSpPr/>
          <p:nvPr/>
        </p:nvSpPr>
        <p:spPr>
          <a:xfrm flipH="1">
            <a:off x="5306695" y="3232785"/>
            <a:ext cx="5706745" cy="1216660"/>
          </a:xfrm>
          <a:prstGeom prst="wedgeRoundRectCallout">
            <a:avLst>
              <a:gd name="adj1" fmla="val -58579"/>
              <a:gd name="adj2" fmla="val 4237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eaLnBrk="1" hangingPunct="1">
              <a:lnSpc>
                <a:spcPct val="110000"/>
              </a:lnSpc>
            </a:pPr>
            <a:r>
              <a:rPr lang="en-US" altLang="zh-CN" sz="372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we don’t have anything against running!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20233" y="3179233"/>
            <a:ext cx="10153651" cy="23342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only then will/ would /do/did/can/could sb. do </a:t>
            </a:r>
            <a:r>
              <a:rPr kumimoji="0" lang="en-US" altLang="zh-CN" sz="3735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sth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是一个固定结构，表示“直到那时某人才会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/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才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/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才可以做某事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”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4920" name="矩形 3"/>
          <p:cNvSpPr/>
          <p:nvPr/>
        </p:nvSpPr>
        <p:spPr>
          <a:xfrm>
            <a:off x="480484" y="1114848"/>
            <a:ext cx="11233149" cy="16440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1" eaLnBrk="1" hangingPunct="1">
              <a:lnSpc>
                <a:spcPct val="135000"/>
              </a:lnSpc>
              <a:buNone/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Only then 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will I</a:t>
            </a: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have a chance to achieve my dream.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35000"/>
              </a:lnSpc>
              <a:buNone/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</a:t>
            </a: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直到那时我才会有机会实现我的梦想。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1182370" y="469900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四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、</a:t>
            </a:r>
            <a:r>
              <a:rPr kumimoji="1" lang="en-US" alt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only then...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的用法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81075" y="1438275"/>
            <a:ext cx="1030224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1.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玩电脑游戏会妨碍他的学习。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Playing computer games can get in the way of his study.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矩形 4"/>
          <p:cNvSpPr/>
          <p:nvPr/>
        </p:nvSpPr>
        <p:spPr>
          <a:xfrm>
            <a:off x="811531" y="3946102"/>
            <a:ext cx="8680449" cy="1691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我们支持和平，反对战争。</a:t>
            </a:r>
            <a:endParaRPr lang="en-US" altLang="zh-CN" sz="4000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We are for peace and against war.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81075" y="2339340"/>
            <a:ext cx="10695305" cy="1606550"/>
          </a:xfrm>
          <a:prstGeom prst="rect">
            <a:avLst/>
          </a:prstGeom>
          <a:solidFill>
            <a:srgbClr val="EC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24840" y="4663440"/>
            <a:ext cx="9567545" cy="1057275"/>
          </a:xfrm>
          <a:prstGeom prst="rect">
            <a:avLst/>
          </a:prstGeom>
          <a:solidFill>
            <a:srgbClr val="EC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Practice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6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charRg st="16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5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charRg st="15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03" name="AutoShape 2"/>
          <p:cNvSpPr/>
          <p:nvPr/>
        </p:nvSpPr>
        <p:spPr>
          <a:xfrm>
            <a:off x="1193800" y="1750695"/>
            <a:ext cx="6917055" cy="3685580"/>
          </a:xfrm>
          <a:prstGeom prst="flowChartAlternateProcess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05000"/>
              </a:lnSpc>
            </a:pPr>
            <a:r>
              <a:rPr lang="zh-CN" altLang="en-US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Write a diary entry explaining which rule(s) you do not agree with at home and how you think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zh-CN" altLang="en-US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rule(s) should be changed.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</a:t>
            </a:r>
            <a:endParaRPr lang="zh-CN" altLang="en-US" sz="40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Let's write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0855" y="2049780"/>
            <a:ext cx="2894330" cy="3218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 6"/>
          <p:cNvSpPr/>
          <p:nvPr/>
        </p:nvSpPr>
        <p:spPr>
          <a:xfrm>
            <a:off x="1405467" y="1430147"/>
            <a:ext cx="8928100" cy="3838111"/>
          </a:xfrm>
          <a:prstGeom prst="roundRect">
            <a:avLst/>
          </a:prstGeom>
          <a:solidFill>
            <a:srgbClr val="FFFFCC">
              <a:alpha val="59999"/>
            </a:srgbClr>
          </a:solidFill>
          <a:ln w="12700">
            <a:solidFill>
              <a:srgbClr val="CC66FF"/>
            </a:solidFill>
            <a:miter lim="800000"/>
          </a:ln>
        </p:spPr>
        <p:txBody>
          <a:bodyPr lIns="48000" tIns="0" rIns="48000" bIns="0" anchor="ctr" anchorCtr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Use the following expressions to help you: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do not agree with …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think I should be allowed to …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would like to …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could … if I …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" name="TextBox 2"/>
          <p:cNvSpPr txBox="1">
            <a:spLocks noChangeArrowheads="1"/>
          </p:cNvSpPr>
          <p:nvPr/>
        </p:nvSpPr>
        <p:spPr bwMode="auto">
          <a:xfrm>
            <a:off x="383117" y="910167"/>
            <a:ext cx="11425767" cy="673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Dear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Mum and Dad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,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I do not agree with the rule that I must be home for dinner every day. This is because the rule affects my social life. It takes away important opportunities for me to spend time with my friends. As a result, my life is quite uninteresting sometimes.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think I should be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allowed to have dinner with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my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charRg st="18" end="2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>
                                            <p:txEl>
                                              <p:charRg st="18" end="2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">
                                            <p:txEl>
                                              <p:charRg st="18" end="2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">
                                            <p:txEl>
                                              <p:charRg st="18" end="2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charRg st="277" end="3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>
                                            <p:txEl>
                                              <p:charRg st="277" end="3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">
                                            <p:txEl>
                                              <p:charRg st="277" end="3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">
                                            <p:txEl>
                                              <p:charRg st="277" end="3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2"/>
          <p:cNvSpPr txBox="1"/>
          <p:nvPr/>
        </p:nvSpPr>
        <p:spPr>
          <a:xfrm>
            <a:off x="281093" y="971550"/>
            <a:ext cx="11855451" cy="47078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5000"/>
              </a:lnSpc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friends once in a while. For example, I would </a:t>
            </a:r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like to hang out with my classmates after dinner on some Fridays. I wish you will allow me to do this if I promise not to stay out too late and if there is no important family activity on those days.</a:t>
            </a:r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Best wishes to you.</a:t>
            </a:r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50089" y="5217372"/>
            <a:ext cx="216217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Love you.</a:t>
            </a:r>
            <a:endParaRPr lang="zh-CN" altLang="en-US" sz="3735" b="1" dirty="0">
              <a:solidFill>
                <a:srgbClr val="000000"/>
              </a:solidFill>
              <a:latin typeface="Comic Sans MS" panose="030F07020303020202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Summary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2226" name="矩形 2"/>
          <p:cNvSpPr/>
          <p:nvPr/>
        </p:nvSpPr>
        <p:spPr>
          <a:xfrm>
            <a:off x="629920" y="1183005"/>
            <a:ext cx="10932160" cy="47390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1" eaLnBrk="1" hangingPunct="1">
              <a:lnSpc>
                <a:spcPct val="135000"/>
              </a:lnSpc>
              <a:buNone/>
            </a:pPr>
            <a:r>
              <a:rPr lang="en-US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1. </a:t>
            </a:r>
            <a:r>
              <a:rPr lang="zh-CN" altLang="en-US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Parents should not be too strict with teenagers.</a:t>
            </a:r>
            <a:endParaRPr lang="zh-CN" altLang="en-US" sz="3725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lvl="1" eaLnBrk="1" hangingPunct="1">
              <a:lnSpc>
                <a:spcPct val="135000"/>
              </a:lnSpc>
              <a:buNone/>
            </a:pPr>
            <a:r>
              <a:rPr lang="en-US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2. S</a:t>
            </a:r>
            <a:r>
              <a:rPr lang="zh-CN" altLang="en-US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ometimes </a:t>
            </a:r>
            <a:r>
              <a:rPr lang="en-US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your hobbies</a:t>
            </a:r>
            <a:r>
              <a:rPr lang="zh-CN" altLang="en-US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can get in the way of </a:t>
            </a:r>
            <a:r>
              <a:rPr lang="en-US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your</a:t>
            </a:r>
            <a:r>
              <a:rPr lang="zh-CN" altLang="en-US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schoolwork, and parents might worry about </a:t>
            </a:r>
            <a:r>
              <a:rPr lang="en-US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your </a:t>
            </a:r>
            <a:r>
              <a:rPr lang="zh-CN" altLang="en-US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success at school.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lvl="1" eaLnBrk="1" hangingPunct="1">
              <a:lnSpc>
                <a:spcPct val="135000"/>
              </a:lnSpc>
              <a:buNone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3. Only then will I have a chance to achieve my dream.</a:t>
            </a:r>
            <a:endParaRPr lang="en-US" altLang="zh-CN" sz="3725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" name="Text Box 11"/>
          <p:cNvSpPr txBox="1"/>
          <p:nvPr/>
        </p:nvSpPr>
        <p:spPr>
          <a:xfrm>
            <a:off x="2362835" y="2165985"/>
            <a:ext cx="7045325" cy="196786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p>
            <a:pPr algn="ctr" eaLnBrk="1" hangingPunct="1">
              <a:lnSpc>
                <a:spcPct val="114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 do you like doing?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ctr" eaLnBrk="1" hangingPunct="1">
              <a:lnSpc>
                <a:spcPct val="114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Do your parents allow you to do it?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ctr" eaLnBrk="1" hangingPunct="1">
              <a:lnSpc>
                <a:spcPct val="114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 do you think of it?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Lead in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22860"/>
            <a:ext cx="12276455" cy="6901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1035" y="1548946"/>
            <a:ext cx="5789930" cy="13989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u="none" strike="noStrike" kern="1200" cap="none" spc="10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r>
              <a:rPr lang="en-US" altLang="zh-CN" dirty="0">
                <a:latin typeface="Bahnschrift" panose="020B0502040204020203" charset="0"/>
                <a:cs typeface="Bahnschrift" panose="020B0502040204020203" charset="0"/>
              </a:rPr>
              <a:t>THANKS</a:t>
            </a:r>
            <a:endParaRPr lang="en-US" altLang="zh-CN" dirty="0">
              <a:latin typeface="Bahnschrift" panose="020B0502040204020203" charset="0"/>
              <a:cs typeface="Bahnschrift" panose="020B0502040204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27233"/>
          <a:stretch>
            <a:fillRect/>
          </a:stretch>
        </p:blipFill>
        <p:spPr>
          <a:xfrm>
            <a:off x="3532505" y="1443990"/>
            <a:ext cx="3989705" cy="2903220"/>
          </a:xfrm>
          <a:prstGeom prst="rect">
            <a:avLst/>
          </a:prstGeom>
        </p:spPr>
      </p:pic>
      <p:sp>
        <p:nvSpPr>
          <p:cNvPr id="105" name="Text Box 8"/>
          <p:cNvSpPr txBox="1"/>
          <p:nvPr/>
        </p:nvSpPr>
        <p:spPr>
          <a:xfrm>
            <a:off x="3347297" y="4573482"/>
            <a:ext cx="513503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Have our own hair-style.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537" name="AutoShape 10"/>
          <p:cNvSpPr>
            <a:spLocks noChangeArrowheads="1"/>
          </p:cNvSpPr>
          <p:nvPr/>
        </p:nvSpPr>
        <p:spPr bwMode="auto">
          <a:xfrm>
            <a:off x="6859270" y="1165225"/>
            <a:ext cx="4959350" cy="1233805"/>
          </a:xfrm>
          <a:prstGeom prst="wedgeRoundRectCallout">
            <a:avLst>
              <a:gd name="adj1" fmla="val 39500"/>
              <a:gd name="adj2" fmla="val 7125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120226" tIns="62653" rIns="120226" bIns="62653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think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we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should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allowed to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…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AutoShape 10"/>
          <p:cNvSpPr>
            <a:spLocks noChangeArrowheads="1"/>
          </p:cNvSpPr>
          <p:nvPr/>
        </p:nvSpPr>
        <p:spPr bwMode="auto">
          <a:xfrm flipH="1">
            <a:off x="313055" y="2528570"/>
            <a:ext cx="5803900" cy="1423035"/>
          </a:xfrm>
          <a:prstGeom prst="wedgeRoundRectCallout">
            <a:avLst>
              <a:gd name="adj1" fmla="val 39500"/>
              <a:gd name="adj2" fmla="val 71255"/>
              <a:gd name="adj3" fmla="val 16667"/>
            </a:avLst>
          </a:prstGeom>
          <a:solidFill>
            <a:schemeClr val="bg1"/>
          </a:solidFill>
          <a:ln>
            <a:solidFill>
              <a:srgbClr val="99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120226" tIns="62653" rIns="120226" bIns="62653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don't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think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we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should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allowed to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…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8537" grpId="0" bldLvl="0" animBg="1"/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2945" y="882015"/>
            <a:ext cx="2211070" cy="3764280"/>
          </a:xfrm>
          <a:prstGeom prst="rect">
            <a:avLst/>
          </a:prstGeom>
        </p:spPr>
      </p:pic>
      <p:sp>
        <p:nvSpPr>
          <p:cNvPr id="8" name="Text Box 8"/>
          <p:cNvSpPr txBox="1"/>
          <p:nvPr/>
        </p:nvSpPr>
        <p:spPr>
          <a:xfrm>
            <a:off x="3319357" y="4542367"/>
            <a:ext cx="5376333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426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Play with smartphone</a:t>
            </a:r>
            <a:endParaRPr lang="en-US" altLang="zh-CN" sz="426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537" name="AutoShape 10"/>
          <p:cNvSpPr>
            <a:spLocks noChangeArrowheads="1"/>
          </p:cNvSpPr>
          <p:nvPr/>
        </p:nvSpPr>
        <p:spPr bwMode="auto">
          <a:xfrm>
            <a:off x="6859270" y="1165225"/>
            <a:ext cx="4959350" cy="1233805"/>
          </a:xfrm>
          <a:prstGeom prst="wedgeRoundRectCallout">
            <a:avLst>
              <a:gd name="adj1" fmla="val 39500"/>
              <a:gd name="adj2" fmla="val 7125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120226" tIns="62653" rIns="120226" bIns="62653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think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we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should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allowed to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…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AutoShape 10"/>
          <p:cNvSpPr>
            <a:spLocks noChangeArrowheads="1"/>
          </p:cNvSpPr>
          <p:nvPr/>
        </p:nvSpPr>
        <p:spPr bwMode="auto">
          <a:xfrm flipH="1">
            <a:off x="313055" y="2528570"/>
            <a:ext cx="5803900" cy="1423035"/>
          </a:xfrm>
          <a:prstGeom prst="wedgeRoundRectCallout">
            <a:avLst>
              <a:gd name="adj1" fmla="val 39500"/>
              <a:gd name="adj2" fmla="val 71255"/>
              <a:gd name="adj3" fmla="val 16667"/>
            </a:avLst>
          </a:prstGeom>
          <a:solidFill>
            <a:schemeClr val="bg1"/>
          </a:solidFill>
          <a:ln>
            <a:solidFill>
              <a:srgbClr val="99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120226" tIns="62653" rIns="120226" bIns="62653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think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we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should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not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allowed to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…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537" grpId="0" bldLvl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1905" y="1067435"/>
            <a:ext cx="3810000" cy="3619500"/>
          </a:xfrm>
          <a:prstGeom prst="rect">
            <a:avLst/>
          </a:prstGeom>
        </p:spPr>
      </p:pic>
      <p:sp>
        <p:nvSpPr>
          <p:cNvPr id="7" name="Text Box 8"/>
          <p:cNvSpPr txBox="1"/>
          <p:nvPr/>
        </p:nvSpPr>
        <p:spPr>
          <a:xfrm>
            <a:off x="2974976" y="4686723"/>
            <a:ext cx="6242049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426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Play sports &amp; Do exercise</a:t>
            </a:r>
            <a:endParaRPr lang="en-US" altLang="zh-CN" sz="426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AutoShape 10"/>
          <p:cNvSpPr>
            <a:spLocks noChangeArrowheads="1"/>
          </p:cNvSpPr>
          <p:nvPr/>
        </p:nvSpPr>
        <p:spPr bwMode="auto">
          <a:xfrm flipH="1">
            <a:off x="302895" y="2348865"/>
            <a:ext cx="7506970" cy="1423035"/>
          </a:xfrm>
          <a:prstGeom prst="wedgeRoundRectCallout">
            <a:avLst>
              <a:gd name="adj1" fmla="val 39500"/>
              <a:gd name="adj2" fmla="val 7125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9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120226" tIns="62653" rIns="120226" bIns="62653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think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we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should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 allowed to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…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07745" y="2540000"/>
            <a:ext cx="5698490" cy="158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Parents should not be too strict with teenagers.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Language points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775" y="931545"/>
            <a:ext cx="4396740" cy="4326890"/>
          </a:xfrm>
          <a:prstGeom prst="rect">
            <a:avLst/>
          </a:prstGeom>
        </p:spPr>
      </p:pic>
      <p:sp>
        <p:nvSpPr>
          <p:cNvPr id="4" name="Rectangle 387"/>
          <p:cNvSpPr>
            <a:spLocks noChangeArrowheads="1"/>
          </p:cNvSpPr>
          <p:nvPr/>
        </p:nvSpPr>
        <p:spPr bwMode="auto">
          <a:xfrm>
            <a:off x="1171575" y="1329055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一、</a:t>
            </a:r>
            <a:r>
              <a:rPr kumimoji="1" lang="en-US" alt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strict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的用法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2"/>
          <p:cNvPicPr>
            <a:picLocks noChangeAspect="1"/>
          </p:cNvPicPr>
          <p:nvPr/>
        </p:nvPicPr>
        <p:blipFill>
          <a:blip r:embed="rId1"/>
          <a:srcRect l="1074" t="2940" r="806" b="2940"/>
          <a:stretch>
            <a:fillRect/>
          </a:stretch>
        </p:blipFill>
        <p:spPr>
          <a:xfrm>
            <a:off x="875877" y="1910927"/>
            <a:ext cx="10280651" cy="3162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1356361" y="3062393"/>
            <a:ext cx="9381067" cy="15862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 strict with sb.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 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对某人要求严格</a:t>
            </a:r>
            <a:b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</a:b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 strict in sth.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  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对某方面要求严格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56361" y="2294044"/>
            <a:ext cx="9480549" cy="8648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  <a:buNone/>
            </a:pPr>
            <a:r>
              <a:rPr lang="zh-CN" altLang="en-US" sz="386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strict</a:t>
            </a:r>
            <a:r>
              <a:rPr lang="zh-CN" altLang="en-US" sz="3865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作形容词，意为“严厉的，严格的”；</a:t>
            </a:r>
            <a:endParaRPr lang="zh-CN" altLang="en-US" sz="3865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23595" y="1974003"/>
            <a:ext cx="10752667" cy="308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ometimes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your hobbies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can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get in the way of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your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schoolwork, and parents might worry about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your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success at school.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1242695" y="1125855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二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、</a:t>
            </a:r>
            <a:r>
              <a:rPr kumimoji="1" lang="en-US" alt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get in the way of...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的用法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" y="1316567"/>
            <a:ext cx="11811000" cy="46079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43517" y="1750484"/>
            <a:ext cx="10255251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get in the way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是固定短语，意为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“挡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的道；妨碍”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，常与介词of连用。同义词组为“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 in the/one’s way.”,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其反义词组为“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get out of the/one’s way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”，意为“让开”。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52" name="矩形 8"/>
          <p:cNvSpPr/>
          <p:nvPr/>
        </p:nvSpPr>
        <p:spPr>
          <a:xfrm>
            <a:off x="190500" y="552451"/>
            <a:ext cx="3451860" cy="8401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14000"/>
              </a:lnSpc>
              <a:buNone/>
            </a:pPr>
            <a:r>
              <a:rPr lang="en-US" altLang="zh-CN" sz="4265" b="1" dirty="0">
                <a:solidFill>
                  <a:srgbClr val="0070C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【</a:t>
            </a:r>
            <a:r>
              <a:rPr lang="zh-CN" altLang="en-US" sz="4265" b="1" dirty="0">
                <a:solidFill>
                  <a:srgbClr val="0070C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短语解析</a:t>
            </a:r>
            <a:r>
              <a:rPr lang="en-US" altLang="zh-CN" sz="4265" b="1" dirty="0">
                <a:solidFill>
                  <a:srgbClr val="0070C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】</a:t>
            </a:r>
            <a:endParaRPr lang="en-US" altLang="zh-CN" sz="4265" b="1" dirty="0">
              <a:solidFill>
                <a:srgbClr val="0070C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0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0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charRg st="0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charRg st="0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charRg st="0" end="1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0933_1*a*1"/>
  <p:tag name="KSO_WM_TEMPLATE_CATEGORY" val="custom"/>
  <p:tag name="KSO_WM_TEMPLATE_INDEX" val="2019093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2.xml><?xml version="1.0" encoding="utf-8"?>
<p:tagLst xmlns:p="http://schemas.openxmlformats.org/presentationml/2006/main">
  <p:tag name="KSO_WM_TEMPLATE_CATEGORY" val="custom"/>
  <p:tag name="KSO_WM_TEMPLATE_INDEX" val="20206112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7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THANKS"/>
  <p:tag name="KSO_WM_TEMPLATE_CATEGORY" val="custom"/>
  <p:tag name="KSO_WM_TEMPLATE_INDEX" val="20206112"/>
  <p:tag name="KSO_WM_UNIT_ID" val="custom20206112_23*a*1"/>
  <p:tag name="KSO_WM_UNIT_ISNUMDGMTITLE" val="0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2529</Words>
  <Application>WPS 演示</Application>
  <PresentationFormat>宽屏</PresentationFormat>
  <Paragraphs>107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宋体</vt:lpstr>
      <vt:lpstr>Wingdings</vt:lpstr>
      <vt:lpstr>Times New Roman</vt:lpstr>
      <vt:lpstr>楷体</vt:lpstr>
      <vt:lpstr>汉仪乐喵体W</vt:lpstr>
      <vt:lpstr>Calibri</vt:lpstr>
      <vt:lpstr>微软雅黑</vt:lpstr>
      <vt:lpstr>Arial Unicode MS</vt:lpstr>
      <vt:lpstr>Comic Sans MS</vt:lpstr>
      <vt:lpstr>Bahnschrift</vt:lpstr>
      <vt:lpstr>黑体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zhubai</dc:creator>
  <cp:lastModifiedBy>caozh</cp:lastModifiedBy>
  <cp:revision>12</cp:revision>
  <dcterms:created xsi:type="dcterms:W3CDTF">2019-09-19T02:01:00Z</dcterms:created>
  <dcterms:modified xsi:type="dcterms:W3CDTF">2020-10-26T11:29:28Z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