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0" r:id="rId3"/>
    <p:sldId id="338" r:id="rId4"/>
    <p:sldId id="444" r:id="rId5"/>
    <p:sldId id="445" r:id="rId6"/>
    <p:sldId id="443" r:id="rId7"/>
    <p:sldId id="446" r:id="rId8"/>
    <p:sldId id="433" r:id="rId9"/>
    <p:sldId id="447" r:id="rId10"/>
    <p:sldId id="448" r:id="rId11"/>
    <p:sldId id="449" r:id="rId12"/>
    <p:sldId id="450" r:id="rId13"/>
    <p:sldId id="451" r:id="rId14"/>
    <p:sldId id="452" r:id="rId15"/>
    <p:sldId id="437" r:id="rId16"/>
    <p:sldId id="438" r:id="rId17"/>
    <p:sldId id="453" r:id="rId18"/>
    <p:sldId id="439" r:id="rId19"/>
    <p:sldId id="440" r:id="rId20"/>
    <p:sldId id="339" r:id="rId21"/>
    <p:sldId id="340" r:id="rId22"/>
    <p:sldId id="341" r:id="rId23"/>
    <p:sldId id="314" r:id="rId24"/>
    <p:sldId id="315" r:id="rId25"/>
    <p:sldId id="316" r:id="rId26"/>
    <p:sldId id="311" r:id="rId2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commentAuthors" Target="commentAuthors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notesMaster" Target="notesMasters/notesMaster1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247" y="1279525"/>
            <a:ext cx="6141156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楷体" panose="02010609060101010101" charset="-122"/>
        <a:ea typeface="楷体" panose="02010609060101010101" charset="-122"/>
        <a:cs typeface="Times New Roman" panose="0202060305040502030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anose="02020603050405020304" charset="0"/>
                <a:ea typeface="楷体" panose="02010609060101010101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 descr="九上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33020" y="-3810"/>
            <a:ext cx="12225655" cy="6886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charset="0"/>
          <a:ea typeface="楷体" panose="02010609060101010101" charset="-122"/>
          <a:cs typeface="Times New Roman" panose="0202060305040502030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6.xml"/><Relationship Id="rId2" Type="http://schemas.openxmlformats.org/officeDocument/2006/relationships/image" Target="../media/image7.png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59690" y="-31750"/>
            <a:ext cx="12311380" cy="6921500"/>
          </a:xfrm>
          <a:prstGeom prst="rect">
            <a:avLst/>
          </a:prstGeom>
        </p:spPr>
      </p:pic>
      <p:sp>
        <p:nvSpPr>
          <p:cNvPr id="8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1348105" y="1083310"/>
            <a:ext cx="9674225" cy="11195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7200"/>
              <a:buNone/>
              <a:defRPr sz="7200" b="0" u="none" strike="noStrike" kern="1200" cap="none" spc="-2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pPr algn="just">
              <a:buFontTx/>
            </a:pP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Unit </a:t>
            </a:r>
            <a:r>
              <a:rPr lang="en-US" altLang="zh-CN" sz="4800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9  I like music that I can dance to.</a:t>
            </a:r>
            <a:endParaRPr lang="en-US" altLang="zh-CN" sz="4800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  <a:sym typeface="楷体" panose="02010609060101010101" charset="-122"/>
            </a:endParaRPr>
          </a:p>
        </p:txBody>
      </p:sp>
      <p:sp>
        <p:nvSpPr>
          <p:cNvPr id="9" name="TextBox 2"/>
          <p:cNvSpPr txBox="1"/>
          <p:nvPr/>
        </p:nvSpPr>
        <p:spPr>
          <a:xfrm>
            <a:off x="285115" y="224790"/>
            <a:ext cx="290957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R·</a:t>
            </a: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九年级全一册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3966210" y="2578100"/>
            <a:ext cx="359092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 eaLnBrk="1" hangingPunct="1">
              <a:buNone/>
            </a:pPr>
            <a:r>
              <a:rPr lang="zh-CN" sz="44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第三课时</a:t>
            </a:r>
            <a:endParaRPr lang="zh-CN" sz="44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2163445" y="4186767"/>
            <a:ext cx="3492500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friendly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900334" y="4475057"/>
            <a:ext cx="232092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unfriendly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5755" y="1682115"/>
            <a:ext cx="8114665" cy="2545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1564640" y="4330912"/>
            <a:ext cx="3492500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happy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963074" y="4305512"/>
            <a:ext cx="197866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unhappy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35910" y="2353310"/>
            <a:ext cx="2580640" cy="29317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15175" y="1833880"/>
            <a:ext cx="3620135" cy="3620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2122805" y="4330700"/>
            <a:ext cx="2934335" cy="954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like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89284" y="4475057"/>
            <a:ext cx="145034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unlike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9495" y="1444625"/>
            <a:ext cx="381000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8810" y="1507490"/>
            <a:ext cx="5834380" cy="3594100"/>
          </a:xfrm>
          <a:prstGeom prst="rect">
            <a:avLst/>
          </a:prstGeom>
        </p:spPr>
      </p:pic>
      <p:sp>
        <p:nvSpPr>
          <p:cNvPr id="5" name="对话气泡: 圆角矩形 4"/>
          <p:cNvSpPr/>
          <p:nvPr/>
        </p:nvSpPr>
        <p:spPr>
          <a:xfrm>
            <a:off x="742950" y="3277235"/>
            <a:ext cx="8150860" cy="1695450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The </a:t>
            </a:r>
            <a:r>
              <a:rPr lang="en-US" altLang="zh-CN" sz="3730" b="1" i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erhu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sounded so sad that I almost cried along with it </a:t>
            </a: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I listened.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524722" y="1173057"/>
          <a:ext cx="10942955" cy="4512310"/>
        </p:xfrm>
        <a:graphic>
          <a:graphicData uri="http://schemas.openxmlformats.org/drawingml/2006/table">
            <a:tbl>
              <a:tblPr/>
              <a:tblGrid>
                <a:gridCol w="1417320"/>
                <a:gridCol w="9525635"/>
              </a:tblGrid>
              <a:tr h="214249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as 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52" marB="6095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endParaRPr lang="zh-CN" altLang="en-US" sz="3735" b="1" dirty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52" marB="609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9820">
                <a:tc>
                  <a:txBody>
                    <a:bodyPr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when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52" marB="60952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897" marR="121897" marT="60952" marB="6095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7" name="矩形 56"/>
          <p:cNvSpPr/>
          <p:nvPr/>
        </p:nvSpPr>
        <p:spPr>
          <a:xfrm>
            <a:off x="2131272" y="1221740"/>
            <a:ext cx="9048751" cy="21628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   “……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的时候”，既表示一段时间，也可表示时间点，着重表示主、从句的动作</a:t>
            </a:r>
            <a:r>
              <a:rPr lang="zh-CN" altLang="en-US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同时发生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，</a:t>
            </a:r>
            <a:r>
              <a:rPr lang="zh-CN" altLang="en-US" sz="3735" b="1" dirty="0">
                <a:solidFill>
                  <a:srgbClr val="0000FF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侧重动作的过程</a:t>
            </a:r>
            <a:r>
              <a:rPr lang="zh-CN" altLang="en-US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zh-CN" altLang="en-US" sz="3735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086822" y="3427307"/>
            <a:ext cx="9190567" cy="21628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“当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时”表示主句动作发生的特定时间。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when 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引导的从句的谓语动词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可以是延续性，也可以是非延续性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887095" y="43370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二、</a:t>
            </a:r>
            <a:r>
              <a:rPr kumimoji="1" 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as, when, while</a:t>
            </a:r>
            <a:endParaRPr kumimoji="1" lang="en-US" sz="3600" b="1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" name="Group 3"/>
          <p:cNvGraphicFramePr>
            <a:graphicFrameLocks noGrp="1"/>
          </p:cNvGraphicFramePr>
          <p:nvPr/>
        </p:nvGraphicFramePr>
        <p:xfrm>
          <a:off x="651933" y="1420284"/>
          <a:ext cx="10849610" cy="3743960"/>
        </p:xfrm>
        <a:graphic>
          <a:graphicData uri="http://schemas.openxmlformats.org/drawingml/2006/table">
            <a:tbl>
              <a:tblPr/>
              <a:tblGrid>
                <a:gridCol w="1379855"/>
                <a:gridCol w="9469755"/>
              </a:tblGrid>
              <a:tr h="3743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735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/>
                          <a:latin typeface="Times New Roman" panose="02020603050405020304" charset="0"/>
                          <a:ea typeface="楷体" panose="02010609060101010101" charset="-122"/>
                          <a:cs typeface="Times New Roman" panose="02020603050405020304" charset="0"/>
                        </a:rPr>
                        <a:t>while</a:t>
                      </a: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9" marR="121929" marT="60949" marB="60949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zh-CN" sz="3735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楷体" panose="02010609060101010101" charset="-122"/>
                        <a:cs typeface="Times New Roman" panose="02020603050405020304" charset="0"/>
                      </a:endParaRPr>
                    </a:p>
                  </a:txBody>
                  <a:tcPr marL="121929" marR="121929" marT="60949" marB="609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2216151" y="1532467"/>
            <a:ext cx="9218083" cy="35439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20000"/>
              </a:lnSpc>
              <a:buNone/>
            </a:pP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“当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期间”，表示主句动作发生在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从句动作进行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的的过程中；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while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还可以表示“与</a:t>
            </a:r>
            <a:r>
              <a:rPr lang="en-US" altLang="zh-CN" sz="3735" b="1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同时”，强调主、从句的动作是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同时发生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while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引导的从句谓语动词</a:t>
            </a:r>
            <a:r>
              <a:rPr lang="zh-CN" altLang="en-US" sz="3735" b="1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必须是延续性的</a:t>
            </a:r>
            <a:r>
              <a:rPr lang="zh-CN" altLang="en-US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。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83025" y="2286635"/>
            <a:ext cx="3781425" cy="37896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264535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722630" y="1365885"/>
            <a:ext cx="4231005" cy="1118870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Do you know Abing's music?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120765" y="904240"/>
            <a:ext cx="5624195" cy="2402205"/>
          </a:xfrm>
          <a:prstGeom prst="wedgeRoundRectCallout">
            <a:avLst>
              <a:gd name="adj1" fmla="val -38167"/>
              <a:gd name="adj2" fmla="val 60309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Yes,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i</a:t>
            </a: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 is a pity</a:t>
            </a:r>
            <a:r>
              <a:rPr lang="en-US" altLang="zh-CN" sz="3730" b="1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that only six pieces of music in total were recorded for the future world to hear.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TextBox 2"/>
          <p:cNvSpPr txBox="1"/>
          <p:nvPr/>
        </p:nvSpPr>
        <p:spPr>
          <a:xfrm>
            <a:off x="363220" y="1670262"/>
            <a:ext cx="11040533" cy="3197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1. It is a pity …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意为“</a:t>
            </a:r>
            <a:r>
              <a:rPr kumimoji="0" lang="en-US" altLang="zh-CN" sz="3735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……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真是遗憾”，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</a:t>
            </a:r>
            <a:r>
              <a:rPr kumimoji="0" lang="zh-CN" altLang="en-US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在句子中做形式主语，后面由</a:t>
            </a: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</a:t>
            </a:r>
            <a:r>
              <a:rPr kumimoji="0" lang="zh-CN" altLang="en-US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引导的从句是真正的主语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，这类句子结构可以避免头重脚轻的情况。</a:t>
            </a:r>
            <a:endParaRPr kumimoji="0" lang="en-US" altLang="zh-CN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35000"/>
              </a:lnSpc>
              <a:buClrTx/>
              <a:buSzTx/>
              <a:buFontTx/>
              <a:buNone/>
              <a:defRPr/>
            </a:pP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句子结构：</a:t>
            </a:r>
            <a:r>
              <a:rPr kumimoji="0" lang="en-US" altLang="zh-CN" sz="373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+be+</a:t>
            </a:r>
            <a:r>
              <a:rPr kumimoji="0" lang="zh-CN" altLang="en-US" sz="373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名词（词组）</a:t>
            </a:r>
            <a:r>
              <a:rPr kumimoji="0" lang="en-US" altLang="zh-CN" sz="373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+that</a:t>
            </a:r>
            <a:r>
              <a:rPr kumimoji="0" lang="zh-CN" altLang="en-US" sz="3735" b="1" kern="1200" cap="none" spc="0" normalizeH="0" baseline="0" noProof="0" dirty="0">
                <a:solidFill>
                  <a:srgbClr val="00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从句。</a:t>
            </a:r>
            <a:endParaRPr kumimoji="0" lang="zh-CN" altLang="en-US" sz="3735" b="1" kern="1200" cap="none" spc="0" normalizeH="0" baseline="0" noProof="0" dirty="0">
              <a:solidFill>
                <a:srgbClr val="0000FF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三、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pity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charRg st="0" end="8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8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charRg st="85" end="1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charRg st="8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charRg st="85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矩形 2"/>
          <p:cNvSpPr/>
          <p:nvPr/>
        </p:nvSpPr>
        <p:spPr>
          <a:xfrm>
            <a:off x="527051" y="1411817"/>
            <a:ext cx="11241616" cy="3543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常用于这种结构的名词（词组）有：</a:t>
            </a:r>
            <a:endParaRPr lang="en-US" altLang="zh-CN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a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pity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（遗憾），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shame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（耻辱），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good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idea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（好主意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），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fact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（事实），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wonder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（奇迹），</a:t>
            </a:r>
            <a:r>
              <a:rPr lang="en-US" altLang="zh-CN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no </a:t>
            </a:r>
            <a:r>
              <a:rPr lang="en-US" altLang="zh-CN" sz="3735" b="1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wonder</a:t>
            </a:r>
            <a:r>
              <a:rPr lang="zh-CN" altLang="en-US" sz="3735" b="1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（难怪）。</a:t>
            </a:r>
            <a:endParaRPr lang="zh-CN" altLang="en-US" sz="3735" b="1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61645" y="640081"/>
            <a:ext cx="31959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40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pity </a:t>
            </a:r>
            <a:r>
              <a:rPr kumimoji="0" lang="zh-CN" altLang="en-US" sz="4000" b="1" kern="1200" cap="none" spc="0" normalizeH="0" baseline="0" noProof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的用法</a:t>
            </a:r>
            <a:endParaRPr kumimoji="0" lang="zh-CN" altLang="en-US" sz="4000" b="1" kern="1200" cap="none" spc="0" normalizeH="0" baseline="0" noProof="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弧形 5"/>
          <p:cNvSpPr/>
          <p:nvPr/>
        </p:nvSpPr>
        <p:spPr>
          <a:xfrm rot="16363581">
            <a:off x="2049145" y="2343997"/>
            <a:ext cx="3522133" cy="2933700"/>
          </a:xfrm>
          <a:prstGeom prst="arc">
            <a:avLst>
              <a:gd name="adj1" fmla="val 11336886"/>
              <a:gd name="adj2" fmla="val 20623864"/>
            </a:avLst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3410162" y="1378797"/>
            <a:ext cx="3896784" cy="1208617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a pity (that)…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很遗憾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3410162" y="3048847"/>
            <a:ext cx="3841751" cy="1276351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 is a pity to do…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做某事真可惜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4" name="圆角矩形 13"/>
          <p:cNvSpPr/>
          <p:nvPr/>
        </p:nvSpPr>
        <p:spPr bwMode="auto">
          <a:xfrm>
            <a:off x="3448262" y="4809914"/>
            <a:ext cx="3767667" cy="1109133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a pity!</a:t>
            </a:r>
            <a:endParaRPr kumimoji="0" lang="en-US" altLang="zh-CN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46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真可惜</a:t>
            </a:r>
            <a:endParaRPr kumimoji="0" lang="zh-CN" altLang="en-US" sz="346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535545" y="1397847"/>
            <a:ext cx="4159251" cy="115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u="sng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a pity that you will leave.</a:t>
            </a:r>
            <a:endParaRPr kumimoji="0" lang="en-US" altLang="zh-CN" sz="3465" b="1" u="sng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560945" y="3207597"/>
            <a:ext cx="3748617" cy="1691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p>
            <a:pPr marR="0" defTabSz="914400" eaLnBrk="1" hangingPunct="1"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465" b="1" u="sng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It’s a pity to waste this food.</a:t>
            </a:r>
            <a:endParaRPr kumimoji="0" lang="en-US" altLang="zh-CN" sz="3465" b="1" u="sng" kern="1200" cap="none" spc="0" normalizeH="0" baseline="0" noProof="0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grpSp>
        <p:nvGrpSpPr>
          <p:cNvPr id="19" name="组合 25"/>
          <p:cNvGrpSpPr/>
          <p:nvPr/>
        </p:nvGrpSpPr>
        <p:grpSpPr>
          <a:xfrm>
            <a:off x="476462" y="3148330"/>
            <a:ext cx="1784349" cy="1214967"/>
            <a:chOff x="899126" y="1864591"/>
            <a:chExt cx="1695597" cy="742950"/>
          </a:xfrm>
        </p:grpSpPr>
        <p:sp>
          <p:nvSpPr>
            <p:cNvPr id="20" name="云形 19"/>
            <p:cNvSpPr/>
            <p:nvPr/>
          </p:nvSpPr>
          <p:spPr>
            <a:xfrm>
              <a:off x="899126" y="1864591"/>
              <a:ext cx="1695597" cy="742950"/>
            </a:xfrm>
            <a:prstGeom prst="cloud">
              <a:avLst/>
            </a:prstGeom>
            <a:noFill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anchor="ctr"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1212902" y="1925425"/>
              <a:ext cx="1366133" cy="507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p>
              <a:pPr marR="0" defTabSz="914400" eaLnBrk="1" hangingPunct="1">
                <a:buClrTx/>
                <a:buSzTx/>
                <a:buFont typeface="Times New Roman" panose="02020603050405020304" charset="0"/>
                <a:buNone/>
                <a:defRPr/>
              </a:pPr>
              <a:r>
                <a:rPr kumimoji="0" lang="en-US" altLang="zh-CN" sz="4800" b="1" kern="1200" cap="none" spc="0" normalizeH="0" baseline="0" noProof="0" dirty="0">
                  <a:solidFill>
                    <a:schemeClr val="tx1"/>
                  </a:solidFill>
                  <a:latin typeface="Times New Roman" panose="02020603050405020304" charset="0"/>
                  <a:ea typeface="楷体" panose="02010609060101010101" charset="-122"/>
                  <a:cs typeface="Times New Roman" panose="02020603050405020304" charset="0"/>
                </a:rPr>
                <a:t>pity</a:t>
              </a:r>
              <a:endParaRPr kumimoji="0" lang="en-US" altLang="zh-CN" sz="4800" b="1" kern="1200" cap="none" spc="0" normalizeH="0" baseline="0" noProof="0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ldLvl="0" animBg="1"/>
      <p:bldP spid="11" grpId="0" bldLvl="0" animBg="1"/>
      <p:bldP spid="14" grpId="0" bldLvl="0" animBg="1"/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1991572" y="1626235"/>
            <a:ext cx="788670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4000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 do you like listening to music?</a:t>
            </a:r>
            <a:endParaRPr lang="en-US" altLang="zh-CN" sz="4000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Lead in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8495" y="2469515"/>
            <a:ext cx="5113020" cy="319278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387351" y="3209925"/>
            <a:ext cx="2588684" cy="132207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Key points</a:t>
            </a:r>
            <a:endParaRPr kumimoji="0" lang="zh-CN" altLang="en-US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976245" y="2292350"/>
            <a:ext cx="575945" cy="2858770"/>
          </a:xfrm>
          <a:prstGeom prst="leftBrace">
            <a:avLst>
              <a:gd name="adj1" fmla="val 33178"/>
              <a:gd name="adj2" fmla="val 50000"/>
            </a:avLst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anchor="ctr"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5861" y="1096857"/>
            <a:ext cx="4417484" cy="1322070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4000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My favorite Music</a:t>
            </a:r>
            <a:endParaRPr kumimoji="0" lang="zh-CN" altLang="en-US" sz="4000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8917" y="2143126"/>
            <a:ext cx="5926667" cy="124142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kinds of music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（音乐类型）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08917" y="3384551"/>
            <a:ext cx="4159251" cy="124142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（推荐的理由）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2402" y="4531995"/>
            <a:ext cx="7833784" cy="124142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735" b="1" kern="1200" cap="none" spc="0" normalizeH="0" baseline="0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importance of music</a:t>
            </a:r>
            <a:r>
              <a:rPr kumimoji="0" lang="en-US" altLang="zh-CN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</a:t>
            </a:r>
            <a:r>
              <a:rPr kumimoji="0" lang="zh-CN" altLang="en-US" sz="3735" b="1" kern="1200" cap="none" spc="0" normalizeH="0" baseline="0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（音乐的重要性）</a:t>
            </a:r>
            <a:endParaRPr kumimoji="0" lang="zh-CN" altLang="en-US" sz="3735" b="1" kern="1200" cap="none" spc="0" normalizeH="0" baseline="0" noProof="0" dirty="0"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Let's write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ldLvl="0" animBg="1"/>
      <p:bldP spid="8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503979" y="1852295"/>
            <a:ext cx="11521017" cy="3543300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kinds: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  pop music, rock music, classical music,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folk music, jazz, dance music, rap, hip-hop,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quiet and gentle, loud, sing along with, dance to,  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     has great lyrics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839682" y="1734608"/>
            <a:ext cx="11137900" cy="4406265"/>
          </a:xfrm>
          <a:prstGeom prst="rect">
            <a:avLst/>
          </a:prstGeom>
        </p:spPr>
        <p:txBody>
          <a:bodyPr>
            <a:spAutoFit/>
          </a:bodyPr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why:          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relax ourselves, learn some knowledge,</a:t>
            </a:r>
            <a:b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</a:b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                    bring different feelings, cheer me up...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importance of music: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/>
                <a:ea typeface="楷体" panose="02010609060101010101" charset="-122"/>
                <a:cs typeface="Times New Roman" panose="02020603050405020304" charset="0"/>
              </a:rPr>
              <a:t> </a:t>
            </a:r>
            <a:r>
              <a:rPr kumimoji="0" lang="en-US" altLang="zh-CN" sz="3465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Life without songs...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15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charRg st="115" end="15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矩形 1"/>
          <p:cNvSpPr/>
          <p:nvPr/>
        </p:nvSpPr>
        <p:spPr>
          <a:xfrm>
            <a:off x="1196340" y="836295"/>
            <a:ext cx="9629140" cy="1241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Complete the sentences about yourself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6533" y="1591733"/>
            <a:ext cx="11258551" cy="69957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1.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don’t like music ___________________________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2.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enjoy spending time in places ________________ 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________________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3.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have friends ____________________________.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4. 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like movie stars ___________________________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085927" y="1710267"/>
            <a:ext cx="606001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is very loud and noisy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7888393" y="2565400"/>
            <a:ext cx="30734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that are quiet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436110" y="4269105"/>
            <a:ext cx="6390005" cy="66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 are kind and active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522384" y="5096933"/>
            <a:ext cx="408516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who can act well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8827" y="3399367"/>
            <a:ext cx="275590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and peaceful</a:t>
            </a:r>
            <a:endParaRPr lang="zh-CN" altLang="en-US" sz="3735" b="1" dirty="0">
              <a:solidFill>
                <a:srgbClr val="FF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Practice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ldLvl="0"/>
      <p:bldP spid="5" grpId="0" bldLvl="0"/>
      <p:bldP spid="6" grpId="0" bldLvl="0"/>
      <p:bldP spid="7" grpId="0" bldLvl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Summary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1393190" y="1511300"/>
            <a:ext cx="10005695" cy="33051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1. I prefer the music 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that are </a:t>
            </a: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unusual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lnSpc>
                <a:spcPct val="120000"/>
              </a:lnSpc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2. The </a:t>
            </a:r>
            <a:r>
              <a:rPr lang="en-US" altLang="zh-CN" sz="3730" b="1" i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erhu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sounded so sad that I almost cried along with it </a:t>
            </a: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as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I listened. 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endParaRPr kumimoji="0" lang="en-US" altLang="zh-CN" sz="373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3. It is a pity</a:t>
            </a:r>
            <a:r>
              <a:rPr lang="en-US" altLang="zh-CN" sz="3730" b="1" noProof="0" dirty="0">
                <a:solidFill>
                  <a:srgbClr val="FF00FF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that only six pieces of music in total were recorded for the future world to hear.</a:t>
            </a:r>
            <a:endParaRPr lang="zh-CN" altLang="en-US" sz="3735" b="1" dirty="0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九上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0960" y="-22860"/>
            <a:ext cx="12276455" cy="690181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3201035" y="1548946"/>
            <a:ext cx="5789930" cy="1398905"/>
          </a:xfrm>
          <a:prstGeom prst="rect">
            <a:avLst/>
          </a:prstGeom>
        </p:spPr>
        <p:txBody>
          <a:bodyPr vert="horz" wrap="square" lIns="91440" tIns="45720" rIns="91440" bIns="0" rtlCol="0" anchor="b" anchorCtr="0">
            <a:normAutofit/>
          </a:bodyPr>
          <a:lstStyle>
            <a:lvl1pPr marL="0" marR="0" indent="0" algn="di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8000"/>
              <a:buNone/>
              <a:defRPr sz="8000" b="0" u="none" strike="noStrike" kern="1200" cap="none" spc="1000" normalizeH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</a:defRPr>
            </a:lvl1pPr>
          </a:lstStyle>
          <a:p>
            <a:r>
              <a:rPr lang="en-US" altLang="zh-CN" dirty="0">
                <a:latin typeface="Bahnschrift" panose="020B0502040204020203" charset="0"/>
                <a:ea typeface="楷体" panose="02010609060101010101" charset="-122"/>
                <a:cs typeface="Bahnschrift" panose="020B0502040204020203" charset="0"/>
              </a:rPr>
              <a:t>THANKS</a:t>
            </a:r>
            <a:endParaRPr lang="en-US" altLang="zh-CN" dirty="0">
              <a:latin typeface="Bahnschrift" panose="020B0502040204020203" charset="0"/>
              <a:ea typeface="楷体" panose="02010609060101010101" charset="-122"/>
              <a:cs typeface="Bahnschrift" panose="020B0502040204020203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流程图: 可选过程 34"/>
          <p:cNvSpPr/>
          <p:nvPr/>
        </p:nvSpPr>
        <p:spPr>
          <a:xfrm>
            <a:off x="2287270" y="4128770"/>
            <a:ext cx="8314055" cy="115760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Because music can 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cheer us up.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26435" y="1537970"/>
            <a:ext cx="4726305" cy="2685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流程图: 可选过程 34"/>
          <p:cNvSpPr/>
          <p:nvPr/>
        </p:nvSpPr>
        <p:spPr>
          <a:xfrm>
            <a:off x="2287270" y="4128770"/>
            <a:ext cx="8314055" cy="115760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Because I can l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earn new knowledge</a:t>
            </a:r>
            <a:r>
              <a:rPr lang="en-US" altLang="zh-CN" sz="3730" b="1" noProof="0" dirty="0">
                <a:ln>
                  <a:noFill/>
                </a:ln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楷体" panose="02010609060101010101" charset="-122"/>
              </a:rPr>
              <a:t> from it.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b="2868"/>
          <a:stretch>
            <a:fillRect/>
          </a:stretch>
        </p:blipFill>
        <p:spPr>
          <a:xfrm>
            <a:off x="3851910" y="1400175"/>
            <a:ext cx="4119245" cy="268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" name="流程图: 可选过程 34"/>
          <p:cNvSpPr/>
          <p:nvPr/>
        </p:nvSpPr>
        <p:spPr>
          <a:xfrm>
            <a:off x="5998845" y="2552065"/>
            <a:ext cx="5899150" cy="1157605"/>
          </a:xfrm>
          <a:prstGeom prst="flowChartAlternateProcess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4">
                    <a:lumMod val="20000"/>
                    <a:lumOff val="80000"/>
                  </a:schemeClr>
                </a:solidFill>
              </a14:hiddenFill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Because music can bring us different feelings. </a:t>
            </a:r>
            <a:endParaRPr kumimoji="0" lang="zh-CN" altLang="en-US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8950" y="1657350"/>
            <a:ext cx="541718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r="46417" b="2844"/>
          <a:stretch>
            <a:fillRect/>
          </a:stretch>
        </p:blipFill>
        <p:spPr>
          <a:xfrm>
            <a:off x="6067425" y="2198370"/>
            <a:ext cx="2041525" cy="37090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l="53150" b="2844"/>
          <a:stretch>
            <a:fillRect/>
          </a:stretch>
        </p:blipFill>
        <p:spPr>
          <a:xfrm flipH="1">
            <a:off x="3933190" y="1734820"/>
            <a:ext cx="1851025" cy="4172585"/>
          </a:xfrm>
          <a:prstGeom prst="rect">
            <a:avLst/>
          </a:prstGeom>
        </p:spPr>
      </p:pic>
      <p:sp>
        <p:nvSpPr>
          <p:cNvPr id="4" name="对话气泡: 圆角矩形 3"/>
          <p:cNvSpPr/>
          <p:nvPr/>
        </p:nvSpPr>
        <p:spPr>
          <a:xfrm>
            <a:off x="633095" y="1245235"/>
            <a:ext cx="4540250" cy="1608455"/>
          </a:xfrm>
          <a:prstGeom prst="wedgeRoundRectCallout">
            <a:avLst>
              <a:gd name="adj1" fmla="val 32778"/>
              <a:gd name="adj2" fmla="val 73538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What kind of music do you prefer?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5" name="对话气泡: 圆角矩形 4"/>
          <p:cNvSpPr/>
          <p:nvPr/>
        </p:nvSpPr>
        <p:spPr>
          <a:xfrm>
            <a:off x="6769100" y="1221317"/>
            <a:ext cx="4607984" cy="1534584"/>
          </a:xfrm>
          <a:prstGeom prst="wedgeRoundRectCallout">
            <a:avLst>
              <a:gd name="adj1" fmla="val -29654"/>
              <a:gd name="adj2" fmla="val 71933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I prefer the music 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that are </a:t>
            </a:r>
            <a:r>
              <a:rPr lang="en-US" altLang="zh-CN" sz="3730" b="1" noProof="0" dirty="0">
                <a:solidFill>
                  <a:srgbClr val="FF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unusual</a:t>
            </a:r>
            <a:r>
              <a:rPr lang="en-US" altLang="zh-CN" sz="3730" b="1" noProof="0" dirty="0"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  <a:sym typeface="+mn-ea"/>
              </a:rPr>
              <a:t>.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12" name="Rectangle 387"/>
          <p:cNvSpPr>
            <a:spLocks noChangeArrowheads="1"/>
          </p:cNvSpPr>
          <p:nvPr/>
        </p:nvSpPr>
        <p:spPr bwMode="auto">
          <a:xfrm>
            <a:off x="-68580" y="175895"/>
            <a:ext cx="12259310" cy="755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Language points</a:t>
            </a:r>
            <a:endParaRPr kumimoji="1" lang="en-US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矩形 5"/>
          <p:cNvSpPr/>
          <p:nvPr/>
        </p:nvSpPr>
        <p:spPr>
          <a:xfrm>
            <a:off x="863389" y="2218902"/>
            <a:ext cx="10464800" cy="24206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3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 New Roman" panose="02020603050405020304" charset="0"/>
              <a:buNone/>
              <a:defRPr/>
            </a:pP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       unusual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是形容词，意为“不寻常的；罕见的；独特的”。其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反义词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是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usual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平常的），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副词形式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为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unusually</a:t>
            </a:r>
            <a:r>
              <a:rPr kumimoji="0" lang="en-US" altLang="zh-CN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(</a:t>
            </a:r>
            <a:r>
              <a:rPr kumimoji="0" lang="zh-CN" altLang="en-US" sz="373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charset="0"/>
              </a:rPr>
              <a:t>异常地）。</a:t>
            </a:r>
            <a:endParaRPr kumimoji="0" lang="en-US" altLang="zh-CN" sz="373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3" name="Rectangle 387"/>
          <p:cNvSpPr>
            <a:spLocks noChangeArrowheads="1"/>
          </p:cNvSpPr>
          <p:nvPr/>
        </p:nvSpPr>
        <p:spPr bwMode="auto">
          <a:xfrm>
            <a:off x="918210" y="1003935"/>
            <a:ext cx="8209915" cy="6451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buClrTx/>
              <a:buSzTx/>
              <a:buFont typeface="楷体" panose="02010609060101010101" charset="-122"/>
              <a:buNone/>
              <a:defRPr/>
            </a:pP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ea"/>
                <a:ea typeface="+mj-ea"/>
                <a:cs typeface="+mj-ea"/>
                <a:sym typeface="+mn-ea"/>
              </a:rPr>
              <a:t>一、</a:t>
            </a:r>
            <a:r>
              <a:rPr kumimoji="1" lang="en-US" altLang="zh-CN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unusual</a:t>
            </a:r>
            <a:r>
              <a:rPr kumimoji="1" lang="zh-CN" altLang="en-US" sz="3600" b="1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charset="0"/>
                <a:ea typeface="+mj-ea"/>
                <a:cs typeface="Times New Roman" panose="02020603050405020304" charset="0"/>
                <a:sym typeface="+mn-ea"/>
              </a:rPr>
              <a:t>的用法</a:t>
            </a:r>
            <a:endParaRPr kumimoji="1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charset="0"/>
              <a:ea typeface="+mj-ea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2621915" y="4330700"/>
            <a:ext cx="2435225" cy="9544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lucky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389284" y="4475057"/>
            <a:ext cx="1819910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unlucky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85950" y="1443990"/>
            <a:ext cx="3171190" cy="31711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>
                  <a:alpha val="100000"/>
                </a:srgbClr>
              </a:clrFrom>
              <a:clrTo>
                <a:srgbClr val="FDFDFD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7105" y="1544320"/>
            <a:ext cx="4354195" cy="27120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矩形 17"/>
          <p:cNvSpPr/>
          <p:nvPr/>
        </p:nvSpPr>
        <p:spPr>
          <a:xfrm>
            <a:off x="1884045" y="3015192"/>
            <a:ext cx="3492500" cy="9544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lnSpc>
                <a:spcPct val="150000"/>
              </a:lnSpc>
            </a:pPr>
            <a:r>
              <a:rPr lang="en-US" altLang="zh-CN" sz="3735" b="1" dirty="0">
                <a:solidFill>
                  <a:srgbClr val="000000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fair</a:t>
            </a:r>
            <a:endParaRPr lang="en-US" altLang="zh-CN" sz="3735" b="1" dirty="0">
              <a:solidFill>
                <a:srgbClr val="000000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7438814" y="3303482"/>
            <a:ext cx="1449705" cy="66611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/>
            <a:r>
              <a:rPr lang="en-US" altLang="zh-CN" sz="3735" b="1" dirty="0">
                <a:solidFill>
                  <a:schemeClr val="tx1"/>
                </a:solidFill>
                <a:latin typeface="Times New Roman" panose="02020603050405020304" charset="0"/>
                <a:ea typeface="楷体" panose="02010609060101010101" charset="-122"/>
                <a:cs typeface="Times New Roman" panose="02020603050405020304" charset="0"/>
              </a:rPr>
              <a:t>unfair</a:t>
            </a:r>
            <a:endParaRPr lang="en-US" altLang="zh-CN" sz="3735" b="1" dirty="0">
              <a:solidFill>
                <a:schemeClr val="tx1"/>
              </a:solidFill>
              <a:latin typeface="Times New Roman" panose="02020603050405020304" charset="0"/>
              <a:ea typeface="楷体" panose="02010609060101010101" charset="-122"/>
              <a:cs typeface="Times New Roman" panose="0202060305040502030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2650" y="1346200"/>
            <a:ext cx="4308475" cy="4291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PRESET_TEXT" val="单击此处添加标题"/>
  <p:tag name="KSO_WM_UNIT_VALUE" val="9"/>
  <p:tag name="KSO_WM_UNIT_HIGHLIGHT" val="0"/>
  <p:tag name="KSO_WM_UNIT_COMPATIBLE" val="0"/>
  <p:tag name="KSO_WM_UNIT_TYPE" val="a"/>
  <p:tag name="KSO_WM_UNIT_INDEX" val="1"/>
  <p:tag name="KSO_WM_UNIT_ID" val="custom20190933_1*a*1"/>
  <p:tag name="KSO_WM_TEMPLATE_CATEGORY" val="custom"/>
  <p:tag name="KSO_WM_TEMPLATE_INDEX" val="20190933"/>
  <p:tag name="KSO_WM_UNIT_LAYERLEVEL" val="1"/>
  <p:tag name="KSO_WM_TAG_VERSION" val="1.0"/>
  <p:tag name="KSO_WM_BEAUTIFY_FLAG" val="#wm#"/>
  <p:tag name="KSO_WM_UNIT_NOCLEAR" val="0"/>
  <p:tag name="KSO_WM_UNIT_DIAGRAM_ISNUMVISUAL" val="0"/>
  <p:tag name="KSO_WM_UNIT_DIAGRAM_ISREFERUNIT" val="0"/>
</p:tagLst>
</file>

<file path=ppt/tags/tag10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1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2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13.xml><?xml version="1.0" encoding="utf-8"?>
<p:tagLst xmlns:p="http://schemas.openxmlformats.org/presentationml/2006/main">
  <p:tag name="KSO_WM_UNIT_ISCONTENTS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LAYERLEVEL" val="1"/>
  <p:tag name="KSO_WM_TAG_VERSION" val="1.0"/>
  <p:tag name="KSO_WM_BEAUTIFY_FLAG" val="#wm#"/>
  <p:tag name="KSO_WM_UNIT_PRESET_TEXT" val="THANKS"/>
  <p:tag name="KSO_WM_TEMPLATE_CATEGORY" val="custom"/>
  <p:tag name="KSO_WM_TEMPLATE_INDEX" val="20206112"/>
  <p:tag name="KSO_WM_UNIT_ID" val="custom20206112_23*a*1"/>
  <p:tag name="KSO_WM_UNIT_ISNUMDGMTITLE" val="0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2.xml><?xml version="1.0" encoding="utf-8"?>
<p:tagLst xmlns:p="http://schemas.openxmlformats.org/presentationml/2006/main">
  <p:tag name="KSO_WM_TEMPLATE_CATEGORY" val="custom"/>
  <p:tag name="KSO_WM_TEMPLATE_INDEX" val="20206112"/>
</p:tagLst>
</file>

<file path=ppt/tags/tag3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6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8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ags/tag9.xml><?xml version="1.0" encoding="utf-8"?>
<p:tagLst xmlns:p="http://schemas.openxmlformats.org/presentationml/2006/main">
  <p:tag name="KSO_WM_BEAUTIFY_FLAG" val="#wm#"/>
  <p:tag name="KSO_WM_TEMPLATE_CATEGORY" val="custom"/>
  <p:tag name="KSO_WM_TEMPLATE_INDEX" val="20206112"/>
</p:tagLst>
</file>

<file path=ppt/theme/theme1.xml><?xml version="1.0" encoding="utf-8"?>
<a:theme xmlns:a="http://schemas.openxmlformats.org/drawingml/2006/main" name="1_空白设计模板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2285</Words>
  <Application>WPS 演示</Application>
  <PresentationFormat>宽屏</PresentationFormat>
  <Paragraphs>139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Times New Roman</vt:lpstr>
      <vt:lpstr>楷体</vt:lpstr>
      <vt:lpstr>汉仪乐喵体W</vt:lpstr>
      <vt:lpstr>微软雅黑</vt:lpstr>
      <vt:lpstr>Arial Unicode MS</vt:lpstr>
      <vt:lpstr>Times New Roman</vt:lpstr>
      <vt:lpstr>Bahnschrift</vt:lpstr>
      <vt:lpstr>Calibri</vt:lpstr>
      <vt:lpstr>Arial Black</vt:lpstr>
      <vt:lpstr>1_空白设计模板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zhubai</dc:creator>
  <cp:lastModifiedBy>caozh</cp:lastModifiedBy>
  <cp:revision>11</cp:revision>
  <dcterms:created xsi:type="dcterms:W3CDTF">2019-09-19T02:01:00Z</dcterms:created>
  <dcterms:modified xsi:type="dcterms:W3CDTF">2020-10-27T09:02:43Z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