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0" r:id="rId3"/>
    <p:sldId id="427" r:id="rId4"/>
    <p:sldId id="428" r:id="rId5"/>
    <p:sldId id="429" r:id="rId6"/>
    <p:sldId id="430" r:id="rId7"/>
    <p:sldId id="431" r:id="rId8"/>
    <p:sldId id="440" r:id="rId9"/>
    <p:sldId id="433" r:id="rId10"/>
    <p:sldId id="434" r:id="rId11"/>
    <p:sldId id="435" r:id="rId12"/>
    <p:sldId id="436" r:id="rId13"/>
    <p:sldId id="439" r:id="rId14"/>
    <p:sldId id="441" r:id="rId15"/>
    <p:sldId id="443" r:id="rId16"/>
    <p:sldId id="444" r:id="rId17"/>
    <p:sldId id="445" r:id="rId18"/>
    <p:sldId id="446" r:id="rId19"/>
    <p:sldId id="449" r:id="rId20"/>
    <p:sldId id="452" r:id="rId21"/>
    <p:sldId id="333" r:id="rId22"/>
    <p:sldId id="331" r:id="rId23"/>
    <p:sldId id="311" r:id="rId2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3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979449">
            <a:off x="2135717" y="6563784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633384" y="6563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51"/>
          <p:cNvSpPr txBox="1">
            <a:spLocks noChangeArrowheads="1"/>
          </p:cNvSpPr>
          <p:nvPr/>
        </p:nvSpPr>
        <p:spPr bwMode="auto">
          <a:xfrm rot="21429897">
            <a:off x="6453717" y="65680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34"/>
          <p:cNvSpPr txBox="1">
            <a:spLocks noChangeArrowheads="1"/>
          </p:cNvSpPr>
          <p:nvPr/>
        </p:nvSpPr>
        <p:spPr bwMode="auto">
          <a:xfrm rot="20569134">
            <a:off x="9023351" y="6563784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>
                <a:ln>
                  <a:noFill/>
                </a:ln>
                <a:solidFill>
                  <a:srgbClr val="B7E3D6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>
              <a:ln>
                <a:noFill/>
              </a:ln>
              <a:solidFill>
                <a:srgbClr val="B7E3D6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88110" y="110236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  I used to be afraid of the dark.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矩形 2"/>
          <p:cNvSpPr/>
          <p:nvPr/>
        </p:nvSpPr>
        <p:spPr>
          <a:xfrm>
            <a:off x="575311" y="1998346"/>
            <a:ext cx="11040533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worry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也可作不及物动词，意为“烦恼；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担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心”，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后常跟介词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about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4000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Our teacher often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worries</a:t>
            </a:r>
            <a:r>
              <a:rPr lang="en-US" altLang="zh-CN" sz="4000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about our safety. </a:t>
            </a:r>
            <a:endParaRPr lang="zh-CN" altLang="en-US" sz="4000" b="1" dirty="0">
              <a:latin typeface="Calibri" panose="020F05020202040302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4">
                                            <p:txEl>
                                              <p:charRg st="2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1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4">
                                            <p:txEl>
                                              <p:charRg st="51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1655" y="1896746"/>
            <a:ext cx="11423651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3. worry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后接从句时，也表示“为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担心”。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The teacher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worried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that the exam might be too difficult for her students.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8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/>
          <p:nvPr/>
        </p:nvSpPr>
        <p:spPr>
          <a:xfrm>
            <a:off x="234950" y="308610"/>
            <a:ext cx="79686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二、辨析：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always </a:t>
            </a: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all the time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3" name="Group 3"/>
          <p:cNvGraphicFramePr>
            <a:graphicFrameLocks noGrp="1"/>
          </p:cNvGraphicFramePr>
          <p:nvPr/>
        </p:nvGraphicFramePr>
        <p:xfrm>
          <a:off x="296122" y="1202056"/>
          <a:ext cx="11425555" cy="4711065"/>
        </p:xfrm>
        <a:graphic>
          <a:graphicData uri="http://schemas.openxmlformats.org/drawingml/2006/table">
            <a:tbl>
              <a:tblPr/>
              <a:tblGrid>
                <a:gridCol w="1824355"/>
                <a:gridCol w="5694045"/>
                <a:gridCol w="3907155"/>
              </a:tblGrid>
              <a:tr h="2357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always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5" marR="121925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5" marR="121925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5" marR="121925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3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all the time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5" marR="121925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5" marR="121925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5" marR="121925" marT="54878" marB="5487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5" name="矩形 4"/>
          <p:cNvSpPr/>
          <p:nvPr/>
        </p:nvSpPr>
        <p:spPr>
          <a:xfrm>
            <a:off x="2226522" y="1191472"/>
            <a:ext cx="5539316" cy="2420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5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侧重于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频率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，表示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周期性的规律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，含有“每逢</a:t>
            </a:r>
            <a:r>
              <a:rPr lang="en-US" altLang="zh-CN" sz="3735" b="1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都是”的意思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546" name="矩形 6"/>
          <p:cNvSpPr/>
          <p:nvPr/>
        </p:nvSpPr>
        <p:spPr>
          <a:xfrm>
            <a:off x="2156672" y="3540972"/>
            <a:ext cx="5592233" cy="2420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5000"/>
              </a:lnSpc>
              <a:buNone/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侧重于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一段时间内连续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的动作，或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时间上的不间断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始终如一、没有停止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547" name="矩形 8"/>
          <p:cNvSpPr/>
          <p:nvPr/>
        </p:nvSpPr>
        <p:spPr>
          <a:xfrm>
            <a:off x="7935172" y="1204172"/>
            <a:ext cx="3894667" cy="2420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5000"/>
              </a:lnSpc>
              <a:buNone/>
            </a:pP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通常位于</a:t>
            </a:r>
            <a:r>
              <a:rPr lang="zh-CN" altLang="en-US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实义动词之前，助动词或连系动词之后</a:t>
            </a:r>
            <a:endParaRPr lang="zh-CN" altLang="en-US" sz="3735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548" name="矩形 10"/>
          <p:cNvSpPr/>
          <p:nvPr/>
        </p:nvSpPr>
        <p:spPr>
          <a:xfrm>
            <a:off x="8203989" y="4317789"/>
            <a:ext cx="3044190" cy="8674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35000"/>
              </a:lnSpc>
              <a:buNone/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通常位于</a:t>
            </a:r>
            <a:r>
              <a:rPr lang="zh-CN" altLang="en-US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句末</a:t>
            </a:r>
            <a:endParaRPr lang="zh-CN" altLang="en-US" sz="3735" b="1" dirty="0">
              <a:solidFill>
                <a:srgbClr val="FF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45" grpId="0"/>
      <p:bldP spid="22546" grpId="0"/>
      <p:bldP spid="22547" grpId="0"/>
      <p:bldP spid="22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对角圆角矩形 4"/>
          <p:cNvSpPr/>
          <p:nvPr/>
        </p:nvSpPr>
        <p:spPr>
          <a:xfrm>
            <a:off x="1100667" y="2760133"/>
            <a:ext cx="2743200" cy="135255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I’ve changed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3843867" y="1991784"/>
            <a:ext cx="1551517" cy="86148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431367" y="1399117"/>
            <a:ext cx="3295651" cy="92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Your changes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843867" y="3888317"/>
            <a:ext cx="1475317" cy="29845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395384" y="3511551"/>
            <a:ext cx="4855633" cy="92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Your biggest changes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9014884" y="4436533"/>
            <a:ext cx="192617" cy="7514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314267" y="5223933"/>
            <a:ext cx="2159000" cy="751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feelings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7" grpId="0" bldLvl="0" animBg="1"/>
      <p:bldP spid="26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579245" y="259927"/>
            <a:ext cx="603377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358775" algn="ctr" eaLnBrk="1" hangingPunct="1">
              <a:buFont typeface="Times New Roman" panose="02020603050405020304" charset="0"/>
              <a:buChar char="•"/>
            </a:pP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Changes in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appearance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7865" y="4266988"/>
            <a:ext cx="1045845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use to ___________. Now I _____________.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115098" y="4231006"/>
            <a:ext cx="221678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heavy</a:t>
            </a:r>
            <a:endParaRPr lang="zh-CN" altLang="en-US" sz="4265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63865" y="4231006"/>
            <a:ext cx="155257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am fit</a:t>
            </a:r>
            <a:endParaRPr lang="zh-CN" altLang="en-US" sz="4265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5215" y="1400810"/>
            <a:ext cx="4137660" cy="283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48043" y="289984"/>
            <a:ext cx="594296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358775" algn="ctr" eaLnBrk="1" hangingPunct="1">
              <a:buFont typeface="Times New Roman" panose="02020603050405020304" charset="0"/>
              <a:buChar char="•"/>
            </a:pP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Changes in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personality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1872" y="4672754"/>
            <a:ext cx="1045845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use to ___________. Now I _____________.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99106" y="4636770"/>
            <a:ext cx="203581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quiet</a:t>
            </a:r>
            <a:endParaRPr lang="zh-CN" altLang="en-US" sz="4265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43588" y="4619837"/>
            <a:ext cx="306006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am outgoing</a:t>
            </a:r>
            <a:endParaRPr lang="zh-CN" altLang="en-US" sz="4265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6" name="Picture 2" descr="C:\Users\Administrator\Desktop\卡通人物\图片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2403" y="1038013"/>
            <a:ext cx="2205567" cy="37909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050" y="1141095"/>
            <a:ext cx="3810000" cy="3688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07851" y="218017"/>
            <a:ext cx="479996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358775" algn="ctr" eaLnBrk="1" hangingPunct="1">
              <a:buFont typeface="Times New Roman" panose="02020603050405020304" charset="0"/>
              <a:buChar char="•"/>
            </a:pP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Changes in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hobby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1707" y="4520989"/>
            <a:ext cx="1045845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use to ___________. Now I _____________.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00723" y="4457489"/>
            <a:ext cx="3789045" cy="74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like dancing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87590" y="4474422"/>
            <a:ext cx="309054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like drawing</a:t>
            </a:r>
            <a:endParaRPr lang="zh-CN" altLang="en-US" sz="4265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340" y="1225550"/>
            <a:ext cx="3076575" cy="3082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480" y="838835"/>
            <a:ext cx="3462655" cy="34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042988" y="167217"/>
            <a:ext cx="600392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457200" indent="-358775" algn="ctr" eaLnBrk="1" hangingPunct="1">
              <a:buFont typeface="Times New Roman" panose="02020603050405020304" charset="0"/>
              <a:buChar char="•"/>
            </a:pP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Changes in </a:t>
            </a:r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schoolwork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223857" y="4672754"/>
            <a:ext cx="825754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426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____________________________.</a:t>
            </a:r>
            <a:endParaRPr lang="zh-CN" altLang="en-US" sz="426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23135" y="4602903"/>
            <a:ext cx="8232140" cy="74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study harder than I used to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055" y="103759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89" name="矩形 6"/>
          <p:cNvSpPr/>
          <p:nvPr/>
        </p:nvSpPr>
        <p:spPr>
          <a:xfrm>
            <a:off x="655109" y="1653540"/>
            <a:ext cx="11078633" cy="3973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5000"/>
              </a:lnSpc>
            </a:pPr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My life has changed a lot in the last few years. I used to be overweight but I’m not anymore. I lost a lot of weight after I started playing tennis. Playing tennis three times a week is very good exercise. Now I’m fitter and healthier.</a:t>
            </a:r>
            <a:endParaRPr lang="en-US" altLang="zh-CN" sz="3735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0180" y="995045"/>
            <a:ext cx="4241800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98425" indent="0" algn="ctr" eaLnBrk="1" hangingPunct="1">
              <a:buFont typeface="Times New Roman" panose="02020603050405020304" charset="0"/>
              <a:buNone/>
            </a:pPr>
            <a:r>
              <a:rPr lang="en-US" altLang="zh-CN" sz="426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For example: </a:t>
            </a:r>
            <a:endParaRPr lang="en-US" altLang="zh-CN" sz="426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689" grpId="0"/>
      <p:bldP spid="2868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711" name="矩形 2"/>
          <p:cNvSpPr/>
          <p:nvPr/>
        </p:nvSpPr>
        <p:spPr>
          <a:xfrm>
            <a:off x="1056640" y="1413510"/>
            <a:ext cx="1020381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biggest change in my life was becoming much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better in English. Thanks to my English teacher, Mr Wang, he gave me an interesting book to read. I enjoyed it so much that I started to read other English books.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This is the most important change because I’m no longer afraid of English and I am doing better in my exams. This has made my parents even prouder of me. And I’m sure I can become better and better.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08650" y="2901950"/>
            <a:ext cx="5949315" cy="140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Jenny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to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play the violin. 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75317" y="2372784"/>
            <a:ext cx="1950720" cy="7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Jenny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</a:t>
            </a: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ook and say</a:t>
            </a:r>
            <a:endParaRPr kumimoji="1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6445" y="1534160"/>
            <a:ext cx="2597785" cy="3789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9809" y="1799802"/>
            <a:ext cx="11233151" cy="294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 —How is Helen in the new school? 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 —She is doing very well. There is nothing to 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      worry______. 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         A. about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　　　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B. of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　　　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C. with</a:t>
            </a:r>
            <a:r>
              <a:rPr kumimoji="0" lang="zh-CN" altLang="en-US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　　　</a:t>
            </a:r>
            <a:r>
              <a:rPr kumimoji="0" lang="en-US" altLang="zh-CN" sz="38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D. /</a:t>
            </a:r>
            <a:endParaRPr kumimoji="0" lang="en-US" altLang="zh-CN" sz="386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75941" y="3215005"/>
            <a:ext cx="199813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</a:t>
            </a:r>
            <a:endParaRPr kumimoji="0" lang="en-US" sz="40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Practice</a:t>
            </a:r>
            <a:endParaRPr kumimoji="1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Summary</a:t>
            </a:r>
            <a:endParaRPr kumimoji="1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67710" y="3216275"/>
            <a:ext cx="647255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worry</a:t>
            </a:r>
            <a:r>
              <a:rPr lang="zh-CN" altLang="en-US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常见的三种用法；</a:t>
            </a:r>
            <a:endParaRPr lang="zh-CN" altLang="en-US" sz="372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2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2. 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always 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与</a:t>
            </a: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all the time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；</a:t>
            </a:r>
            <a:endParaRPr lang="zh-CN" altLang="en-US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3. Writing</a:t>
            </a:r>
            <a:r>
              <a:rPr lang="zh-CN" altLang="en-US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：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I’ve changed.</a:t>
            </a:r>
            <a:endParaRPr lang="en-US" altLang="zh-CN" sz="3725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L="457200" marR="0" lvl="0" indent="-358775" algn="l" rtl="0" eaLnBrk="1" latinLnBrk="0" hangingPunct="1">
              <a:spcBef>
                <a:spcPct val="0"/>
              </a:spcBef>
              <a:spcAft>
                <a:spcPct val="0"/>
              </a:spcAft>
              <a:buFont typeface="Times New Roman" panose="02020603050405020304" charset="0"/>
              <a:buChar char="•"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Changes in appearance</a:t>
            </a:r>
            <a:endParaRPr lang="zh-CN" altLang="en-US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358775" algn="l" rtl="0" eaLnBrk="1" latinLnBrk="0" hangingPunct="1">
              <a:spcBef>
                <a:spcPct val="0"/>
              </a:spcBef>
              <a:spcAft>
                <a:spcPct val="0"/>
              </a:spcAft>
              <a:buFont typeface="Times New Roman" panose="02020603050405020304" charset="0"/>
              <a:buChar char="•"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Changes in personality</a:t>
            </a:r>
            <a:endParaRPr lang="zh-CN" altLang="en-US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358775" algn="l" rtl="0" eaLnBrk="1" latinLnBrk="0" hangingPunct="1">
              <a:spcBef>
                <a:spcPct val="0"/>
              </a:spcBef>
              <a:spcAft>
                <a:spcPct val="0"/>
              </a:spcAft>
              <a:buFont typeface="Times New Roman" panose="02020603050405020304" charset="0"/>
              <a:buChar char="•"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Changes in hobby</a:t>
            </a:r>
            <a:endParaRPr lang="zh-CN" altLang="en-US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0" indent="-358775" algn="l" rtl="0" eaLnBrk="1" latinLnBrk="0" hangingPunct="1">
              <a:spcBef>
                <a:spcPct val="0"/>
              </a:spcBef>
              <a:spcAft>
                <a:spcPct val="0"/>
              </a:spcAft>
              <a:buFont typeface="Times New Roman" panose="02020603050405020304" charset="0"/>
              <a:buChar char="•"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Changes in schoolwork</a:t>
            </a:r>
            <a:endParaRPr lang="zh-CN" altLang="en-US" sz="372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/>
          <p:nvPr/>
        </p:nvSpPr>
        <p:spPr>
          <a:xfrm>
            <a:off x="2228850" y="5038090"/>
            <a:ext cx="7105651" cy="7480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266700" eaLnBrk="1" hangingPunct="1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Jack </a:t>
            </a:r>
            <a:r>
              <a:rPr lang="en-US" altLang="zh-CN" sz="4265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to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play tennis. 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113" name="Rectangle 4"/>
          <p:cNvSpPr/>
          <p:nvPr/>
        </p:nvSpPr>
        <p:spPr>
          <a:xfrm>
            <a:off x="7690697" y="2784687"/>
            <a:ext cx="126746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Jack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6930" y="1373505"/>
            <a:ext cx="3810000" cy="383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3"/>
          <p:cNvSpPr/>
          <p:nvPr/>
        </p:nvSpPr>
        <p:spPr>
          <a:xfrm>
            <a:off x="750570" y="4824095"/>
            <a:ext cx="9565640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indent="266700" eaLnBrk="1" hangingPunct="1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Linda </a:t>
            </a:r>
            <a:r>
              <a:rPr lang="en-US" altLang="zh-CN" sz="4265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to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be in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the football team. 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137" name="Rectangle 4"/>
          <p:cNvSpPr/>
          <p:nvPr/>
        </p:nvSpPr>
        <p:spPr>
          <a:xfrm>
            <a:off x="6301105" y="2369397"/>
            <a:ext cx="5033645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Linda, football team 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9575" y="1150620"/>
            <a:ext cx="2807970" cy="367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60" name="Rectangle 3"/>
          <p:cNvSpPr/>
          <p:nvPr/>
        </p:nvSpPr>
        <p:spPr>
          <a:xfrm>
            <a:off x="990177" y="2653031"/>
            <a:ext cx="3843020" cy="7480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Amy, curly hair</a:t>
            </a:r>
            <a:endParaRPr lang="en-US" altLang="zh-CN" sz="426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5595" y="4748530"/>
            <a:ext cx="74618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indent="266700" eaLnBrk="1" hangingPunct="1"/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Amy </a:t>
            </a:r>
            <a:r>
              <a:rPr lang="en-US" altLang="zh-CN" sz="4265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used to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have curly hair. 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4445" y="1353820"/>
            <a:ext cx="4190365" cy="349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45186" y="3473238"/>
            <a:ext cx="2719917" cy="1241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read comics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5186" y="4231005"/>
            <a:ext cx="3426884" cy="1241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with dolls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49842" y="5107305"/>
            <a:ext cx="4061884" cy="1241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with balloons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788661" y="3473238"/>
            <a:ext cx="4360333" cy="1241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with toy cars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88661" y="4231005"/>
            <a:ext cx="4544484" cy="1241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chat with my parents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803477" y="5012056"/>
            <a:ext cx="5001684" cy="1241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with the insects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5026" y="2658322"/>
            <a:ext cx="2406651" cy="1241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play alone</a:t>
            </a:r>
            <a:endParaRPr kumimoji="0" lang="en-US" altLang="zh-CN" sz="373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744384" y="2027767"/>
            <a:ext cx="7814733" cy="1322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A: What did you use to like to do?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B: I used to like 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9827" y="548217"/>
            <a:ext cx="7939617" cy="1322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A: Do you have colorful childhood?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B: Yes / No, 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70840" y="1421130"/>
            <a:ext cx="1851025" cy="4172585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1830705" y="1107440"/>
            <a:ext cx="6472555" cy="1524000"/>
          </a:xfrm>
          <a:prstGeom prst="wedgeRoundRectCallout">
            <a:avLst>
              <a:gd name="adj1" fmla="val -34577"/>
              <a:gd name="adj2" fmla="val 77374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used to </a:t>
            </a:r>
            <a:r>
              <a:rPr lang="en-US" altLang="zh-CN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worry</a:t>
            </a:r>
            <a:r>
              <a:rPr lang="zh-CN" altLang="zh-CN" sz="3725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about</a:t>
            </a:r>
            <a:r>
              <a:rPr lang="zh-CN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tests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all the time. What about you?</a:t>
            </a:r>
            <a:endParaRPr kumimoji="0" lang="zh-CN" altLang="zh-CN" sz="372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821805" y="2703830"/>
            <a:ext cx="2915920" cy="911860"/>
          </a:xfrm>
          <a:prstGeom prst="wedgeRoundRectCallout">
            <a:avLst>
              <a:gd name="adj1" fmla="val 55462"/>
              <a:gd name="adj2" fmla="val -36805"/>
              <a:gd name="adj3" fmla="val 16667"/>
            </a:avLst>
          </a:prstGeom>
          <a:solidFill>
            <a:srgbClr val="FF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Yes, me too</a:t>
            </a:r>
            <a:r>
              <a:rPr lang="en-US" altLang="zh-CN" sz="3725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62745" y="967740"/>
            <a:ext cx="2571750" cy="4336415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10335" y="2693035"/>
            <a:ext cx="7576185" cy="14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worry about sb. /</a:t>
            </a:r>
            <a:r>
              <a:rPr kumimoji="0" lang="en-US" altLang="zh-CN" sz="3735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sth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为某人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某事而焦虑、烦恼、担心；担心某人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某事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31250" y="2265680"/>
            <a:ext cx="2376805" cy="3308985"/>
          </a:xfrm>
          <a:prstGeom prst="rect">
            <a:avLst/>
          </a:prstGeom>
        </p:spPr>
      </p:pic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344295" y="147066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worry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14917" y="969433"/>
            <a:ext cx="10775951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00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worry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常见的三种用法：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1. worry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可作及物动词，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意为“使烦恼，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使焦虑”，常接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sb.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作宾语。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What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worried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" panose="02010609060101010101" charset="-122"/>
                <a:cs typeface="Times New Roman" panose="02020603050405020304" charset="0"/>
              </a:rPr>
              <a:t> you so much?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14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2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62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ID" val="custom20190933_2"/>
  <p:tag name="KSO_WM_SLIDE_ITEM_CNT" val="0"/>
  <p:tag name="KSO_WM_SLIDE_INDEX" val="2"/>
  <p:tag name="KSO_WM_TAG_VERSION" val="1.0"/>
  <p:tag name="KSO_WM_BEAUTIFY_FLAG" val="#wm#"/>
  <p:tag name="KSO_WM_TEMPLATE_CATEGORY" val="custom"/>
  <p:tag name="KSO_WM_TEMPLATE_INDEX" val="20190933"/>
  <p:tag name="KSO_WM_SLIDE_TYPE" val="sectionTitle"/>
  <p:tag name="KSO_WM_SLIDE_SUBTYPE" val="pureTxt"/>
  <p:tag name="KSO_WM_SLIDE_LAYOUT" val="a_b_e"/>
  <p:tag name="KSO_WM_SLIDE_LAYOUT_CNT" val="1_1_1"/>
  <p:tag name="KSO_WM_TEMPLATE_SUBCATEGORY" val="0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WPS 演示</Application>
  <PresentationFormat>宽屏</PresentationFormat>
  <Paragraphs>150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微软雅黑</vt:lpstr>
      <vt:lpstr>Arial Unicode MS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2020-10-22T07:39:36Z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