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6" r:id="rId5"/>
    <p:sldId id="258" r:id="rId6"/>
    <p:sldId id="267" r:id="rId7"/>
    <p:sldId id="269" r:id="rId8"/>
    <p:sldId id="263" r:id="rId9"/>
    <p:sldId id="264" r:id="rId10"/>
    <p:sldId id="262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6" r:id="rId26"/>
    <p:sldId id="287" r:id="rId27"/>
    <p:sldId id="288" r:id="rId28"/>
    <p:sldId id="289" r:id="rId29"/>
    <p:sldId id="290" r:id="rId30"/>
    <p:sldId id="285" r:id="rId31"/>
    <p:sldId id="265" r:id="rId32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eaLnBrk="1" hangingPunct="1"/>
            <a:endParaRPr lang="en-US" altLang="x-none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Picture 3" descr="img00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819400"/>
            <a:ext cx="7086600" cy="403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Rectangle 10"/>
          <p:cNvSpPr/>
          <p:nvPr/>
        </p:nvSpPr>
        <p:spPr>
          <a:xfrm>
            <a:off x="152400" y="533400"/>
            <a:ext cx="8686800" cy="1189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2" charset="0"/>
                <a:ea typeface="华文新魏" panose="02010800040101010101" pitchFamily="2" charset="-122"/>
              </a:rPr>
              <a:t>Unit 3   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2" charset="0"/>
              <a:ea typeface="华文新魏" panose="02010800040101010101" pitchFamily="2" charset="-122"/>
            </a:endParaRPr>
          </a:p>
          <a:p>
            <a:pPr algn="ctr"/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2" charset="0"/>
                <a:ea typeface="华文新魏" panose="02010800040101010101" pitchFamily="2" charset="-122"/>
              </a:rPr>
              <a:t>I’m more outgoing than my sister.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2" charset="0"/>
              <a:ea typeface="华文新魏" panose="02010800040101010101" pitchFamily="2" charset="-122"/>
            </a:endParaRPr>
          </a:p>
        </p:txBody>
      </p:sp>
      <p:sp>
        <p:nvSpPr>
          <p:cNvPr id="3077" name="Rectangle 11"/>
          <p:cNvSpPr/>
          <p:nvPr/>
        </p:nvSpPr>
        <p:spPr>
          <a:xfrm>
            <a:off x="2743200" y="1752600"/>
            <a:ext cx="358457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3200" b="1" dirty="0">
                <a:solidFill>
                  <a:srgbClr val="002060"/>
                </a:solidFill>
                <a:latin typeface="Arial" panose="020B0604020202020204" pitchFamily="34" charset="0"/>
              </a:rPr>
              <a:t>第三课时</a:t>
            </a:r>
            <a:endParaRPr lang="en-US" altLang="zh-CN" sz="3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zh-CN" sz="3200" b="1" dirty="0">
                <a:solidFill>
                  <a:srgbClr val="002060"/>
                </a:solidFill>
                <a:latin typeface="Arial" panose="020B0604020202020204" pitchFamily="34" charset="0"/>
              </a:rPr>
              <a:t>Section B (1a-2e</a:t>
            </a:r>
            <a:r>
              <a:rPr lang="en-US" altLang="zh-CN" sz="3200" b="1" dirty="0">
                <a:solidFill>
                  <a:srgbClr val="003366"/>
                </a:solidFill>
                <a:latin typeface="Arial" panose="020B0604020202020204" pitchFamily="34" charset="0"/>
              </a:rPr>
              <a:t>)</a:t>
            </a:r>
            <a:endParaRPr lang="en-US" altLang="zh-CN" sz="3200" b="1" dirty="0">
              <a:solidFill>
                <a:srgbClr val="0033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1"/>
          <p:cNvSpPr/>
          <p:nvPr/>
        </p:nvSpPr>
        <p:spPr>
          <a:xfrm>
            <a:off x="687388" y="1343025"/>
            <a:ext cx="8075612" cy="37496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popular _____   </a:t>
            </a:r>
            <a:r>
              <a:rPr lang="zh-CN" altLang="en-US" sz="3200" dirty="0">
                <a:latin typeface="Arial" panose="020B0604020202020204" pitchFamily="34" charset="0"/>
              </a:rPr>
              <a:t>    </a:t>
            </a:r>
            <a:r>
              <a:rPr lang="en-US" altLang="zh-CN" sz="3200" dirty="0">
                <a:latin typeface="Arial" panose="020B0604020202020204" pitchFamily="34" charset="0"/>
              </a:rPr>
              <a:t>funny ____   </a:t>
            </a:r>
            <a:endParaRPr lang="en-US" altLang="zh-CN" sz="3200" dirty="0">
              <a:latin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quiet  ___</a:t>
            </a:r>
            <a:r>
              <a:rPr lang="en-US" altLang="zh-CN" sz="3200" u="sng" dirty="0">
                <a:latin typeface="Arial" panose="020B0604020202020204" pitchFamily="34" charset="0"/>
              </a:rPr>
              <a:t>     </a:t>
            </a:r>
            <a:r>
              <a:rPr lang="en-US" altLang="zh-CN" sz="3200" dirty="0">
                <a:latin typeface="Arial" panose="020B0604020202020204" pitchFamily="34" charset="0"/>
              </a:rPr>
              <a:t>_   </a:t>
            </a:r>
            <a:r>
              <a:rPr lang="zh-CN" altLang="en-US" sz="3200" dirty="0">
                <a:latin typeface="Arial" panose="020B0604020202020204" pitchFamily="34" charset="0"/>
              </a:rPr>
              <a:t>    </a:t>
            </a:r>
            <a:r>
              <a:rPr lang="en-US" altLang="zh-CN" sz="3200" dirty="0">
                <a:latin typeface="Arial" panose="020B0604020202020204" pitchFamily="34" charset="0"/>
              </a:rPr>
              <a:t>hard-working ____  </a:t>
            </a:r>
            <a:endParaRPr lang="en-US" altLang="zh-CN" sz="3200" dirty="0">
              <a:latin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serious ____  </a:t>
            </a:r>
            <a:r>
              <a:rPr lang="zh-CN" altLang="en-US" sz="3200" dirty="0">
                <a:latin typeface="Arial" panose="020B0604020202020204" pitchFamily="34" charset="0"/>
              </a:rPr>
              <a:t>       </a:t>
            </a:r>
            <a:r>
              <a:rPr lang="en-US" altLang="zh-CN" sz="3200" dirty="0">
                <a:latin typeface="Arial" panose="020B0604020202020204" pitchFamily="34" charset="0"/>
              </a:rPr>
              <a:t>friendly ___</a:t>
            </a:r>
            <a:endParaRPr lang="en-US" altLang="zh-CN" sz="3200" dirty="0">
              <a:latin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outgoing _____     smart ______  </a:t>
            </a:r>
            <a:endParaRPr lang="en-US" altLang="zh-CN" sz="3200" dirty="0">
              <a:latin typeface="Arial" panose="020B0604020202020204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Arial" panose="020B0604020202020204" pitchFamily="34" charset="0"/>
              </a:rPr>
              <a:t>shy _______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12292" name="Text Box 4"/>
          <p:cNvSpPr txBox="1"/>
          <p:nvPr/>
        </p:nvSpPr>
        <p:spPr>
          <a:xfrm>
            <a:off x="228600" y="381000"/>
            <a:ext cx="85344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800" b="1" dirty="0">
                <a:solidFill>
                  <a:srgbClr val="FF0000"/>
                </a:solidFill>
                <a:latin typeface="Arial" panose="020B0604020202020204" pitchFamily="34" charset="0"/>
              </a:rPr>
              <a:t>Step 3</a:t>
            </a: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</a:rPr>
              <a:t>练习与体验</a:t>
            </a:r>
            <a:r>
              <a:rPr lang="en-US" altLang="zh-CN" sz="4800" b="1" dirty="0">
                <a:solidFill>
                  <a:srgbClr val="FF0000"/>
                </a:solidFill>
                <a:latin typeface="Arial" panose="020B0604020202020204" pitchFamily="34" charset="0"/>
              </a:rPr>
              <a:t> (Practice)</a:t>
            </a:r>
            <a:endParaRPr lang="zh-CN" altLang="en-US" sz="4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1"/>
          <p:cNvSpPr/>
          <p:nvPr/>
        </p:nvSpPr>
        <p:spPr>
          <a:xfrm>
            <a:off x="381000" y="1527175"/>
            <a:ext cx="8763000" cy="47847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根据短文内容，判断正</a:t>
            </a: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(T)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误</a:t>
            </a: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(F)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Arial" panose="020B0604020202020204" pitchFamily="34" charset="0"/>
              </a:rPr>
              <a:t>(     )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</a:rPr>
              <a:t>1.Jeff is less serious than most kids.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Arial" panose="020B0604020202020204" pitchFamily="34" charset="0"/>
              </a:rPr>
              <a:t>(     ) 2.Jeff and Yuan Li are both quiet.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Arial" panose="020B0604020202020204" pitchFamily="34" charset="0"/>
              </a:rPr>
              <a:t>(     ) 3.Jeff thinks it is easy for him to make friends.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Arial" panose="020B0604020202020204" pitchFamily="34" charset="0"/>
              </a:rPr>
              <a:t>(     ) 4.Huang Lei is taller than Larry.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Arial" panose="020B0604020202020204" pitchFamily="34" charset="0"/>
              </a:rPr>
              <a:t>(     ) 5.Huang Lei isn’t as good at tennis as Larry.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Arial" panose="020B0604020202020204" pitchFamily="34" charset="0"/>
              </a:rPr>
              <a:t>(     ) 6.Larry works harder than Huang Lei.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Arial" panose="020B0604020202020204" pitchFamily="34" charset="0"/>
              </a:rPr>
              <a:t>(     ) 7.Mary thinks her friends should be the same as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2800" dirty="0">
                <a:latin typeface="Arial" panose="020B0604020202020204" pitchFamily="34" charset="0"/>
              </a:rPr>
              <a:t>           </a:t>
            </a:r>
            <a:r>
              <a:rPr lang="en-US" altLang="zh-CN" sz="2800" dirty="0">
                <a:latin typeface="Arial" panose="020B0604020202020204" pitchFamily="34" charset="0"/>
              </a:rPr>
              <a:t>her.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Arial" panose="020B0604020202020204" pitchFamily="34" charset="0"/>
              </a:rPr>
              <a:t>(     ) 8.Carol broke her arm last year and Mary made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2800" dirty="0">
                <a:latin typeface="Arial" panose="020B0604020202020204" pitchFamily="34" charset="0"/>
              </a:rPr>
              <a:t>           </a:t>
            </a:r>
            <a:r>
              <a:rPr lang="en-US" altLang="zh-CN" sz="2800" dirty="0">
                <a:latin typeface="Arial" panose="020B0604020202020204" pitchFamily="34" charset="0"/>
              </a:rPr>
              <a:t>her feel better.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/>
          <p:nvPr/>
        </p:nvSpPr>
        <p:spPr>
          <a:xfrm>
            <a:off x="533400" y="612775"/>
            <a:ext cx="6792913" cy="676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80000"/>
              </a:lnSpc>
            </a:pPr>
            <a:r>
              <a:rPr lang="en-US" altLang="zh-CN" sz="4800" dirty="0">
                <a:solidFill>
                  <a:srgbClr val="0070C0"/>
                </a:solidFill>
                <a:latin typeface="Times New Roman" panose="02020603050405020304" pitchFamily="2" charset="0"/>
              </a:rPr>
              <a:t>§</a:t>
            </a:r>
            <a:r>
              <a:rPr lang="zh-CN" altLang="en-US" sz="4800" dirty="0">
                <a:solidFill>
                  <a:srgbClr val="0070C0"/>
                </a:solidFill>
                <a:latin typeface="Times New Roman" panose="02020603050405020304" pitchFamily="2" charset="0"/>
              </a:rPr>
              <a:t>课堂导学方案—</a:t>
            </a:r>
            <a:r>
              <a:rPr lang="en-US" altLang="zh-CN" sz="4800" dirty="0">
                <a:solidFill>
                  <a:srgbClr val="0070C0"/>
                </a:solidFill>
                <a:latin typeface="Times New Roman" panose="02020603050405020304" pitchFamily="2" charset="0"/>
              </a:rPr>
              <a:t>Step 3</a:t>
            </a:r>
            <a:endParaRPr lang="en-US" altLang="zh-CN" sz="4800" dirty="0">
              <a:solidFill>
                <a:srgbClr val="0070C0"/>
              </a:solidFill>
              <a:latin typeface="Times New Roman" panose="02020603050405020304" pitchFamily="2" charset="0"/>
            </a:endParaRPr>
          </a:p>
        </p:txBody>
      </p:sp>
      <p:sp>
        <p:nvSpPr>
          <p:cNvPr id="13317" name="TextBox 5"/>
          <p:cNvSpPr txBox="1"/>
          <p:nvPr/>
        </p:nvSpPr>
        <p:spPr>
          <a:xfrm>
            <a:off x="685800" y="1905000"/>
            <a:ext cx="53340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8" name="TextBox 5"/>
          <p:cNvSpPr txBox="1"/>
          <p:nvPr/>
        </p:nvSpPr>
        <p:spPr>
          <a:xfrm>
            <a:off x="609600" y="2362200"/>
            <a:ext cx="53340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9" name="TextBox 5"/>
          <p:cNvSpPr txBox="1"/>
          <p:nvPr/>
        </p:nvSpPr>
        <p:spPr>
          <a:xfrm>
            <a:off x="609600" y="2743200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TextBox 5"/>
          <p:cNvSpPr txBox="1"/>
          <p:nvPr/>
        </p:nvSpPr>
        <p:spPr>
          <a:xfrm>
            <a:off x="609600" y="3200400"/>
            <a:ext cx="53340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21" name="TextBox 5"/>
          <p:cNvSpPr txBox="1"/>
          <p:nvPr/>
        </p:nvSpPr>
        <p:spPr>
          <a:xfrm>
            <a:off x="609600" y="3657600"/>
            <a:ext cx="53340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22" name="TextBox 5"/>
          <p:cNvSpPr txBox="1"/>
          <p:nvPr/>
        </p:nvSpPr>
        <p:spPr>
          <a:xfrm>
            <a:off x="609600" y="4038600"/>
            <a:ext cx="53340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23" name="TextBox 5"/>
          <p:cNvSpPr txBox="1"/>
          <p:nvPr/>
        </p:nvSpPr>
        <p:spPr>
          <a:xfrm>
            <a:off x="609600" y="4572000"/>
            <a:ext cx="533400" cy="581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24" name="TextBox 5"/>
          <p:cNvSpPr txBox="1"/>
          <p:nvPr/>
        </p:nvSpPr>
        <p:spPr>
          <a:xfrm>
            <a:off x="609600" y="5410200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  <p:bldP spid="13320" grpId="0"/>
      <p:bldP spid="13321" grpId="0"/>
      <p:bldP spid="13322" grpId="0"/>
      <p:bldP spid="13323" grpId="0"/>
      <p:bldP spid="133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Rectangle 1"/>
          <p:cNvSpPr/>
          <p:nvPr/>
        </p:nvSpPr>
        <p:spPr>
          <a:xfrm>
            <a:off x="304800" y="1524000"/>
            <a:ext cx="7848600" cy="44799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en-US" altLang="zh-CN" sz="3200" dirty="0">
                <a:latin typeface="Arial" panose="020B0604020202020204" pitchFamily="34" charset="0"/>
              </a:rPr>
              <a:t>My mother told me a good friend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is like</a:t>
            </a:r>
            <a:r>
              <a:rPr lang="en-US" altLang="zh-CN" sz="3200" dirty="0">
                <a:latin typeface="Arial" panose="020B0604020202020204" pitchFamily="34" charset="0"/>
              </a:rPr>
              <a:t> a mirror. I’m quieter and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more serious</a:t>
            </a:r>
            <a:r>
              <a:rPr lang="en-US" altLang="zh-CN" sz="3200" dirty="0">
                <a:latin typeface="Arial" panose="020B0604020202020204" pitchFamily="34" charset="0"/>
              </a:rPr>
              <a:t> than most kids. That’s why I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like reading</a:t>
            </a:r>
            <a:r>
              <a:rPr lang="en-US" altLang="zh-CN" sz="3200" dirty="0">
                <a:latin typeface="Arial" panose="020B0604020202020204" pitchFamily="34" charset="0"/>
              </a:rPr>
              <a:t> books and </a:t>
            </a:r>
            <a:r>
              <a:rPr lang="zh-CN" altLang="en-US" sz="3200" dirty="0">
                <a:latin typeface="Arial" panose="020B0604020202020204" pitchFamily="34" charset="0"/>
              </a:rPr>
              <a:t>I </a:t>
            </a:r>
            <a:r>
              <a:rPr lang="en-US" altLang="zh-CN" sz="3200" dirty="0">
                <a:latin typeface="Arial" panose="020B0604020202020204" pitchFamily="34" charset="0"/>
              </a:rPr>
              <a:t>study harder in class. My best friend Yuan Li is quiet</a:t>
            </a:r>
            <a:r>
              <a:rPr lang="zh-CN" altLang="en-US" sz="3200" dirty="0">
                <a:latin typeface="Arial" panose="020B0604020202020204" pitchFamily="34" charset="0"/>
              </a:rPr>
              <a:t>,</a:t>
            </a:r>
            <a:r>
              <a:rPr lang="en-US" altLang="zh-CN" sz="3200" dirty="0">
                <a:latin typeface="Arial" panose="020B0604020202020204" pitchFamily="34" charset="0"/>
              </a:rPr>
              <a:t> too, so we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enjoy studying</a:t>
            </a:r>
            <a:r>
              <a:rPr lang="en-US" altLang="zh-CN" sz="3200" dirty="0">
                <a:latin typeface="Arial" panose="020B0604020202020204" pitchFamily="34" charset="0"/>
              </a:rPr>
              <a:t> together. I’m shy so </a:t>
            </a:r>
            <a:r>
              <a:rPr lang="en-US" altLang="zh-CN" sz="3200" u="sng" dirty="0">
                <a:solidFill>
                  <a:srgbClr val="0000FF"/>
                </a:solidFill>
                <a:latin typeface="Arial" panose="020B0604020202020204" pitchFamily="34" charset="0"/>
              </a:rPr>
              <a:t>it’s not easy for me to make friends</a:t>
            </a:r>
            <a:r>
              <a:rPr lang="en-US" altLang="zh-CN" sz="3200" dirty="0">
                <a:latin typeface="Arial" panose="020B0604020202020204" pitchFamily="34" charset="0"/>
              </a:rPr>
              <a:t>. But I think friends are like books</a:t>
            </a:r>
            <a:r>
              <a:rPr lang="zh-CN" altLang="en-US" sz="3200" dirty="0">
                <a:latin typeface="Arial" panose="020B0604020202020204" pitchFamily="34" charset="0"/>
              </a:rPr>
              <a:t>—</a:t>
            </a:r>
            <a:r>
              <a:rPr lang="en-US" altLang="zh-CN" sz="3200" dirty="0">
                <a:latin typeface="Arial" panose="020B0604020202020204" pitchFamily="34" charset="0"/>
              </a:rPr>
              <a:t>you needn’t a lot of them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as long as</a:t>
            </a:r>
            <a:r>
              <a:rPr lang="en-US" altLang="zh-CN" sz="3200" dirty="0">
                <a:latin typeface="Arial" panose="020B0604020202020204" pitchFamily="34" charset="0"/>
              </a:rPr>
              <a:t> they’re good.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14340" name="AutoShape 9"/>
          <p:cNvSpPr/>
          <p:nvPr/>
        </p:nvSpPr>
        <p:spPr>
          <a:xfrm>
            <a:off x="4648200" y="5638800"/>
            <a:ext cx="3962400" cy="838200"/>
          </a:xfrm>
          <a:prstGeom prst="wedgeRoundRectCallout">
            <a:avLst>
              <a:gd name="adj1" fmla="val -16065"/>
              <a:gd name="adj2" fmla="val -200949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US" altLang="zh-CN" sz="2400" dirty="0">
                <a:latin typeface="Arial" panose="020B0604020202020204" pitchFamily="34" charset="0"/>
              </a:rPr>
              <a:t>It  is/ was+</a:t>
            </a:r>
            <a:r>
              <a:rPr lang="en-US" altLang="zh-CN" sz="2400" i="1" dirty="0">
                <a:latin typeface="Arial" panose="020B0604020202020204" pitchFamily="34" charset="0"/>
              </a:rPr>
              <a:t>adj.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zh-CN" altLang="en-US" sz="2400" dirty="0">
                <a:latin typeface="Arial" panose="020B0604020202020204" pitchFamily="34" charset="0"/>
              </a:rPr>
              <a:t>+</a:t>
            </a:r>
            <a:r>
              <a:rPr lang="en-US" altLang="zh-CN" sz="2400" dirty="0">
                <a:latin typeface="Arial" panose="020B0604020202020204" pitchFamily="34" charset="0"/>
              </a:rPr>
              <a:t>for sb</a:t>
            </a:r>
            <a:r>
              <a:rPr lang="zh-CN" altLang="en-US" sz="2400" dirty="0">
                <a:latin typeface="Arial" panose="020B0604020202020204" pitchFamily="34" charset="0"/>
              </a:rPr>
              <a:t>.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zh-CN" altLang="en-US" sz="2400" dirty="0">
                <a:latin typeface="Arial" panose="020B0604020202020204" pitchFamily="34" charset="0"/>
              </a:rPr>
              <a:t>+</a:t>
            </a:r>
            <a:r>
              <a:rPr lang="en-US" altLang="zh-CN" sz="2400" dirty="0">
                <a:latin typeface="Arial" panose="020B0604020202020204" pitchFamily="34" charset="0"/>
              </a:rPr>
              <a:t>to do sth</a:t>
            </a:r>
            <a:r>
              <a:rPr lang="zh-CN" altLang="en-US" sz="2400" dirty="0">
                <a:latin typeface="Arial" panose="020B0604020202020204" pitchFamily="34" charset="0"/>
              </a:rPr>
              <a:t>.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Rectangle 1"/>
          <p:cNvSpPr/>
          <p:nvPr/>
        </p:nvSpPr>
        <p:spPr>
          <a:xfrm>
            <a:off x="381000" y="1828800"/>
            <a:ext cx="8458200" cy="44799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It’s not necessary to be the same</a:t>
            </a:r>
            <a:r>
              <a:rPr lang="en-US" altLang="zh-CN" sz="3200" dirty="0">
                <a:latin typeface="Arial" panose="020B0604020202020204" pitchFamily="34" charset="0"/>
              </a:rPr>
              <a:t>. My best friend Larry </a:t>
            </a:r>
            <a:r>
              <a:rPr lang="en-US" altLang="zh-CN" sz="3200" u="sng" dirty="0">
                <a:solidFill>
                  <a:srgbClr val="0000FF"/>
                </a:solidFill>
                <a:latin typeface="Arial" panose="020B0604020202020204" pitchFamily="34" charset="0"/>
              </a:rPr>
              <a:t>is</a:t>
            </a:r>
            <a:r>
              <a:rPr lang="en-US" altLang="zh-CN" sz="3200" dirty="0">
                <a:latin typeface="Arial" panose="020B0604020202020204" pitchFamily="34" charset="0"/>
              </a:rPr>
              <a:t> quite </a:t>
            </a:r>
            <a:r>
              <a:rPr lang="en-US" altLang="zh-CN" sz="3200" u="sng" dirty="0">
                <a:solidFill>
                  <a:srgbClr val="0000FF"/>
                </a:solidFill>
                <a:latin typeface="Arial" panose="020B0604020202020204" pitchFamily="34" charset="0"/>
              </a:rPr>
              <a:t>different from</a:t>
            </a:r>
            <a:r>
              <a:rPr lang="en-US" altLang="zh-CN" sz="3200" dirty="0">
                <a:latin typeface="Arial" panose="020B0604020202020204" pitchFamily="34" charset="0"/>
              </a:rPr>
              <a:t> me. He is taller than me. We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both</a:t>
            </a:r>
            <a:r>
              <a:rPr lang="en-US" altLang="zh-CN" sz="3200" dirty="0">
                <a:latin typeface="Arial" panose="020B0604020202020204" pitchFamily="34" charset="0"/>
              </a:rPr>
              <a:t> like sports, but he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plays tennis</a:t>
            </a:r>
            <a:r>
              <a:rPr lang="en-US" altLang="zh-CN" sz="3200" dirty="0">
                <a:latin typeface="Arial" panose="020B0604020202020204" pitchFamily="34" charset="0"/>
              </a:rPr>
              <a:t> better, so he always wins. I’m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getting better</a:t>
            </a:r>
            <a:r>
              <a:rPr lang="en-US" altLang="zh-CN" sz="3200" dirty="0">
                <a:latin typeface="Arial" panose="020B0604020202020204" pitchFamily="34" charset="0"/>
              </a:rPr>
              <a:t>, though. As Larry often says, “My best friend helps to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bring out</a:t>
            </a:r>
            <a:r>
              <a:rPr lang="en-US" altLang="zh-CN" sz="3200" dirty="0">
                <a:latin typeface="Arial" panose="020B0604020202020204" pitchFamily="34" charset="0"/>
              </a:rPr>
              <a:t> the best in me.” However, Larry is </a:t>
            </a:r>
            <a:r>
              <a:rPr lang="en-US" altLang="zh-CN" sz="3200" u="sng" dirty="0">
                <a:solidFill>
                  <a:srgbClr val="0000FF"/>
                </a:solidFill>
                <a:latin typeface="Arial" panose="020B0604020202020204" pitchFamily="34" charset="0"/>
              </a:rPr>
              <a:t>much</a:t>
            </a:r>
            <a:r>
              <a:rPr lang="en-US" altLang="zh-CN" sz="3200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less hard–</a:t>
            </a:r>
            <a:r>
              <a:rPr lang="en-US" altLang="zh-CN" sz="3200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working</a:t>
            </a:r>
            <a:r>
              <a:rPr lang="en-US" altLang="zh-CN" sz="3200" dirty="0">
                <a:latin typeface="Arial" panose="020B0604020202020204" pitchFamily="34" charset="0"/>
              </a:rPr>
              <a:t>, so I always get better grades. Maybe I should help him more.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15364" name="AutoShape 5"/>
          <p:cNvSpPr/>
          <p:nvPr/>
        </p:nvSpPr>
        <p:spPr>
          <a:xfrm>
            <a:off x="4572000" y="1143000"/>
            <a:ext cx="3276600" cy="762000"/>
          </a:xfrm>
          <a:prstGeom prst="wedgeEllipseCallout">
            <a:avLst>
              <a:gd name="adj1" fmla="val -39537"/>
              <a:gd name="adj2" fmla="val 121042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dirty="0">
                <a:latin typeface="Arial" panose="020B0604020202020204" pitchFamily="34" charset="0"/>
              </a:rPr>
              <a:t>与</a:t>
            </a:r>
            <a:r>
              <a:rPr lang="en-US" altLang="zh-CN" b="1" dirty="0">
                <a:latin typeface="宋体" panose="02010600030101010101" pitchFamily="2" charset="-122"/>
                <a:ea typeface="Times New Roman" panose="02020603050405020304" pitchFamily="2" charset="0"/>
              </a:rPr>
              <a:t>……</a:t>
            </a:r>
            <a:r>
              <a:rPr lang="zh-CN" altLang="en-US" dirty="0">
                <a:latin typeface="Arial" panose="020B0604020202020204" pitchFamily="34" charset="0"/>
              </a:rPr>
              <a:t>不同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5" name="AutoShape 6"/>
          <p:cNvSpPr/>
          <p:nvPr/>
        </p:nvSpPr>
        <p:spPr>
          <a:xfrm>
            <a:off x="5029200" y="5791200"/>
            <a:ext cx="3276600" cy="762000"/>
          </a:xfrm>
          <a:prstGeom prst="wedgeEllipseCallout">
            <a:avLst>
              <a:gd name="adj1" fmla="val -40213"/>
              <a:gd name="adj2" fmla="val -13708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dirty="0">
                <a:latin typeface="Arial" panose="020B0604020202020204" pitchFamily="34" charset="0"/>
              </a:rPr>
              <a:t>修饰比较级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 bldLvl="0" animBg="1"/>
      <p:bldP spid="153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6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Rectangle 1"/>
          <p:cNvSpPr/>
          <p:nvPr/>
        </p:nvSpPr>
        <p:spPr>
          <a:xfrm>
            <a:off x="381000" y="1585913"/>
            <a:ext cx="8458200" cy="49657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en-US" altLang="zh-CN" sz="3200" dirty="0">
                <a:latin typeface="Arial" panose="020B0604020202020204" pitchFamily="34" charset="0"/>
              </a:rPr>
              <a:t>I don’t really </a:t>
            </a:r>
            <a:r>
              <a:rPr lang="en-US" altLang="zh-CN" sz="3200" u="sng" dirty="0">
                <a:solidFill>
                  <a:srgbClr val="FF3300"/>
                </a:solidFill>
                <a:latin typeface="Arial" panose="020B0604020202020204" pitchFamily="34" charset="0"/>
              </a:rPr>
              <a:t>care</a:t>
            </a:r>
            <a:r>
              <a:rPr lang="en-US" altLang="zh-CN" sz="3200" dirty="0">
                <a:latin typeface="Arial" panose="020B0604020202020204" pitchFamily="34" charset="0"/>
              </a:rPr>
              <a:t> if my friends are </a:t>
            </a:r>
            <a:r>
              <a:rPr lang="en-US" altLang="zh-CN" sz="3200" u="sng" dirty="0">
                <a:solidFill>
                  <a:srgbClr val="0000FF"/>
                </a:solidFill>
                <a:latin typeface="Arial" panose="020B0604020202020204" pitchFamily="34" charset="0"/>
              </a:rPr>
              <a:t>the same as</a:t>
            </a:r>
            <a:r>
              <a:rPr lang="en-US" altLang="zh-CN" sz="3200" dirty="0">
                <a:latin typeface="Arial" panose="020B0604020202020204" pitchFamily="34" charset="0"/>
              </a:rPr>
              <a:t> me or different. My favorite saying is, “ A true friend reaches for your hand and touches your heart.” My best friend Carol is really kind and very funny. </a:t>
            </a:r>
            <a:r>
              <a:rPr lang="en-US" altLang="zh-CN" sz="3200" u="sng" dirty="0">
                <a:solidFill>
                  <a:srgbClr val="0000FF"/>
                </a:solidFill>
                <a:latin typeface="Arial" panose="020B0604020202020204" pitchFamily="34" charset="0"/>
              </a:rPr>
              <a:t>In fact</a:t>
            </a:r>
            <a:r>
              <a:rPr lang="en-US" altLang="zh-CN" sz="3200" dirty="0">
                <a:latin typeface="Arial" panose="020B0604020202020204" pitchFamily="34" charset="0"/>
              </a:rPr>
              <a:t>, she’s funnier than anyone I know. I broke my arm last year but she </a:t>
            </a:r>
            <a:r>
              <a:rPr lang="en-US" altLang="zh-CN" sz="3200" u="sng" dirty="0">
                <a:solidFill>
                  <a:srgbClr val="0000FF"/>
                </a:solidFill>
                <a:latin typeface="Arial" panose="020B0604020202020204" pitchFamily="34" charset="0"/>
              </a:rPr>
              <a:t>made me laugh</a:t>
            </a:r>
            <a:r>
              <a:rPr lang="en-US" altLang="zh-CN" sz="3200" dirty="0">
                <a:latin typeface="Arial" panose="020B0604020202020204" pitchFamily="34" charset="0"/>
              </a:rPr>
              <a:t> and feel better. We can talk about and share everything. I know she </a:t>
            </a:r>
            <a:r>
              <a:rPr lang="en-US" altLang="zh-CN" sz="3200" u="sng" dirty="0">
                <a:solidFill>
                  <a:srgbClr val="0000FF"/>
                </a:solidFill>
                <a:latin typeface="Arial" panose="020B0604020202020204" pitchFamily="34" charset="0"/>
              </a:rPr>
              <a:t>cares about</a:t>
            </a:r>
            <a:r>
              <a:rPr lang="en-US" altLang="zh-CN" sz="3200" dirty="0">
                <a:latin typeface="Arial" panose="020B0604020202020204" pitchFamily="34" charset="0"/>
              </a:rPr>
              <a:t> me because she’s always there to listen.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16388" name="AutoShape 5"/>
          <p:cNvSpPr/>
          <p:nvPr/>
        </p:nvSpPr>
        <p:spPr>
          <a:xfrm>
            <a:off x="6400800" y="1066800"/>
            <a:ext cx="2209800" cy="533400"/>
          </a:xfrm>
          <a:prstGeom prst="wedgeEllipseCallout">
            <a:avLst>
              <a:gd name="adj1" fmla="val -17889"/>
              <a:gd name="adj2" fmla="val 6994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dirty="0">
                <a:latin typeface="Arial" panose="020B0604020202020204" pitchFamily="34" charset="0"/>
              </a:rPr>
              <a:t>与</a:t>
            </a:r>
            <a:r>
              <a:rPr lang="en-US" altLang="zh-CN" dirty="0">
                <a:latin typeface="宋体" panose="02010600030101010101" pitchFamily="2" charset="-122"/>
                <a:ea typeface="Times New Roman" panose="02020603050405020304" pitchFamily="2" charset="0"/>
              </a:rPr>
              <a:t>……</a:t>
            </a:r>
            <a:r>
              <a:rPr lang="zh-CN" altLang="en-US" dirty="0">
                <a:latin typeface="Arial" panose="020B0604020202020204" pitchFamily="34" charset="0"/>
              </a:rPr>
              <a:t>相同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89" name="AutoShape 6"/>
          <p:cNvSpPr/>
          <p:nvPr/>
        </p:nvSpPr>
        <p:spPr>
          <a:xfrm>
            <a:off x="5105400" y="6324600"/>
            <a:ext cx="2209800" cy="533400"/>
          </a:xfrm>
          <a:prstGeom prst="wedgeEllipseCallout">
            <a:avLst>
              <a:gd name="adj1" fmla="val -85130"/>
              <a:gd name="adj2" fmla="val -51309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dirty="0">
                <a:latin typeface="Arial" panose="020B0604020202020204" pitchFamily="34" charset="0"/>
              </a:rPr>
              <a:t>事实上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390" name="AutoShape 7"/>
          <p:cNvSpPr/>
          <p:nvPr/>
        </p:nvSpPr>
        <p:spPr>
          <a:xfrm>
            <a:off x="2819400" y="6096000"/>
            <a:ext cx="2209800" cy="762000"/>
          </a:xfrm>
          <a:prstGeom prst="wedgeEllipseCallout">
            <a:avLst>
              <a:gd name="adj1" fmla="val -38505"/>
              <a:gd name="adj2" fmla="val -19708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US" altLang="zh-CN" dirty="0">
                <a:latin typeface="Arial" panose="020B0604020202020204" pitchFamily="34" charset="0"/>
              </a:rPr>
              <a:t>make </a:t>
            </a:r>
            <a:r>
              <a:rPr lang="zh-CN" altLang="en-US" dirty="0">
                <a:latin typeface="Arial" panose="020B0604020202020204" pitchFamily="34" charset="0"/>
              </a:rPr>
              <a:t>sb. </a:t>
            </a:r>
            <a:r>
              <a:rPr lang="en-US" altLang="zh-CN" dirty="0">
                <a:latin typeface="Arial" panose="020B0604020202020204" pitchFamily="34" charset="0"/>
              </a:rPr>
              <a:t>do</a:t>
            </a:r>
            <a:endParaRPr lang="en-US" altLang="zh-CN" dirty="0">
              <a:latin typeface="Arial" panose="020B0604020202020204" pitchFamily="34" charset="0"/>
            </a:endParaRPr>
          </a:p>
          <a:p>
            <a:pPr algn="ctr"/>
            <a:r>
              <a:rPr lang="zh-CN" altLang="en-US" dirty="0">
                <a:latin typeface="Arial" panose="020B0604020202020204" pitchFamily="34" charset="0"/>
              </a:rPr>
              <a:t>sth.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6391" name="AutoShape 8"/>
          <p:cNvSpPr/>
          <p:nvPr/>
        </p:nvSpPr>
        <p:spPr>
          <a:xfrm>
            <a:off x="762000" y="6172200"/>
            <a:ext cx="2209800" cy="685800"/>
          </a:xfrm>
          <a:prstGeom prst="wedgeEllipseCallout">
            <a:avLst>
              <a:gd name="adj1" fmla="val -31250"/>
              <a:gd name="adj2" fmla="val -9675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dirty="0">
                <a:latin typeface="Arial" panose="020B0604020202020204" pitchFamily="34" charset="0"/>
              </a:rPr>
              <a:t>在乎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 animBg="1"/>
      <p:bldP spid="16389" grpId="0" animBg="1"/>
      <p:bldP spid="16390" grpId="0" animBg="1"/>
      <p:bldP spid="1639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1" name="Rectangle 1"/>
          <p:cNvSpPr/>
          <p:nvPr/>
        </p:nvSpPr>
        <p:spPr>
          <a:xfrm>
            <a:off x="152400" y="1541463"/>
            <a:ext cx="8839200" cy="3503612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eaLnBrk="0" hangingPunct="0"/>
            <a:r>
              <a:rPr lang="en-US" altLang="zh-CN" sz="2800" dirty="0">
                <a:latin typeface="Arial" panose="020B0604020202020204" pitchFamily="34" charset="0"/>
              </a:rPr>
              <a:t>My mother told me a good friend </a:t>
            </a:r>
            <a:r>
              <a:rPr lang="zh-CN" altLang="en-US" sz="2800" u="sng" dirty="0">
                <a:latin typeface="Arial" panose="020B0604020202020204" pitchFamily="34" charset="0"/>
              </a:rPr>
              <a:t>         </a:t>
            </a:r>
            <a:r>
              <a:rPr lang="zh-CN" altLang="en-US" sz="2800" dirty="0">
                <a:latin typeface="Arial" panose="020B0604020202020204" pitchFamily="34" charset="0"/>
              </a:rPr>
              <a:t>（像） </a:t>
            </a:r>
            <a:r>
              <a:rPr lang="en-US" altLang="zh-CN" sz="2800" dirty="0">
                <a:latin typeface="Arial" panose="020B0604020202020204" pitchFamily="34" charset="0"/>
              </a:rPr>
              <a:t>a mirror. I’m quieter and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  </a:t>
            </a:r>
            <a:r>
              <a:rPr lang="zh-CN" altLang="en-US" sz="2800" dirty="0">
                <a:latin typeface="Arial" panose="020B0604020202020204" pitchFamily="34" charset="0"/>
              </a:rPr>
              <a:t>（更加严肃）</a:t>
            </a:r>
            <a:r>
              <a:rPr lang="en-US" altLang="zh-CN" sz="2800" dirty="0">
                <a:latin typeface="Arial" panose="020B0604020202020204" pitchFamily="34" charset="0"/>
              </a:rPr>
              <a:t>than most kids. That’s </a:t>
            </a:r>
            <a:r>
              <a:rPr lang="zh-CN" altLang="en-US" sz="2800" u="sng" dirty="0">
                <a:latin typeface="Arial" panose="020B0604020202020204" pitchFamily="34" charset="0"/>
              </a:rPr>
              <a:t>          </a:t>
            </a:r>
            <a:r>
              <a:rPr lang="zh-CN" altLang="en-US" sz="2800" dirty="0">
                <a:latin typeface="Arial" panose="020B0604020202020204" pitchFamily="34" charset="0"/>
              </a:rPr>
              <a:t>（为什么） </a:t>
            </a:r>
            <a:r>
              <a:rPr lang="en-US" altLang="zh-CN" sz="2800" dirty="0">
                <a:latin typeface="Arial" panose="020B0604020202020204" pitchFamily="34" charset="0"/>
              </a:rPr>
              <a:t>I like</a:t>
            </a:r>
            <a:r>
              <a:rPr lang="zh-CN" altLang="en-US" sz="2800" dirty="0">
                <a:latin typeface="Arial" panose="020B0604020202020204" pitchFamily="34" charset="0"/>
              </a:rPr>
              <a:t>   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</a:t>
            </a:r>
            <a:r>
              <a:rPr lang="zh-CN" altLang="en-US" sz="2800" dirty="0">
                <a:latin typeface="Arial" panose="020B0604020202020204" pitchFamily="34" charset="0"/>
              </a:rPr>
              <a:t>（读书）</a:t>
            </a:r>
            <a:r>
              <a:rPr lang="en-US" altLang="zh-CN" sz="2800" dirty="0">
                <a:latin typeface="Arial" panose="020B0604020202020204" pitchFamily="34" charset="0"/>
              </a:rPr>
              <a:t>and </a:t>
            </a:r>
            <a:r>
              <a:rPr lang="zh-CN" altLang="en-US" sz="2800" dirty="0">
                <a:latin typeface="Arial" panose="020B0604020202020204" pitchFamily="34" charset="0"/>
              </a:rPr>
              <a:t>I </a:t>
            </a:r>
            <a:r>
              <a:rPr lang="en-US" altLang="zh-CN" sz="2800" dirty="0">
                <a:latin typeface="Arial" panose="020B0604020202020204" pitchFamily="34" charset="0"/>
              </a:rPr>
              <a:t>study harder in class. My best friend Yuan Li is quiet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Arial" panose="020B0604020202020204" pitchFamily="34" charset="0"/>
              </a:rPr>
              <a:t>too, so we 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     </a:t>
            </a:r>
            <a:r>
              <a:rPr lang="zh-CN" altLang="en-US" sz="2800" dirty="0">
                <a:latin typeface="Arial" panose="020B0604020202020204" pitchFamily="34" charset="0"/>
              </a:rPr>
              <a:t>（喜欢在一起学习）</a:t>
            </a:r>
            <a:r>
              <a:rPr lang="en-US" altLang="zh-CN" sz="2800" dirty="0">
                <a:latin typeface="Arial" panose="020B0604020202020204" pitchFamily="34" charset="0"/>
              </a:rPr>
              <a:t>. I’m shy so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2800" u="sng" dirty="0">
                <a:latin typeface="Arial" panose="020B0604020202020204" pitchFamily="34" charset="0"/>
              </a:rPr>
              <a:t>                           </a:t>
            </a:r>
            <a:r>
              <a:rPr lang="zh-CN" altLang="en-US" sz="2800" dirty="0">
                <a:latin typeface="Arial" panose="020B0604020202020204" pitchFamily="34" charset="0"/>
              </a:rPr>
              <a:t>（对我来说交朋友并不容易）</a:t>
            </a:r>
            <a:r>
              <a:rPr lang="en-US" altLang="zh-CN" sz="2800" dirty="0">
                <a:latin typeface="Arial" panose="020B0604020202020204" pitchFamily="34" charset="0"/>
              </a:rPr>
              <a:t>. But I think friends are like books</a:t>
            </a:r>
            <a:r>
              <a:rPr lang="zh-CN" altLang="en-US" sz="2800" dirty="0">
                <a:latin typeface="Arial" panose="020B0604020202020204" pitchFamily="34" charset="0"/>
              </a:rPr>
              <a:t>—</a:t>
            </a:r>
            <a:r>
              <a:rPr lang="en-US" altLang="zh-CN" sz="2800" dirty="0">
                <a:latin typeface="Arial" panose="020B0604020202020204" pitchFamily="34" charset="0"/>
              </a:rPr>
              <a:t>you needn’t a lot of them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2800" u="sng" dirty="0">
                <a:latin typeface="Arial" panose="020B0604020202020204" pitchFamily="34" charset="0"/>
              </a:rPr>
              <a:t>                 </a:t>
            </a:r>
            <a:r>
              <a:rPr lang="zh-CN" altLang="en-US" sz="2800" dirty="0">
                <a:latin typeface="Arial" panose="020B0604020202020204" pitchFamily="34" charset="0"/>
              </a:rPr>
              <a:t>（只要） </a:t>
            </a:r>
            <a:r>
              <a:rPr lang="en-US" altLang="zh-CN" sz="2800" dirty="0">
                <a:latin typeface="Arial" panose="020B0604020202020204" pitchFamily="34" charset="0"/>
              </a:rPr>
              <a:t>they’re good.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7412" name="Text Box 4"/>
          <p:cNvSpPr txBox="1"/>
          <p:nvPr/>
        </p:nvSpPr>
        <p:spPr>
          <a:xfrm>
            <a:off x="0" y="304800"/>
            <a:ext cx="9448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Step 4 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运用与生成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	P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roduction)</a:t>
            </a:r>
            <a:endParaRPr lang="zh-CN" altLang="en-US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1"/>
          <p:cNvSpPr/>
          <p:nvPr/>
        </p:nvSpPr>
        <p:spPr>
          <a:xfrm>
            <a:off x="458788" y="1511300"/>
            <a:ext cx="8229600" cy="393065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eaLnBrk="0" hangingPunct="0"/>
            <a:r>
              <a:rPr lang="zh-CN" altLang="en-US" sz="2800" u="sng" dirty="0">
                <a:latin typeface="Arial" panose="020B0604020202020204" pitchFamily="34" charset="0"/>
              </a:rPr>
              <a:t>                                 </a:t>
            </a:r>
            <a:r>
              <a:rPr lang="zh-CN" altLang="en-US" sz="2800" dirty="0">
                <a:latin typeface="Arial" panose="020B0604020202020204" pitchFamily="34" charset="0"/>
              </a:rPr>
              <a:t>（没有必要相同）</a:t>
            </a:r>
            <a:r>
              <a:rPr lang="en-US" altLang="zh-CN" sz="2800" dirty="0">
                <a:latin typeface="Arial" panose="020B0604020202020204" pitchFamily="34" charset="0"/>
              </a:rPr>
              <a:t>. My best friend Larry 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        </a:t>
            </a:r>
            <a:r>
              <a:rPr lang="zh-CN" altLang="en-US" sz="2800" dirty="0">
                <a:latin typeface="Arial" panose="020B0604020202020204" pitchFamily="34" charset="0"/>
              </a:rPr>
              <a:t>（与</a:t>
            </a:r>
            <a:r>
              <a:rPr lang="en-US" altLang="zh-CN" sz="2800" dirty="0">
                <a:latin typeface="宋体" panose="02010600030101010101" pitchFamily="2" charset="-122"/>
                <a:ea typeface="Times New Roman" panose="02020603050405020304" pitchFamily="2" charset="0"/>
              </a:rPr>
              <a:t>……</a:t>
            </a:r>
            <a:r>
              <a:rPr lang="zh-CN" altLang="en-US" sz="2800" dirty="0">
                <a:latin typeface="Arial" panose="020B0604020202020204" pitchFamily="34" charset="0"/>
              </a:rPr>
              <a:t>不同） </a:t>
            </a:r>
            <a:r>
              <a:rPr lang="en-US" altLang="zh-CN" sz="2800" dirty="0">
                <a:latin typeface="Arial" panose="020B0604020202020204" pitchFamily="34" charset="0"/>
              </a:rPr>
              <a:t>me. He 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Arial" panose="020B0604020202020204" pitchFamily="34" charset="0"/>
              </a:rPr>
              <a:t>is taller than me. We both like sports, but he plays tennis better, so he always wins. I’m getting better, though. As Larry often says, “My best friend helps to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        </a:t>
            </a:r>
            <a:r>
              <a:rPr lang="zh-CN" altLang="en-US" sz="2800" dirty="0">
                <a:latin typeface="Arial" panose="020B0604020202020204" pitchFamily="34" charset="0"/>
              </a:rPr>
              <a:t>（展现）</a:t>
            </a:r>
            <a:r>
              <a:rPr lang="en-US" altLang="zh-CN" sz="2800" dirty="0">
                <a:latin typeface="Arial" panose="020B0604020202020204" pitchFamily="34" charset="0"/>
              </a:rPr>
              <a:t>the best in me.” However, Larry is much less hard–working, so I always get better grades. Maybe 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                        </a:t>
            </a:r>
            <a:r>
              <a:rPr lang="zh-CN" altLang="en-US" sz="2800" dirty="0">
                <a:latin typeface="Arial" panose="020B0604020202020204" pitchFamily="34" charset="0"/>
              </a:rPr>
              <a:t>（我应该更多的帮助他们）.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58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8100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Rectangle 1"/>
          <p:cNvSpPr/>
          <p:nvPr/>
        </p:nvSpPr>
        <p:spPr>
          <a:xfrm>
            <a:off x="381000" y="1976438"/>
            <a:ext cx="8382000" cy="435768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eaLnBrk="0" hangingPunct="0"/>
            <a:r>
              <a:rPr lang="zh-CN" altLang="en-US" sz="2800" dirty="0">
                <a:latin typeface="Arial" panose="020B0604020202020204" pitchFamily="34" charset="0"/>
              </a:rPr>
              <a:t>I don’t really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      </a:t>
            </a:r>
            <a:r>
              <a:rPr lang="zh-CN" altLang="en-US" sz="2800" dirty="0">
                <a:latin typeface="Arial" panose="020B0604020202020204" pitchFamily="34" charset="0"/>
              </a:rPr>
              <a:t>（介意）if my friends are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    </a:t>
            </a:r>
            <a:r>
              <a:rPr lang="zh-CN" altLang="en-US" sz="2800" dirty="0">
                <a:latin typeface="Arial" panose="020B0604020202020204" pitchFamily="34" charset="0"/>
              </a:rPr>
              <a:t>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2800" dirty="0">
                <a:latin typeface="Arial" panose="020B0604020202020204" pitchFamily="34" charset="0"/>
              </a:rPr>
              <a:t> 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       </a:t>
            </a:r>
            <a:r>
              <a:rPr lang="zh-CN" altLang="en-US" sz="2800" dirty="0">
                <a:latin typeface="Arial" panose="020B0604020202020204" pitchFamily="34" charset="0"/>
              </a:rPr>
              <a:t>（与</a:t>
            </a:r>
            <a:r>
              <a:rPr lang="en-US" altLang="zh-CN" sz="2800" dirty="0">
                <a:latin typeface="宋体" panose="02010600030101010101" pitchFamily="2" charset="-122"/>
                <a:ea typeface="Times New Roman" panose="02020603050405020304" pitchFamily="2" charset="0"/>
              </a:rPr>
              <a:t>……</a:t>
            </a:r>
            <a:r>
              <a:rPr lang="zh-CN" altLang="en-US" sz="2800" dirty="0">
                <a:latin typeface="Arial" panose="020B0604020202020204" pitchFamily="34" charset="0"/>
              </a:rPr>
              <a:t>相同） me or different. My favorite saying is, “ A true friend reaches for your hand and touches your heart.” My best friend Carol is really kind and very funny. 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    </a:t>
            </a:r>
            <a:r>
              <a:rPr lang="zh-CN" altLang="en-US" sz="2800" dirty="0">
                <a:latin typeface="Arial" panose="020B0604020202020204" pitchFamily="34" charset="0"/>
              </a:rPr>
              <a:t>（事实上）, she’s funnier than anyone I know. I broke my arm last year but she 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                          </a:t>
            </a:r>
            <a:r>
              <a:rPr lang="zh-CN" altLang="en-US" sz="2800" dirty="0">
                <a:latin typeface="Arial" panose="020B0604020202020204" pitchFamily="34" charset="0"/>
              </a:rPr>
              <a:t>（让我高兴并且感觉好多了）. We can</a:t>
            </a:r>
            <a:r>
              <a:rPr lang="zh-CN" altLang="en-US" sz="2800" u="sng" dirty="0">
                <a:latin typeface="Arial" panose="020B0604020202020204" pitchFamily="34" charset="0"/>
              </a:rPr>
              <a:t>            </a:t>
            </a:r>
            <a:r>
              <a:rPr lang="zh-CN" altLang="en-US" sz="2800" dirty="0">
                <a:latin typeface="Arial" panose="020B0604020202020204" pitchFamily="34" charset="0"/>
              </a:rPr>
              <a:t>（讨论）and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2800" u="sng" dirty="0">
                <a:latin typeface="Arial" panose="020B0604020202020204" pitchFamily="34" charset="0"/>
              </a:rPr>
              <a:t>           </a:t>
            </a:r>
            <a:r>
              <a:rPr lang="zh-CN" altLang="en-US" sz="2800" dirty="0">
                <a:latin typeface="Arial" panose="020B0604020202020204" pitchFamily="34" charset="0"/>
              </a:rPr>
              <a:t>（分享） everything. I know she </a:t>
            </a:r>
            <a:r>
              <a:rPr lang="zh-CN" altLang="en-US" sz="2800" u="sng" dirty="0">
                <a:latin typeface="Arial" panose="020B0604020202020204" pitchFamily="34" charset="0"/>
              </a:rPr>
              <a:t>           </a:t>
            </a:r>
            <a:r>
              <a:rPr lang="zh-CN" altLang="en-US" sz="2800" dirty="0">
                <a:latin typeface="Arial" panose="020B0604020202020204" pitchFamily="34" charset="0"/>
              </a:rPr>
              <a:t>（在乎我）because she’s always there to listen.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8100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Rectangle 1"/>
          <p:cNvSpPr/>
          <p:nvPr/>
        </p:nvSpPr>
        <p:spPr>
          <a:xfrm>
            <a:off x="534988" y="3430588"/>
            <a:ext cx="8077200" cy="20415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eaLnBrk="0" hangingPunct="0"/>
            <a:r>
              <a:rPr lang="en-US" altLang="zh-CN" sz="3200" dirty="0">
                <a:latin typeface="Arial" panose="020B0604020202020204" pitchFamily="34" charset="0"/>
              </a:rPr>
              <a:t>I’m different from Jeff</a:t>
            </a:r>
            <a:r>
              <a:rPr lang="zh-CN" altLang="en-US" sz="3200" dirty="0">
                <a:latin typeface="Arial" panose="020B0604020202020204" pitchFamily="34" charset="0"/>
              </a:rPr>
              <a:t>，</a:t>
            </a:r>
            <a:r>
              <a:rPr lang="en-US" altLang="zh-CN" sz="3200" dirty="0">
                <a:latin typeface="Arial" panose="020B0604020202020204" pitchFamily="34" charset="0"/>
              </a:rPr>
              <a:t>because I’m louder than the other kids in class. My best friend is similar to Larry because she’s less hard– working than me…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20484" name="Text Box 4"/>
          <p:cNvSpPr txBox="1"/>
          <p:nvPr/>
        </p:nvSpPr>
        <p:spPr>
          <a:xfrm>
            <a:off x="0" y="304800"/>
            <a:ext cx="91440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800" b="1" dirty="0">
                <a:solidFill>
                  <a:srgbClr val="FF0000"/>
                </a:solidFill>
                <a:latin typeface="Arial" panose="020B0604020202020204" pitchFamily="34" charset="0"/>
              </a:rPr>
              <a:t>Step 5 </a:t>
            </a: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</a:rPr>
              <a:t>巩固与提高（P</a:t>
            </a:r>
            <a:r>
              <a:rPr lang="en-US" altLang="zh-CN" sz="4800" b="1" dirty="0">
                <a:solidFill>
                  <a:srgbClr val="FF0000"/>
                </a:solidFill>
                <a:latin typeface="Arial" panose="020B0604020202020204" pitchFamily="34" charset="0"/>
              </a:rPr>
              <a:t>rogress</a:t>
            </a: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endParaRPr lang="zh-CN" altLang="en-US" sz="4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85" name="WordArt 6"/>
          <p:cNvSpPr>
            <a:spLocks noTextEdit="1"/>
          </p:cNvSpPr>
          <p:nvPr/>
        </p:nvSpPr>
        <p:spPr>
          <a:xfrm>
            <a:off x="914400" y="1295400"/>
            <a:ext cx="3657600" cy="1828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 eaLnBrk="0" hangingPunct="0"/>
            <a:r>
              <a:rPr lang="zh-CN" altLang="en-US" sz="36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Let's compare our friends</a:t>
            </a:r>
            <a:endParaRPr lang="zh-CN" altLang="en-US" sz="36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8100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7" name="Rectangle 1"/>
          <p:cNvSpPr/>
          <p:nvPr/>
        </p:nvSpPr>
        <p:spPr>
          <a:xfrm>
            <a:off x="153988" y="2300288"/>
            <a:ext cx="9220200" cy="301783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eaLnBrk="0" hangingPunct="0"/>
            <a:r>
              <a:rPr lang="zh-CN" altLang="en-US" sz="3200" i="1" dirty="0">
                <a:latin typeface="Arial" panose="020B0604020202020204" pitchFamily="34" charset="0"/>
              </a:rPr>
              <a:t>1.A good friend is like a mirror.</a:t>
            </a:r>
            <a:endParaRPr lang="zh-CN" altLang="en-US" sz="3200" i="1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i="1" dirty="0">
                <a:latin typeface="Arial" panose="020B0604020202020204" pitchFamily="34" charset="0"/>
              </a:rPr>
              <a:t>2.Friends are like books —you don’t need a </a:t>
            </a:r>
            <a:endParaRPr lang="zh-CN" altLang="en-US" sz="3200" i="1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i="1" dirty="0">
                <a:latin typeface="Arial" panose="020B0604020202020204" pitchFamily="34" charset="0"/>
              </a:rPr>
              <a:t>   lot of them as long as they’re good.</a:t>
            </a:r>
            <a:endParaRPr lang="zh-CN" altLang="en-US" sz="3200" i="1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i="1" dirty="0">
                <a:latin typeface="Arial" panose="020B0604020202020204" pitchFamily="34" charset="0"/>
              </a:rPr>
              <a:t>3.My best friend helps to bring out the best in me. </a:t>
            </a:r>
            <a:endParaRPr lang="zh-CN" altLang="en-US" sz="3200" i="1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i="1" dirty="0">
                <a:latin typeface="Arial" panose="020B0604020202020204" pitchFamily="34" charset="0"/>
              </a:rPr>
              <a:t>4.A true friend reaches for your hand and touches </a:t>
            </a:r>
            <a:endParaRPr lang="zh-CN" altLang="en-US" sz="3200" i="1" dirty="0"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3200" i="1" dirty="0">
                <a:latin typeface="Arial" panose="020B0604020202020204" pitchFamily="34" charset="0"/>
              </a:rPr>
              <a:t>  your heart.</a:t>
            </a:r>
            <a:endParaRPr lang="zh-CN" altLang="en-US" sz="32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1"/>
          <p:cNvSpPr/>
          <p:nvPr/>
        </p:nvSpPr>
        <p:spPr>
          <a:xfrm>
            <a:off x="0" y="884238"/>
            <a:ext cx="9144000" cy="60039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zh-CN" altLang="en-US" sz="3200" b="1" dirty="0">
                <a:latin typeface="Times New Roman" panose="02020603050405020304" pitchFamily="2" charset="0"/>
                <a:cs typeface="Times New Roman" panose="02020603050405020304" pitchFamily="2" charset="0"/>
              </a:rPr>
              <a:t>翻译下列短语</a:t>
            </a:r>
            <a:endParaRPr lang="zh-CN" altLang="en-US" sz="3200" b="1" dirty="0">
              <a:latin typeface="Arial" panose="020B0604020202020204" pitchFamily="34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1.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更加勤奋</a:t>
            </a:r>
            <a:r>
              <a:rPr lang="en-US" altLang="zh-CN" sz="3600" b="1" u="sng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_______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像一面镜子 </a:t>
            </a:r>
            <a:r>
              <a:rPr lang="en-US" altLang="zh-CN" sz="3600" b="1" u="sng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____________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3.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关心，在意</a:t>
            </a:r>
            <a:r>
              <a:rPr lang="en-US" altLang="zh-CN" sz="3600" b="1" u="sng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________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4.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只要；既然 </a:t>
            </a:r>
            <a:r>
              <a:rPr lang="en-US" altLang="zh-CN" sz="3600" b="1" u="sng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_________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5.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使显现；使表现出</a:t>
            </a:r>
            <a:r>
              <a:rPr lang="en-US" altLang="zh-CN" sz="3600" b="1" u="sng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________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6.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取得更好地成绩 </a:t>
            </a:r>
            <a:r>
              <a:rPr lang="en-US" altLang="zh-CN" sz="3600" b="1" u="sng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____________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7.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和</a:t>
            </a: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2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相同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___________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8.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事实上</a:t>
            </a:r>
            <a:r>
              <a:rPr lang="en-US" altLang="zh-CN" sz="3600" b="1" u="sng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________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9.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与</a:t>
            </a:r>
            <a:r>
              <a:rPr lang="en-US" altLang="zh-CN" sz="3600" b="1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2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相像的</a:t>
            </a:r>
            <a:r>
              <a:rPr lang="en-US" altLang="zh-CN" sz="3600" b="1" u="sng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___________</a:t>
            </a:r>
            <a:endParaRPr lang="zh-CN" altLang="en-US" sz="3600" b="1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 eaLnBrk="0" hangingPunct="0"/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4100" name="TextBox 5"/>
          <p:cNvSpPr txBox="1"/>
          <p:nvPr/>
        </p:nvSpPr>
        <p:spPr>
          <a:xfrm>
            <a:off x="2438400" y="1295400"/>
            <a:ext cx="1676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harder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Rectangle 4"/>
          <p:cNvSpPr>
            <a:spLocks noRot="1"/>
          </p:cNvSpPr>
          <p:nvPr/>
        </p:nvSpPr>
        <p:spPr>
          <a:xfrm>
            <a:off x="0" y="0"/>
            <a:ext cx="4267200" cy="838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</a:rPr>
              <a:t>§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自主学习方案</a:t>
            </a:r>
            <a:r>
              <a: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en-US" altLang="zh-CN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2" name="TextBox 5"/>
          <p:cNvSpPr txBox="1"/>
          <p:nvPr/>
        </p:nvSpPr>
        <p:spPr>
          <a:xfrm>
            <a:off x="2819400" y="1905000"/>
            <a:ext cx="34290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like a mirror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3" name="TextBox 5"/>
          <p:cNvSpPr txBox="1"/>
          <p:nvPr/>
        </p:nvSpPr>
        <p:spPr>
          <a:xfrm>
            <a:off x="2819400" y="2438400"/>
            <a:ext cx="2971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care about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4" name="TextBox 5"/>
          <p:cNvSpPr txBox="1"/>
          <p:nvPr/>
        </p:nvSpPr>
        <p:spPr>
          <a:xfrm>
            <a:off x="2895600" y="2971800"/>
            <a:ext cx="2133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as long as 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5" name="TextBox 5"/>
          <p:cNvSpPr txBox="1"/>
          <p:nvPr/>
        </p:nvSpPr>
        <p:spPr>
          <a:xfrm>
            <a:off x="4191000" y="3505200"/>
            <a:ext cx="2133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bring out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6" name="TextBox 5"/>
          <p:cNvSpPr txBox="1"/>
          <p:nvPr/>
        </p:nvSpPr>
        <p:spPr>
          <a:xfrm>
            <a:off x="3733800" y="4038600"/>
            <a:ext cx="3657600" cy="647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get better grades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7" name="TextBox 5"/>
          <p:cNvSpPr txBox="1"/>
          <p:nvPr/>
        </p:nvSpPr>
        <p:spPr>
          <a:xfrm>
            <a:off x="2971800" y="4648200"/>
            <a:ext cx="31242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the same as</a:t>
            </a:r>
            <a:r>
              <a:rPr lang="en-US" altLang="zh-CN" sz="36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8" name="TextBox 5"/>
          <p:cNvSpPr txBox="1"/>
          <p:nvPr/>
        </p:nvSpPr>
        <p:spPr>
          <a:xfrm>
            <a:off x="1981200" y="5181600"/>
            <a:ext cx="2133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in fact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9" name="TextBox 5"/>
          <p:cNvSpPr txBox="1"/>
          <p:nvPr/>
        </p:nvSpPr>
        <p:spPr>
          <a:xfrm>
            <a:off x="3200400" y="5715000"/>
            <a:ext cx="30480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be similar to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1" grpId="1"/>
      <p:bldP spid="4102" grpId="0"/>
      <p:bldP spid="4103" grpId="0"/>
      <p:bldP spid="4104" grpId="0"/>
      <p:bldP spid="4105" grpId="0"/>
      <p:bldP spid="4106" grpId="0"/>
      <p:bldP spid="4107" grpId="0"/>
      <p:bldP spid="4108" grpId="0"/>
      <p:bldP spid="410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矩形 1"/>
          <p:cNvSpPr/>
          <p:nvPr/>
        </p:nvSpPr>
        <p:spPr>
          <a:xfrm>
            <a:off x="0" y="0"/>
            <a:ext cx="9144000" cy="6675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探究点（一）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It’s necessary to be</a:t>
            </a:r>
            <a:r>
              <a:rPr lang="en-US" altLang="zh-CN" sz="3600" b="1" dirty="0">
                <a:latin typeface="Arial" panose="020B0604020202020204" pitchFamily="34" charset="0"/>
              </a:rPr>
              <a:t> the same.  </a:t>
            </a:r>
            <a:r>
              <a:rPr lang="zh-CN" altLang="en-US" sz="3600" b="1" dirty="0">
                <a:latin typeface="Arial" panose="020B0604020202020204" pitchFamily="34" charset="0"/>
              </a:rPr>
              <a:t>有必要一致。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i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t’s necessary to do sth.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意为“有必要做某事”。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it 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是形式主语，其句型是i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t is/was+ 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形容词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+ 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动词不定式，常用来说明一般的情况或某一次具体的动作。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e.</a:t>
            </a:r>
            <a:r>
              <a:rPr lang="en-US" altLang="zh-CN" sz="3600" b="1" dirty="0">
                <a:latin typeface="Arial" panose="020B0604020202020204" pitchFamily="34" charset="0"/>
              </a:rPr>
              <a:t>g</a:t>
            </a:r>
            <a:r>
              <a:rPr lang="zh-CN" altLang="en-US" sz="3600" b="1" dirty="0">
                <a:latin typeface="Arial" panose="020B0604020202020204" pitchFamily="34" charset="0"/>
              </a:rPr>
              <a:t>.</a:t>
            </a:r>
            <a:r>
              <a:rPr lang="en-US" altLang="zh-CN" sz="3600" b="1" dirty="0">
                <a:latin typeface="Arial" panose="020B0604020202020204" pitchFamily="34" charset="0"/>
              </a:rPr>
              <a:t>It’s necessary to study English well.</a:t>
            </a:r>
            <a:r>
              <a:rPr lang="zh-CN" altLang="en-US" sz="3600" b="1" dirty="0">
                <a:latin typeface="Arial" panose="020B0604020202020204" pitchFamily="34" charset="0"/>
              </a:rPr>
              <a:t> 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 有必要把英语学好。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 </a:t>
            </a:r>
            <a:r>
              <a:rPr lang="en-US" altLang="zh-CN" sz="3600" b="1" dirty="0">
                <a:latin typeface="Arial" panose="020B0604020202020204" pitchFamily="34" charset="0"/>
              </a:rPr>
              <a:t>It’s necessary to make full use of the 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 </a:t>
            </a:r>
            <a:r>
              <a:rPr lang="en-US" altLang="zh-CN" sz="3600" b="1" dirty="0">
                <a:latin typeface="Arial" panose="020B0604020202020204" pitchFamily="34" charset="0"/>
              </a:rPr>
              <a:t>waste we throw away every day.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充分利用我们每天扔掉的垃圾很有必要。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矩形 1"/>
          <p:cNvSpPr/>
          <p:nvPr/>
        </p:nvSpPr>
        <p:spPr>
          <a:xfrm>
            <a:off x="0" y="0"/>
            <a:ext cx="9144000" cy="6675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【拓展】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i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t is/was+ 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形容词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+ 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动名词，表示说话者在谈论某一特定的处境，并想给人以“某一动作在进行中”的概念。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e.g.</a:t>
            </a:r>
            <a:r>
              <a:rPr lang="en-US" altLang="zh-CN" sz="3600" b="1" dirty="0">
                <a:latin typeface="Arial" panose="020B0604020202020204" pitchFamily="34" charset="0"/>
              </a:rPr>
              <a:t>It’s a waste of time talking about</a:t>
            </a:r>
            <a:r>
              <a:rPr lang="zh-CN" altLang="en-US" sz="3600" b="1" dirty="0">
                <a:latin typeface="Arial" panose="020B0604020202020204" pitchFamily="34" charset="0"/>
              </a:rPr>
              <a:t> 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 </a:t>
            </a:r>
            <a:r>
              <a:rPr lang="en-US" altLang="zh-CN" sz="3600" b="1" dirty="0">
                <a:latin typeface="Arial" panose="020B0604020202020204" pitchFamily="34" charset="0"/>
              </a:rPr>
              <a:t>such a thing.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谈论这种事情真是浪费时间。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</a:t>
            </a:r>
            <a:r>
              <a:rPr lang="en-US" altLang="zh-CN" sz="3600" b="1" dirty="0">
                <a:latin typeface="Arial" panose="020B0604020202020204" pitchFamily="34" charset="0"/>
              </a:rPr>
              <a:t>It is no good/use complaining</a:t>
            </a:r>
            <a:r>
              <a:rPr lang="zh-CN" altLang="en-US" sz="3600" b="1" dirty="0">
                <a:latin typeface="Arial" panose="020B0604020202020204" pitchFamily="34" charset="0"/>
              </a:rPr>
              <a:t>. 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怨天尤人是没用的。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 针对训练</a:t>
            </a:r>
            <a:endParaRPr lang="zh-CN" altLang="en-US" sz="36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r>
              <a:rPr lang="zh-CN" altLang="en-US" sz="3600" b="1" dirty="0">
                <a:latin typeface="Arial" panose="020B0604020202020204" pitchFamily="34" charset="0"/>
              </a:rPr>
              <a:t>）</a:t>
            </a:r>
            <a:r>
              <a:rPr lang="en-US" altLang="zh-CN" sz="3600" b="1" dirty="0">
                <a:latin typeface="Arial" panose="020B0604020202020204" pitchFamily="34" charset="0"/>
              </a:rPr>
              <a:t>It is important _____English well.</a:t>
            </a:r>
            <a:r>
              <a:rPr lang="zh-CN" altLang="en-US" sz="3600" b="1" dirty="0">
                <a:latin typeface="Arial" panose="020B0604020202020204" pitchFamily="34" charset="0"/>
              </a:rPr>
              <a:t>  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</a:t>
            </a:r>
            <a:r>
              <a:rPr lang="en-US" altLang="zh-CN" sz="3600" b="1" dirty="0">
                <a:latin typeface="Arial" panose="020B0604020202020204" pitchFamily="34" charset="0"/>
              </a:rPr>
              <a:t>   </a:t>
            </a:r>
            <a:r>
              <a:rPr lang="zh-CN" altLang="en-US" sz="3600" b="1" dirty="0">
                <a:latin typeface="Arial" panose="020B0604020202020204" pitchFamily="34" charset="0"/>
              </a:rPr>
              <a:t>   </a:t>
            </a:r>
            <a:r>
              <a:rPr lang="en-US" altLang="zh-CN" sz="3600" b="1" dirty="0">
                <a:latin typeface="Arial" panose="020B0604020202020204" pitchFamily="34" charset="0"/>
              </a:rPr>
              <a:t>A. to learn         B. to learning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r>
              <a:rPr lang="en-US" altLang="zh-CN" sz="3600" b="1" dirty="0">
                <a:latin typeface="Arial" panose="020B0604020202020204" pitchFamily="34" charset="0"/>
              </a:rPr>
              <a:t>      </a:t>
            </a:r>
            <a:r>
              <a:rPr lang="zh-CN" altLang="en-US" sz="3600" b="1" dirty="0">
                <a:latin typeface="Arial" panose="020B0604020202020204" pitchFamily="34" charset="0"/>
              </a:rPr>
              <a:t>   </a:t>
            </a:r>
            <a:r>
              <a:rPr lang="en-US" altLang="zh-CN" sz="3600" b="1" dirty="0">
                <a:latin typeface="Arial" panose="020B0604020202020204" pitchFamily="34" charset="0"/>
              </a:rPr>
              <a:t>C. learn             D. learnt 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3555" name="TextBox 2"/>
          <p:cNvSpPr txBox="1"/>
          <p:nvPr/>
        </p:nvSpPr>
        <p:spPr>
          <a:xfrm rot="10800000" flipH="1" flipV="1">
            <a:off x="457200" y="5029200"/>
            <a:ext cx="6096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矩形 1"/>
          <p:cNvSpPr/>
          <p:nvPr/>
        </p:nvSpPr>
        <p:spPr>
          <a:xfrm>
            <a:off x="0" y="0"/>
            <a:ext cx="9144000" cy="6797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探究点（二） 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zh-CN" sz="4000" b="1" dirty="0">
                <a:latin typeface="Arial" panose="020B0604020202020204" pitchFamily="34" charset="0"/>
              </a:rPr>
              <a:t>Huang Lei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isn’t as</a:t>
            </a:r>
            <a:r>
              <a:rPr lang="en-US" altLang="zh-CN" sz="4000" b="1" dirty="0">
                <a:latin typeface="Arial" panose="020B0604020202020204" pitchFamily="34" charset="0"/>
              </a:rPr>
              <a:t> good at tennis 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as</a:t>
            </a:r>
            <a:r>
              <a:rPr lang="en-US" altLang="zh-CN" sz="4000" b="1" dirty="0">
                <a:latin typeface="Arial" panose="020B0604020202020204" pitchFamily="34" charset="0"/>
              </a:rPr>
              <a:t> </a:t>
            </a:r>
            <a:endParaRPr lang="en-US" altLang="zh-CN" sz="4000" b="1" dirty="0">
              <a:latin typeface="Arial" panose="020B0604020202020204" pitchFamily="34" charset="0"/>
            </a:endParaRPr>
          </a:p>
          <a:p>
            <a:r>
              <a:rPr lang="zh-CN" altLang="en-US" sz="4000" b="1" dirty="0">
                <a:latin typeface="Arial" panose="020B0604020202020204" pitchFamily="34" charset="0"/>
              </a:rPr>
              <a:t> </a:t>
            </a:r>
            <a:r>
              <a:rPr lang="en-US" altLang="zh-CN" sz="4000" b="1" dirty="0">
                <a:latin typeface="Arial" panose="020B0604020202020204" pitchFamily="34" charset="0"/>
              </a:rPr>
              <a:t>Larry.</a:t>
            </a:r>
            <a:endParaRPr lang="zh-CN" altLang="en-US" sz="4000" b="1" dirty="0">
              <a:latin typeface="Arial" panose="020B0604020202020204" pitchFamily="34" charset="0"/>
            </a:endParaRPr>
          </a:p>
          <a:p>
            <a:r>
              <a:rPr lang="zh-CN" altLang="en-US" sz="4000" b="1" dirty="0">
                <a:latin typeface="Arial" panose="020B0604020202020204" pitchFamily="34" charset="0"/>
              </a:rPr>
              <a:t> 黄磊没有</a:t>
            </a:r>
            <a:r>
              <a:rPr lang="en-US" altLang="zh-CN" sz="4000" dirty="0">
                <a:latin typeface="Arial" panose="020B0604020202020204" pitchFamily="34" charset="0"/>
              </a:rPr>
              <a:t>Larry</a:t>
            </a:r>
            <a:r>
              <a:rPr lang="zh-CN" altLang="en-US" sz="4000" b="1" dirty="0">
                <a:latin typeface="Arial" panose="020B0604020202020204" pitchFamily="34" charset="0"/>
              </a:rPr>
              <a:t>擅长网球。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) 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not as 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…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as 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… 意为“不如</a:t>
            </a:r>
            <a:r>
              <a:rPr lang="en-US" altLang="zh-CN" sz="4000" b="1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2" charset="0"/>
              </a:rPr>
              <a:t>……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,和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sz="4000" b="1" dirty="0">
                <a:solidFill>
                  <a:srgbClr val="0000FF"/>
                </a:solidFill>
                <a:latin typeface="宋体" panose="02010600030101010101" pitchFamily="2" charset="-122"/>
                <a:ea typeface="Times New Roman" panose="02020603050405020304" pitchFamily="2" charset="0"/>
              </a:rPr>
              <a:t>……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不一样”,也可以表达为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not so 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…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    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as 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… 。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not as/so 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…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as 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… 中间要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    用形容词或副词的原级。第二个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as 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    后面接比较的另一方，可以是句子，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    也可以是名词或代词（若为人称代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    词，主格与宾格均可）。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矩形 1"/>
          <p:cNvSpPr/>
          <p:nvPr/>
        </p:nvSpPr>
        <p:spPr>
          <a:xfrm>
            <a:off x="0" y="0"/>
            <a:ext cx="9144000" cy="6430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4000" b="1" dirty="0">
                <a:latin typeface="Arial" panose="020B0604020202020204" pitchFamily="34" charset="0"/>
              </a:rPr>
              <a:t>  e.</a:t>
            </a:r>
            <a:r>
              <a:rPr lang="en-US" altLang="zh-CN" sz="4000" b="1" dirty="0">
                <a:latin typeface="Arial" panose="020B0604020202020204" pitchFamily="34" charset="0"/>
              </a:rPr>
              <a:t>g</a:t>
            </a:r>
            <a:r>
              <a:rPr lang="zh-CN" altLang="en-US" sz="4000" b="1" dirty="0">
                <a:latin typeface="Arial" panose="020B0604020202020204" pitchFamily="34" charset="0"/>
              </a:rPr>
              <a:t>. </a:t>
            </a:r>
            <a:r>
              <a:rPr lang="en-US" altLang="zh-CN" sz="4000" b="1" dirty="0">
                <a:latin typeface="Arial" panose="020B0604020202020204" pitchFamily="34" charset="0"/>
              </a:rPr>
              <a:t>I’m not as/so tall as you.</a:t>
            </a:r>
            <a:endParaRPr lang="en-US" altLang="zh-CN" sz="4000" b="1" dirty="0">
              <a:latin typeface="Arial" panose="020B0604020202020204" pitchFamily="34" charset="0"/>
            </a:endParaRPr>
          </a:p>
          <a:p>
            <a:r>
              <a:rPr lang="zh-CN" altLang="en-US" sz="4000" b="1" dirty="0">
                <a:latin typeface="Arial" panose="020B0604020202020204" pitchFamily="34" charset="0"/>
              </a:rPr>
              <a:t>         我不如你高。</a:t>
            </a:r>
            <a:r>
              <a:rPr lang="en-US" altLang="zh-CN" sz="4000" b="1" dirty="0">
                <a:latin typeface="Arial" panose="020B0604020202020204" pitchFamily="34" charset="0"/>
              </a:rPr>
              <a:t> </a:t>
            </a:r>
            <a:endParaRPr lang="en-US" altLang="zh-CN" sz="4000" b="1" dirty="0">
              <a:latin typeface="Arial" panose="020B0604020202020204" pitchFamily="34" charset="0"/>
            </a:endParaRPr>
          </a:p>
          <a:p>
            <a:r>
              <a:rPr lang="zh-CN" altLang="en-US" sz="4000" b="1" dirty="0">
                <a:latin typeface="Arial" panose="020B0604020202020204" pitchFamily="34" charset="0"/>
              </a:rPr>
              <a:t>         </a:t>
            </a:r>
            <a:r>
              <a:rPr lang="en-US" altLang="zh-CN" sz="4000" b="1" dirty="0">
                <a:latin typeface="Arial" panose="020B0604020202020204" pitchFamily="34" charset="0"/>
              </a:rPr>
              <a:t>I’m as tall as you.</a:t>
            </a:r>
            <a:r>
              <a:rPr lang="zh-CN" altLang="en-US" sz="4000" b="1" dirty="0">
                <a:latin typeface="Arial" panose="020B0604020202020204" pitchFamily="34" charset="0"/>
              </a:rPr>
              <a:t>我和你一样高。</a:t>
            </a:r>
            <a:endParaRPr lang="zh-CN" altLang="en-US" sz="4000" b="1" dirty="0">
              <a:latin typeface="Arial" panose="020B0604020202020204" pitchFamily="34" charset="0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  针对训练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rPr>
              <a:t>   </a:t>
            </a:r>
            <a:r>
              <a:rPr lang="zh-CN" altLang="en-US" sz="3600" b="1" dirty="0">
                <a:latin typeface="Arial" panose="020B0604020202020204" pitchFamily="34" charset="0"/>
              </a:rPr>
              <a:t>）—</a:t>
            </a:r>
            <a:r>
              <a:rPr lang="en-US" altLang="zh-CN" sz="3600" b="1" dirty="0">
                <a:latin typeface="Arial" panose="020B0604020202020204" pitchFamily="34" charset="0"/>
              </a:rPr>
              <a:t>Why don’t you like winter in 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         </a:t>
            </a:r>
            <a:r>
              <a:rPr lang="en-US" altLang="zh-CN" sz="3600" b="1" dirty="0">
                <a:latin typeface="Arial" panose="020B0604020202020204" pitchFamily="34" charset="0"/>
              </a:rPr>
              <a:t>Beijing ?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     —</a:t>
            </a:r>
            <a:r>
              <a:rPr lang="en-US" altLang="zh-CN" sz="3600" b="1" dirty="0">
                <a:latin typeface="Arial" panose="020B0604020202020204" pitchFamily="34" charset="0"/>
              </a:rPr>
              <a:t>Because it is _____ </a:t>
            </a:r>
            <a:r>
              <a:rPr lang="zh-CN" altLang="en-US" sz="3600" b="1" dirty="0">
                <a:latin typeface="Arial" panose="020B0604020202020204" pitchFamily="34" charset="0"/>
              </a:rPr>
              <a:t>that </a:t>
            </a:r>
            <a:r>
              <a:rPr lang="en-US" altLang="zh-CN" sz="3600" b="1" dirty="0">
                <a:latin typeface="Arial" panose="020B0604020202020204" pitchFamily="34" charset="0"/>
              </a:rPr>
              <a:t>in</a:t>
            </a:r>
            <a:r>
              <a:rPr lang="zh-CN" altLang="en-US" sz="3600" b="1" dirty="0">
                <a:latin typeface="Arial" panose="020B0604020202020204" pitchFamily="34" charset="0"/>
              </a:rPr>
              <a:t>  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          </a:t>
            </a:r>
            <a:r>
              <a:rPr lang="en-US" altLang="zh-CN" sz="3600" b="1" dirty="0">
                <a:latin typeface="Arial" panose="020B0604020202020204" pitchFamily="34" charset="0"/>
              </a:rPr>
              <a:t>Guangzhou.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en-US" altLang="zh-CN" sz="3600" b="1" dirty="0">
                <a:latin typeface="Arial" panose="020B0604020202020204" pitchFamily="34" charset="0"/>
              </a:rPr>
              <a:t>A. as cold as   </a:t>
            </a:r>
            <a:r>
              <a:rPr lang="zh-CN" altLang="en-US" sz="3600" b="1" dirty="0">
                <a:latin typeface="Arial" panose="020B0604020202020204" pitchFamily="34" charset="0"/>
              </a:rPr>
              <a:t>       </a:t>
            </a:r>
            <a:r>
              <a:rPr lang="en-US" altLang="zh-CN" sz="3600" b="1" dirty="0">
                <a:latin typeface="Arial" panose="020B0604020202020204" pitchFamily="34" charset="0"/>
              </a:rPr>
              <a:t>B. much colder than</a:t>
            </a:r>
            <a:endParaRPr lang="en-US" altLang="zh-CN" sz="3600" b="1" dirty="0">
              <a:latin typeface="Arial" panose="020B0604020202020204" pitchFamily="34" charset="0"/>
            </a:endParaRPr>
          </a:p>
          <a:p>
            <a:r>
              <a:rPr lang="en-US" altLang="zh-CN" sz="3600" b="1" dirty="0">
                <a:latin typeface="Arial" panose="020B0604020202020204" pitchFamily="34" charset="0"/>
              </a:rPr>
              <a:t>C. not so cold as   D. not colder tha</a:t>
            </a:r>
            <a:r>
              <a:rPr lang="zh-CN" altLang="en-US" sz="3600" b="1" dirty="0">
                <a:latin typeface="Arial" panose="020B0604020202020204" pitchFamily="34" charset="0"/>
              </a:rPr>
              <a:t>n</a:t>
            </a:r>
            <a:r>
              <a:rPr lang="en-US" altLang="zh-CN" dirty="0">
                <a:latin typeface="Arial" panose="020B0604020202020204" pitchFamily="34" charset="0"/>
              </a:rPr>
              <a:t>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03" name="TextBox 2"/>
          <p:cNvSpPr txBox="1"/>
          <p:nvPr/>
        </p:nvSpPr>
        <p:spPr>
          <a:xfrm rot="10800000" flipH="1" flipV="1">
            <a:off x="533400" y="2986088"/>
            <a:ext cx="6858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838200"/>
            <a:ext cx="4572000" cy="914400"/>
          </a:xfrm>
          <a:ln/>
        </p:spPr>
        <p:txBody>
          <a:bodyPr vert="horz" wrap="square" anchor="ctr"/>
          <a:p>
            <a:pPr algn="l" eaLnBrk="1" hangingPunct="1"/>
            <a:r>
              <a:rPr lang="zh-CN" altLang="en-US" sz="3600" b="1">
                <a:solidFill>
                  <a:srgbClr val="0000CC"/>
                </a:solidFill>
                <a:ea typeface="黑体" pitchFamily="1" charset="-122"/>
              </a:rPr>
              <a:t>一、句型转换。</a:t>
            </a:r>
            <a:endParaRPr lang="zh-CN" altLang="en-US" sz="3600" b="1">
              <a:solidFill>
                <a:srgbClr val="0000CC"/>
              </a:solidFill>
              <a:ea typeface="黑体" pitchFamily="1" charset="-122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ln/>
        </p:spPr>
        <p:txBody>
          <a:bodyPr vert="horz" wrap="none" anchor="t"/>
          <a:p>
            <a:pPr marL="476250" indent="-476250" defTabSz="704850" eaLnBrk="1" hangingPunct="1">
              <a:spcBef>
                <a:spcPct val="0"/>
              </a:spcBef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1. Peter is thinner than Sam.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marL="476250" indent="-476250" defTabSz="704850" eaLnBrk="1" hangingPunct="1">
              <a:spcBef>
                <a:spcPct val="0"/>
              </a:spcBef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    (</a:t>
            </a:r>
            <a:r>
              <a:rPr lang="zh-CN" altLang="en-US" sz="3500" b="1" dirty="0">
                <a:latin typeface="Times New Roman" panose="02020603050405020304" pitchFamily="2" charset="0"/>
              </a:rPr>
              <a:t>同义句转换</a:t>
            </a:r>
            <a:r>
              <a:rPr lang="en-US" altLang="zh-CN" sz="3500" b="1" dirty="0">
                <a:latin typeface="Times New Roman" panose="02020603050405020304" pitchFamily="2" charset="0"/>
              </a:rPr>
              <a:t>)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marL="476250" indent="-476250" defTabSz="704850" eaLnBrk="1" hangingPunct="1"/>
            <a:endParaRPr lang="en-US" altLang="zh-CN" sz="3500" b="1" dirty="0">
              <a:latin typeface="Times New Roman" panose="02020603050405020304" pitchFamily="2" charset="0"/>
            </a:endParaRPr>
          </a:p>
          <a:p>
            <a:pPr marL="476250" indent="-476250" defTabSz="704850" eaLnBrk="1" hangingPunct="1">
              <a:spcBef>
                <a:spcPct val="0"/>
              </a:spcBef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2. My sister is </a:t>
            </a:r>
            <a:r>
              <a:rPr lang="zh-CN" altLang="en-US" sz="3500" b="1" dirty="0">
                <a:latin typeface="Times New Roman" panose="02020603050405020304" pitchFamily="2" charset="0"/>
              </a:rPr>
              <a:t>smarter a lot</a:t>
            </a:r>
            <a:r>
              <a:rPr lang="en-US" altLang="zh-CN" sz="3500" b="1" dirty="0">
                <a:latin typeface="Times New Roman" panose="02020603050405020304" pitchFamily="2" charset="0"/>
              </a:rPr>
              <a:t> at study than 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marL="476250" indent="-476250" defTabSz="704850" eaLnBrk="1" hangingPunct="1">
              <a:spcBef>
                <a:spcPct val="0"/>
              </a:spcBef>
              <a:buNone/>
            </a:pPr>
            <a:r>
              <a:rPr lang="zh-CN" altLang="en-US" sz="3500" b="1" dirty="0">
                <a:latin typeface="Times New Roman" panose="02020603050405020304" pitchFamily="2" charset="0"/>
              </a:rPr>
              <a:t>    me</a:t>
            </a:r>
            <a:r>
              <a:rPr lang="en-US" altLang="zh-CN" sz="3500" b="1" dirty="0">
                <a:latin typeface="Times New Roman" panose="02020603050405020304" pitchFamily="2" charset="0"/>
              </a:rPr>
              <a:t>. (</a:t>
            </a:r>
            <a:r>
              <a:rPr lang="zh-CN" altLang="en-US" sz="3500" b="1" dirty="0">
                <a:latin typeface="Times New Roman" panose="02020603050405020304" pitchFamily="2" charset="0"/>
              </a:rPr>
              <a:t>同义句转换</a:t>
            </a:r>
            <a:r>
              <a:rPr lang="en-US" altLang="zh-CN" sz="3500" b="1" dirty="0">
                <a:latin typeface="Times New Roman" panose="02020603050405020304" pitchFamily="2" charset="0"/>
              </a:rPr>
              <a:t>)</a:t>
            </a:r>
            <a:endParaRPr lang="en-US" altLang="zh-CN" sz="3500" b="1" dirty="0">
              <a:latin typeface="Times New Roman" panose="02020603050405020304" pitchFamily="2" charset="0"/>
            </a:endParaRPr>
          </a:p>
        </p:txBody>
      </p:sp>
      <p:sp>
        <p:nvSpPr>
          <p:cNvPr id="26628" name="Text Box 4"/>
          <p:cNvSpPr txBox="1"/>
          <p:nvPr/>
        </p:nvSpPr>
        <p:spPr>
          <a:xfrm>
            <a:off x="992188" y="2708275"/>
            <a:ext cx="6170612" cy="666750"/>
          </a:xfrm>
          <a:prstGeom prst="rect">
            <a:avLst/>
          </a:prstGeom>
          <a:noFill/>
          <a:ln w="9525">
            <a:noFill/>
          </a:ln>
        </p:spPr>
        <p:txBody>
          <a:bodyPr wrap="square" lIns="118515" tIns="59258" rIns="118515" bIns="59258">
            <a:spAutoFit/>
          </a:bodyPr>
          <a:p>
            <a:pPr defTabSz="913130">
              <a:spcBef>
                <a:spcPct val="20000"/>
              </a:spcBef>
            </a:pP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2" charset="0"/>
              </a:rPr>
              <a:t>Sam is fatter than Peter.</a:t>
            </a:r>
            <a:endParaRPr lang="en-US" altLang="zh-CN" sz="3600" b="1" u="sng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6629" name="Text Box 5"/>
          <p:cNvSpPr txBox="1"/>
          <p:nvPr/>
        </p:nvSpPr>
        <p:spPr>
          <a:xfrm>
            <a:off x="925513" y="4508500"/>
            <a:ext cx="6910387" cy="1216025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20000"/>
              </a:spcBef>
            </a:pP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2" charset="0"/>
              </a:rPr>
              <a:t>My sister is much smarter than me at study.</a:t>
            </a:r>
            <a:r>
              <a:rPr lang="zh-CN" altLang="en-US" sz="3600" b="1" u="sng" dirty="0">
                <a:solidFill>
                  <a:srgbClr val="FF0000"/>
                </a:solidFill>
                <a:latin typeface="Times New Roman" panose="02020603050405020304" pitchFamily="2" charset="0"/>
              </a:rPr>
              <a:t> </a:t>
            </a:r>
            <a:endParaRPr lang="en-US" altLang="zh-CN" sz="3600" b="1" u="sng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6630" name="矩形 5"/>
          <p:cNvSpPr/>
          <p:nvPr/>
        </p:nvSpPr>
        <p:spPr>
          <a:xfrm>
            <a:off x="304800" y="228600"/>
            <a:ext cx="7621588" cy="701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Exercise</a:t>
            </a:r>
            <a:endParaRPr lang="zh-CN" altLang="en-US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/>
          </p:cNvSpPr>
          <p:nvPr>
            <p:ph type="body" idx="4294967295"/>
          </p:nvPr>
        </p:nvSpPr>
        <p:spPr>
          <a:xfrm>
            <a:off x="444500" y="1179513"/>
            <a:ext cx="8350250" cy="4525962"/>
          </a:xfrm>
          <a:ln/>
        </p:spPr>
        <p:txBody>
          <a:bodyPr vert="horz" wrap="none" anchor="t"/>
          <a:p>
            <a:pPr eaLnBrk="1" hangingPunct="1"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3. I study science very well. (</a:t>
            </a:r>
            <a:r>
              <a:rPr lang="zh-CN" altLang="en-US" sz="3500" b="1" dirty="0">
                <a:latin typeface="Times New Roman" panose="02020603050405020304" pitchFamily="2" charset="0"/>
              </a:rPr>
              <a:t>同义句转换</a:t>
            </a:r>
            <a:r>
              <a:rPr lang="en-US" altLang="zh-CN" sz="3500" b="1" dirty="0">
                <a:latin typeface="Times New Roman" panose="02020603050405020304" pitchFamily="2" charset="0"/>
              </a:rPr>
              <a:t>)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4. Miss Li is popular in our class. Mr.</a:t>
            </a:r>
            <a:endParaRPr lang="en-US" altLang="zh-CN" sz="3500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3500" b="1" dirty="0">
                <a:latin typeface="Times New Roman" panose="02020603050405020304" pitchFamily="2" charset="0"/>
              </a:rPr>
              <a:t>    Wang is more popular.(</a:t>
            </a:r>
            <a:r>
              <a:rPr lang="zh-CN" altLang="en-US" sz="3500" b="1" dirty="0">
                <a:latin typeface="Times New Roman" panose="02020603050405020304" pitchFamily="2" charset="0"/>
              </a:rPr>
              <a:t>同义句转换</a:t>
            </a:r>
            <a:r>
              <a:rPr lang="en-US" altLang="zh-CN" sz="3500" b="1" dirty="0">
                <a:latin typeface="Times New Roman" panose="02020603050405020304" pitchFamily="2" charset="0"/>
              </a:rPr>
              <a:t>)</a:t>
            </a:r>
            <a:endParaRPr lang="en-US" altLang="zh-CN" sz="3500" b="1" dirty="0">
              <a:latin typeface="Times New Roman" panose="02020603050405020304" pitchFamily="2" charset="0"/>
            </a:endParaRPr>
          </a:p>
        </p:txBody>
      </p:sp>
      <p:sp>
        <p:nvSpPr>
          <p:cNvPr id="27651" name="Text Box 3"/>
          <p:cNvSpPr txBox="1"/>
          <p:nvPr/>
        </p:nvSpPr>
        <p:spPr>
          <a:xfrm>
            <a:off x="914400" y="1981200"/>
            <a:ext cx="6045200" cy="650875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20000"/>
              </a:spcBef>
            </a:pP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2" charset="0"/>
              </a:rPr>
              <a:t>I am very good at science.</a:t>
            </a:r>
            <a:endParaRPr lang="en-US" altLang="zh-CN" sz="3600" b="1" u="sng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7652" name="Text Box 4"/>
          <p:cNvSpPr txBox="1"/>
          <p:nvPr/>
        </p:nvSpPr>
        <p:spPr>
          <a:xfrm>
            <a:off x="1020763" y="4330700"/>
            <a:ext cx="6142037" cy="1216025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/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2" charset="0"/>
              </a:rPr>
              <a:t>Mr. Wang is more popular </a:t>
            </a:r>
            <a:endParaRPr lang="en-US" altLang="zh-CN" sz="3600" b="1" u="sng" dirty="0">
              <a:solidFill>
                <a:srgbClr val="FF0000"/>
              </a:solidFill>
              <a:latin typeface="Times New Roman" panose="02020603050405020304" pitchFamily="2" charset="0"/>
            </a:endParaRPr>
          </a:p>
          <a:p>
            <a:pPr defTabSz="913130"/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2" charset="0"/>
              </a:rPr>
              <a:t>than Miss Li</a:t>
            </a:r>
            <a:r>
              <a:rPr lang="zh-CN" altLang="en-US" sz="3600" b="1" u="sng" dirty="0">
                <a:solidFill>
                  <a:srgbClr val="FF0000"/>
                </a:solidFill>
                <a:latin typeface="Times New Roman" panose="02020603050405020304" pitchFamily="2" charset="0"/>
              </a:rPr>
              <a:t> in our class</a:t>
            </a:r>
            <a:r>
              <a:rPr lang="en-US" altLang="zh-CN" sz="3600" b="1" u="sng" dirty="0">
                <a:solidFill>
                  <a:srgbClr val="FF0000"/>
                </a:solidFill>
                <a:latin typeface="Times New Roman" panose="02020603050405020304" pitchFamily="2" charset="0"/>
              </a:rPr>
              <a:t>.</a:t>
            </a:r>
            <a:endParaRPr lang="en-US" altLang="zh-CN" sz="3600" b="1" u="sng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8788"/>
            <a:ext cx="6323013" cy="958850"/>
          </a:xfrm>
          <a:ln/>
        </p:spPr>
        <p:txBody>
          <a:bodyPr vert="horz" wrap="square" anchor="ctr"/>
          <a:p>
            <a:pPr algn="l" eaLnBrk="1" hangingPunct="1"/>
            <a:r>
              <a:rPr lang="zh-CN" altLang="en-US" sz="3600" b="1">
                <a:solidFill>
                  <a:srgbClr val="0000CC"/>
                </a:solidFill>
                <a:ea typeface="黑体" pitchFamily="1" charset="-122"/>
                <a:sym typeface="Arial" panose="020B0604020202020204" pitchFamily="34" charset="0"/>
              </a:rPr>
              <a:t>二、用比较级形式填空。</a:t>
            </a:r>
            <a:endParaRPr lang="zh-CN" altLang="en-US" sz="3600" b="1">
              <a:solidFill>
                <a:srgbClr val="0000CC"/>
              </a:solidFill>
              <a:ea typeface="黑体" pitchFamily="1" charset="-122"/>
              <a:sym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349250" y="1538288"/>
            <a:ext cx="8434388" cy="4525962"/>
          </a:xfrm>
          <a:ln/>
        </p:spPr>
        <p:txBody>
          <a:bodyPr vert="horz" wrap="none" anchor="t"/>
          <a:p>
            <a:pPr eaLnBrk="1" hangingPunct="1">
              <a:buNone/>
            </a:pPr>
            <a:r>
              <a:rPr lang="en-US" altLang="zh-CN" sz="3100" b="1" dirty="0">
                <a:latin typeface="Times New Roman" panose="02020603050405020304" pitchFamily="2" charset="0"/>
                <a:ea typeface="黑体" pitchFamily="1" charset="-122"/>
              </a:rPr>
              <a:t>1.Tom’s bike is new, but John’s bike is ______.</a:t>
            </a:r>
            <a:endParaRPr lang="en-US" altLang="zh-CN" sz="31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eaLnBrk="1" hangingPunct="1">
              <a:buNone/>
            </a:pPr>
            <a:r>
              <a:rPr lang="en-US" altLang="zh-CN" sz="3100" b="1" dirty="0">
                <a:latin typeface="Times New Roman" panose="02020603050405020304" pitchFamily="2" charset="0"/>
                <a:ea typeface="黑体" pitchFamily="1" charset="-122"/>
              </a:rPr>
              <a:t>2.Tom’s schoolbag is big, but John’s </a:t>
            </a:r>
            <a:endParaRPr lang="en-US" altLang="zh-CN" sz="31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eaLnBrk="1" hangingPunct="1">
              <a:buNone/>
            </a:pPr>
            <a:r>
              <a:rPr lang="en-US" altLang="zh-CN" sz="3100" b="1" dirty="0">
                <a:latin typeface="Times New Roman" panose="02020603050405020304" pitchFamily="2" charset="0"/>
                <a:ea typeface="黑体" pitchFamily="1" charset="-122"/>
              </a:rPr>
              <a:t>    schoolbag is _________.</a:t>
            </a:r>
            <a:endParaRPr lang="en-US" altLang="zh-CN" sz="31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eaLnBrk="1" hangingPunct="1">
              <a:buNone/>
            </a:pPr>
            <a:r>
              <a:rPr lang="en-US" altLang="zh-CN" sz="3100" b="1" dirty="0">
                <a:latin typeface="Times New Roman" panose="02020603050405020304" pitchFamily="2" charset="0"/>
                <a:ea typeface="黑体" pitchFamily="1" charset="-122"/>
              </a:rPr>
              <a:t>3.Tom’s house is small, but John’s house</a:t>
            </a:r>
            <a:endParaRPr lang="en-US" altLang="zh-CN" sz="31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eaLnBrk="1" hangingPunct="1">
              <a:buNone/>
            </a:pPr>
            <a:r>
              <a:rPr lang="en-US" altLang="zh-CN" sz="3100" b="1" dirty="0">
                <a:latin typeface="Times New Roman" panose="02020603050405020304" pitchFamily="2" charset="0"/>
                <a:ea typeface="黑体" pitchFamily="1" charset="-122"/>
              </a:rPr>
              <a:t>    is even _________.</a:t>
            </a:r>
            <a:endParaRPr lang="en-US" altLang="zh-CN" sz="31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eaLnBrk="1" hangingPunct="1">
              <a:buNone/>
            </a:pPr>
            <a:r>
              <a:rPr lang="en-US" altLang="zh-CN" sz="3100" b="1" dirty="0">
                <a:latin typeface="Times New Roman" panose="02020603050405020304" pitchFamily="2" charset="0"/>
                <a:ea typeface="黑体" pitchFamily="1" charset="-122"/>
              </a:rPr>
              <a:t>4.Tom’s coat is long, but John’s coat is </a:t>
            </a:r>
            <a:endParaRPr lang="en-US" altLang="zh-CN" sz="31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eaLnBrk="1" hangingPunct="1">
              <a:buNone/>
            </a:pPr>
            <a:r>
              <a:rPr lang="en-US" altLang="zh-CN" sz="3100" b="1" dirty="0">
                <a:latin typeface="Times New Roman" panose="02020603050405020304" pitchFamily="2" charset="0"/>
                <a:ea typeface="黑体" pitchFamily="1" charset="-122"/>
              </a:rPr>
              <a:t>   even _________.</a:t>
            </a:r>
            <a:endParaRPr lang="en-US" altLang="zh-CN" sz="3100" b="1" dirty="0">
              <a:latin typeface="Times New Roman" panose="02020603050405020304" pitchFamily="2" charset="0"/>
              <a:ea typeface="黑体" pitchFamily="1" charset="-122"/>
            </a:endParaRPr>
          </a:p>
          <a:p>
            <a:pPr eaLnBrk="1" hangingPunct="1">
              <a:buNone/>
            </a:pPr>
            <a:r>
              <a:rPr lang="en-US" altLang="zh-CN" sz="3100" b="1" dirty="0">
                <a:latin typeface="Times New Roman" panose="02020603050405020304" pitchFamily="2" charset="0"/>
                <a:ea typeface="黑体" pitchFamily="1" charset="-122"/>
              </a:rPr>
              <a:t>5.Tom’s desk is good, but John’s  is ______.</a:t>
            </a:r>
            <a:endParaRPr lang="en-US" altLang="zh-CN" sz="3100" b="1" dirty="0">
              <a:latin typeface="Times New Roman" panose="02020603050405020304" pitchFamily="2" charset="0"/>
              <a:ea typeface="黑体" pitchFamily="1" charset="-122"/>
            </a:endParaRPr>
          </a:p>
        </p:txBody>
      </p:sp>
      <p:sp>
        <p:nvSpPr>
          <p:cNvPr id="28676" name="Text Box 4"/>
          <p:cNvSpPr txBox="1"/>
          <p:nvPr/>
        </p:nvSpPr>
        <p:spPr>
          <a:xfrm>
            <a:off x="7010400" y="1524000"/>
            <a:ext cx="1597025" cy="590550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newer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8677" name="Text Box 5"/>
          <p:cNvSpPr txBox="1"/>
          <p:nvPr/>
        </p:nvSpPr>
        <p:spPr>
          <a:xfrm>
            <a:off x="3132138" y="2619375"/>
            <a:ext cx="2301875" cy="59213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bigger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8678" name="Text Box 6"/>
          <p:cNvSpPr txBox="1"/>
          <p:nvPr/>
        </p:nvSpPr>
        <p:spPr>
          <a:xfrm>
            <a:off x="2173288" y="3698875"/>
            <a:ext cx="2016125" cy="59213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smaller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8679" name="Text Box 7"/>
          <p:cNvSpPr txBox="1"/>
          <p:nvPr/>
        </p:nvSpPr>
        <p:spPr>
          <a:xfrm>
            <a:off x="1787525" y="4778375"/>
            <a:ext cx="2014538" cy="59213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longer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8680" name="Text Box 8"/>
          <p:cNvSpPr txBox="1"/>
          <p:nvPr/>
        </p:nvSpPr>
        <p:spPr>
          <a:xfrm>
            <a:off x="6400800" y="5410200"/>
            <a:ext cx="1438275" cy="59213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better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  <p:bldP spid="2868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/>
          </p:cNvSpPr>
          <p:nvPr>
            <p:ph type="body" idx="4294967295"/>
          </p:nvPr>
        </p:nvSpPr>
        <p:spPr>
          <a:xfrm>
            <a:off x="349250" y="1179513"/>
            <a:ext cx="8542338" cy="4525962"/>
          </a:xfrm>
          <a:ln/>
        </p:spPr>
        <p:txBody>
          <a:bodyPr vert="horz" wrap="none" anchor="t"/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6. He is ________ (young) than I am.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7. Mr. Smith is much _____ (old) than his wife.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8. Chicago is ______ (big) than Paris.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9. This book is ______ (good) than that one.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10. The weather this winter is _______ (bad)  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      than that of  last winter.</a:t>
            </a:r>
            <a:endParaRPr lang="en-US" altLang="zh-CN" b="1" dirty="0">
              <a:latin typeface="Times New Roman" panose="02020603050405020304" pitchFamily="2" charset="0"/>
            </a:endParaRPr>
          </a:p>
        </p:txBody>
      </p:sp>
      <p:sp>
        <p:nvSpPr>
          <p:cNvPr id="29699" name="Text Box 3"/>
          <p:cNvSpPr txBox="1"/>
          <p:nvPr/>
        </p:nvSpPr>
        <p:spPr>
          <a:xfrm>
            <a:off x="1882775" y="1179513"/>
            <a:ext cx="2400300" cy="590550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younger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9700" name="Text Box 4"/>
          <p:cNvSpPr txBox="1"/>
          <p:nvPr/>
        </p:nvSpPr>
        <p:spPr>
          <a:xfrm>
            <a:off x="4283075" y="1809750"/>
            <a:ext cx="1631950" cy="59213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older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9701" name="Text Box 5"/>
          <p:cNvSpPr txBox="1"/>
          <p:nvPr/>
        </p:nvSpPr>
        <p:spPr>
          <a:xfrm>
            <a:off x="2844800" y="2619375"/>
            <a:ext cx="1824038" cy="592138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bigger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9702" name="Text Box 6"/>
          <p:cNvSpPr txBox="1"/>
          <p:nvPr/>
        </p:nvSpPr>
        <p:spPr>
          <a:xfrm>
            <a:off x="3132138" y="3340100"/>
            <a:ext cx="1919287" cy="590550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better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9703" name="Text Box 7"/>
          <p:cNvSpPr txBox="1"/>
          <p:nvPr/>
        </p:nvSpPr>
        <p:spPr>
          <a:xfrm>
            <a:off x="5916613" y="4060825"/>
            <a:ext cx="1536700" cy="590550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worse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1" grpId="0"/>
      <p:bldP spid="29702" grpId="0"/>
      <p:bldP spid="2970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459788" cy="4525963"/>
          </a:xfrm>
          <a:ln/>
        </p:spPr>
        <p:txBody>
          <a:bodyPr vert="horz" wrap="square" anchor="t"/>
          <a:p>
            <a:pPr eaLnBrk="1" hangingPunct="1">
              <a:buNone/>
            </a:pPr>
            <a:r>
              <a:rPr lang="en-US" altLang="zh-CN" dirty="0">
                <a:latin typeface="Times New Roman" panose="02020603050405020304" pitchFamily="2" charset="0"/>
              </a:rPr>
              <a:t>1. </a:t>
            </a:r>
            <a:r>
              <a:rPr lang="en-US" altLang="zh-CN" b="1" dirty="0">
                <a:latin typeface="Times New Roman" panose="02020603050405020304" pitchFamily="2" charset="0"/>
              </a:rPr>
              <a:t>Jeff ______ football and knows a lot about it.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zh-CN" altLang="en-US" b="1" dirty="0">
                <a:latin typeface="Times New Roman" panose="02020603050405020304" pitchFamily="2" charset="0"/>
              </a:rPr>
              <a:t>   </a:t>
            </a:r>
            <a:r>
              <a:rPr lang="en-US" altLang="zh-CN" b="1" dirty="0">
                <a:latin typeface="Times New Roman" panose="02020603050405020304" pitchFamily="2" charset="0"/>
              </a:rPr>
              <a:t>A. is interested on  </a:t>
            </a:r>
            <a:r>
              <a:rPr lang="zh-CN" altLang="en-US" b="1" dirty="0">
                <a:latin typeface="Times New Roman" panose="02020603050405020304" pitchFamily="2" charset="0"/>
              </a:rPr>
              <a:t>         </a:t>
            </a:r>
            <a:r>
              <a:rPr lang="en-US" altLang="zh-CN" b="1" dirty="0">
                <a:latin typeface="Times New Roman" panose="02020603050405020304" pitchFamily="2" charset="0"/>
              </a:rPr>
              <a:t>B. is interested in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zh-CN" altLang="en-US" b="1" dirty="0">
                <a:latin typeface="Times New Roman" panose="02020603050405020304" pitchFamily="2" charset="0"/>
              </a:rPr>
              <a:t>   </a:t>
            </a:r>
            <a:r>
              <a:rPr lang="en-US" altLang="zh-CN" b="1" dirty="0">
                <a:latin typeface="Times New Roman" panose="02020603050405020304" pitchFamily="2" charset="0"/>
              </a:rPr>
              <a:t>C. is interesting about </a:t>
            </a:r>
            <a:r>
              <a:rPr lang="zh-CN" altLang="en-US" b="1" dirty="0">
                <a:latin typeface="Times New Roman" panose="02020603050405020304" pitchFamily="2" charset="0"/>
              </a:rPr>
              <a:t>   </a:t>
            </a:r>
            <a:r>
              <a:rPr lang="en-US" altLang="zh-CN" b="1" dirty="0">
                <a:latin typeface="Times New Roman" panose="02020603050405020304" pitchFamily="2" charset="0"/>
              </a:rPr>
              <a:t>D. is interesting with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en-US" altLang="zh-CN" b="1" dirty="0">
                <a:latin typeface="Times New Roman" panose="02020603050405020304" pitchFamily="2" charset="0"/>
              </a:rPr>
              <a:t>2.—There ____ a lot of meat on the plate. </a:t>
            </a:r>
            <a:endParaRPr lang="en-US" altLang="zh-CN" b="1" dirty="0">
              <a:latin typeface="Times New Roman" panose="02020603050405020304" pitchFamily="2" charset="0"/>
            </a:endParaRPr>
          </a:p>
          <a:p>
            <a:pPr eaLnBrk="1" hangingPunct="1">
              <a:buNone/>
            </a:pPr>
            <a:r>
              <a:rPr lang="zh-CN" altLang="en-US" b="1" dirty="0">
                <a:latin typeface="Times New Roman" panose="02020603050405020304" pitchFamily="2" charset="0"/>
              </a:rPr>
              <a:t>       W</a:t>
            </a:r>
            <a:r>
              <a:rPr lang="en-US" altLang="zh-CN" b="1" dirty="0">
                <a:latin typeface="Times New Roman" panose="02020603050405020304" pitchFamily="2" charset="0"/>
              </a:rPr>
              <a:t>ould you like some? </a:t>
            </a:r>
            <a:br>
              <a:rPr lang="en-US" altLang="zh-CN" b="1" dirty="0">
                <a:latin typeface="Times New Roman" panose="02020603050405020304" pitchFamily="2" charset="0"/>
              </a:rPr>
            </a:br>
            <a:r>
              <a:rPr lang="en-US" altLang="zh-CN" b="1" dirty="0">
                <a:latin typeface="Times New Roman" panose="02020603050405020304" pitchFamily="2" charset="0"/>
              </a:rPr>
              <a:t>—Just a little, please. </a:t>
            </a:r>
            <a:br>
              <a:rPr lang="en-US" altLang="zh-CN" b="1" dirty="0">
                <a:latin typeface="Times New Roman" panose="02020603050405020304" pitchFamily="2" charset="0"/>
              </a:rPr>
            </a:br>
            <a:r>
              <a:rPr lang="en-US" altLang="zh-CN" b="1" dirty="0">
                <a:latin typeface="Times New Roman" panose="02020603050405020304" pitchFamily="2" charset="0"/>
              </a:rPr>
              <a:t>A. is    B. are    C. am    D. be</a:t>
            </a:r>
            <a:r>
              <a:rPr lang="en-US" altLang="zh-CN" b="1" dirty="0"/>
              <a:t> </a:t>
            </a:r>
            <a:br>
              <a:rPr lang="en-US" altLang="zh-CN" b="1" dirty="0"/>
            </a:br>
            <a:r>
              <a:rPr lang="en-US" altLang="zh-CN" b="1" dirty="0"/>
              <a:t>                            </a:t>
            </a:r>
            <a:r>
              <a:rPr lang="zh-CN" altLang="en-US" b="1" dirty="0">
                <a:latin typeface="Times New Roman" panose="02020603050405020304" pitchFamily="2" charset="0"/>
              </a:rPr>
              <a:t> </a:t>
            </a:r>
            <a:endParaRPr lang="zh-CN" altLang="en-US" b="1" dirty="0">
              <a:latin typeface="Times New Roman" panose="02020603050405020304" pitchFamily="2" charset="0"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458788"/>
            <a:ext cx="6323013" cy="958850"/>
          </a:xfrm>
          <a:ln/>
        </p:spPr>
        <p:txBody>
          <a:bodyPr vert="horz" wrap="square" lIns="91435" tIns="45717" rIns="91435" bIns="45717" anchor="ctr"/>
          <a:p>
            <a:pPr algn="l" eaLnBrk="1" hangingPunct="1"/>
            <a:r>
              <a:rPr lang="zh-CN" altLang="en-US" sz="3600" b="1">
                <a:solidFill>
                  <a:srgbClr val="0000CC"/>
                </a:solidFill>
                <a:ea typeface="黑体" pitchFamily="1" charset="-122"/>
                <a:sym typeface="Arial" panose="020B0604020202020204" pitchFamily="34" charset="0"/>
              </a:rPr>
              <a:t>三、单项选择。</a:t>
            </a:r>
            <a:endParaRPr lang="zh-CN" altLang="en-US" sz="3600" b="1">
              <a:solidFill>
                <a:srgbClr val="0000CC"/>
              </a:solidFill>
              <a:ea typeface="黑体" pitchFamily="1" charset="-122"/>
              <a:sym typeface="Arial" panose="020B0604020202020204" pitchFamily="34" charset="0"/>
            </a:endParaRPr>
          </a:p>
        </p:txBody>
      </p:sp>
      <p:sp>
        <p:nvSpPr>
          <p:cNvPr id="30724" name="Text Box 4"/>
          <p:cNvSpPr txBox="1"/>
          <p:nvPr/>
        </p:nvSpPr>
        <p:spPr>
          <a:xfrm>
            <a:off x="1787525" y="1538288"/>
            <a:ext cx="955675" cy="606425"/>
          </a:xfrm>
          <a:prstGeom prst="rect">
            <a:avLst/>
          </a:prstGeom>
          <a:noFill/>
          <a:ln w="9525">
            <a:noFill/>
          </a:ln>
        </p:spPr>
        <p:txBody>
          <a:bodyPr wrap="square"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B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30725" name="Text Box 5"/>
          <p:cNvSpPr txBox="1"/>
          <p:nvPr/>
        </p:nvSpPr>
        <p:spPr>
          <a:xfrm>
            <a:off x="2438400" y="3352800"/>
            <a:ext cx="768350" cy="606425"/>
          </a:xfrm>
          <a:prstGeom prst="rect">
            <a:avLst/>
          </a:prstGeom>
          <a:noFill/>
          <a:ln w="9525">
            <a:noFill/>
          </a:ln>
        </p:spPr>
        <p:txBody>
          <a:bodyPr lIns="118515" tIns="59258" rIns="118515" bIns="59258">
            <a:spAutoFit/>
          </a:bodyPr>
          <a:p>
            <a:pPr defTabSz="91313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2" charset="0"/>
              </a:rPr>
              <a:t>A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Text Box 4"/>
          <p:cNvSpPr txBox="1"/>
          <p:nvPr/>
        </p:nvSpPr>
        <p:spPr>
          <a:xfrm>
            <a:off x="228600" y="762000"/>
            <a:ext cx="7086600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Step 6   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家庭作业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H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omework)</a:t>
            </a: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Rectangle 1"/>
          <p:cNvSpPr/>
          <p:nvPr/>
        </p:nvSpPr>
        <p:spPr>
          <a:xfrm>
            <a:off x="0" y="2203450"/>
            <a:ext cx="9144000" cy="13096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    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1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. 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Read the passages after class.</a:t>
            </a: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    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2.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2" charset="0"/>
              </a:rPr>
              <a:t> </a:t>
            </a:r>
            <a:r>
              <a:rPr lang="zh-CN" altLang="en-US" sz="4000" b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完成本单元的练习。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Rectangle 1"/>
          <p:cNvSpPr/>
          <p:nvPr/>
        </p:nvSpPr>
        <p:spPr>
          <a:xfrm>
            <a:off x="304800" y="1539875"/>
            <a:ext cx="8840788" cy="44799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defTabSz="914400" eaLnBrk="0" hangingPunct="0">
              <a:tabLst>
                <a:tab pos="228600" algn="l"/>
              </a:tabLst>
            </a:pPr>
            <a:r>
              <a:rPr lang="en-US" altLang="zh-CN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 Teacher: Everyone has friends. Who </a:t>
            </a:r>
            <a:endParaRPr lang="en-US" altLang="zh-CN" sz="3600" dirty="0">
              <a:solidFill>
                <a:srgbClr val="0000FF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defTabSz="914400" eaLnBrk="0" hangingPunct="0">
              <a:tabLst>
                <a:tab pos="228600" algn="l"/>
              </a:tabLst>
            </a:pPr>
            <a:r>
              <a:rPr lang="zh-CN" altLang="en-US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                </a:t>
            </a:r>
            <a:r>
              <a:rPr lang="en-US" altLang="zh-CN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is your best friend? Why?</a:t>
            </a:r>
            <a:endParaRPr lang="en-US" altLang="zh-CN" sz="3600" dirty="0">
              <a:solidFill>
                <a:srgbClr val="0000FF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defTabSz="914400" eaLnBrk="0" hangingPunct="0">
              <a:tabLst>
                <a:tab pos="228600" algn="l"/>
              </a:tabLst>
            </a:pPr>
            <a:r>
              <a:rPr lang="en-US" altLang="zh-CN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 Student:__________________</a:t>
            </a:r>
            <a:endParaRPr lang="en-US" altLang="zh-CN" sz="3600" dirty="0">
              <a:solidFill>
                <a:srgbClr val="0000FF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defTabSz="914400" eaLnBrk="0" hangingPunct="0">
              <a:tabLst>
                <a:tab pos="228600" algn="l"/>
              </a:tabLst>
            </a:pPr>
            <a:endParaRPr lang="zh-CN" altLang="en-US" sz="3600" dirty="0">
              <a:solidFill>
                <a:srgbClr val="0000FF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defTabSz="914400" eaLnBrk="0" hangingPunct="0">
              <a:tabLst>
                <a:tab pos="228600" algn="l"/>
              </a:tabLst>
            </a:pPr>
            <a:r>
              <a:rPr lang="zh-CN" altLang="en-US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A</a:t>
            </a:r>
            <a:r>
              <a:rPr lang="en-US" altLang="zh-CN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. Linda. Because she is good at sports.</a:t>
            </a:r>
            <a:endParaRPr lang="en-US" altLang="zh-CN" sz="3600" dirty="0">
              <a:solidFill>
                <a:srgbClr val="0000FF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defTabSz="914400" eaLnBrk="0" hangingPunct="0">
              <a:tabLst>
                <a:tab pos="228600" algn="l"/>
              </a:tabLst>
            </a:pPr>
            <a:r>
              <a:rPr lang="zh-CN" altLang="en-US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B</a:t>
            </a:r>
            <a:r>
              <a:rPr lang="en-US" altLang="zh-CN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. Tom. Because he is popular in our </a:t>
            </a:r>
            <a:endParaRPr lang="en-US" altLang="zh-CN" sz="3600" dirty="0">
              <a:solidFill>
                <a:srgbClr val="0000FF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defTabSz="914400" eaLnBrk="0" hangingPunct="0">
              <a:tabLst>
                <a:tab pos="228600" algn="l"/>
              </a:tabLst>
            </a:pPr>
            <a:r>
              <a:rPr lang="zh-CN" altLang="en-US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    </a:t>
            </a:r>
            <a:r>
              <a:rPr lang="en-US" altLang="zh-CN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school.</a:t>
            </a:r>
            <a:endParaRPr lang="en-US" altLang="zh-CN" sz="3600" dirty="0">
              <a:solidFill>
                <a:srgbClr val="0000FF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defTabSz="914400" eaLnBrk="0" hangingPunct="0">
              <a:tabLst>
                <a:tab pos="228600" algn="l"/>
              </a:tabLst>
            </a:pPr>
            <a:r>
              <a:rPr lang="zh-CN" altLang="en-US" sz="3600" dirty="0">
                <a:solidFill>
                  <a:srgbClr val="00B050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   </a:t>
            </a:r>
            <a:r>
              <a:rPr lang="zh-CN" altLang="en-US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 </a:t>
            </a:r>
            <a:r>
              <a:rPr lang="en-US" altLang="zh-CN" sz="3600" dirty="0">
                <a:solidFill>
                  <a:srgbClr val="0000FF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…</a:t>
            </a:r>
            <a:endParaRPr lang="en-US" altLang="zh-CN" sz="3600" dirty="0">
              <a:solidFill>
                <a:srgbClr val="0000FF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5124" name="Rectangle 4"/>
          <p:cNvSpPr/>
          <p:nvPr/>
        </p:nvSpPr>
        <p:spPr>
          <a:xfrm>
            <a:off x="304800" y="304800"/>
            <a:ext cx="8001000" cy="9144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Step 1 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准备与热身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P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reparation)</a:t>
            </a:r>
            <a:endParaRPr lang="zh-CN" altLang="en-US" sz="4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2770" name="Picture 2" descr="http://hiphotos.baidu.com/981711103wen/pic/item/d84770f9ef1de8b29f51462a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1" name="Text Box 3"/>
          <p:cNvSpPr txBox="1"/>
          <p:nvPr/>
        </p:nvSpPr>
        <p:spPr>
          <a:xfrm>
            <a:off x="228600" y="2057400"/>
            <a:ext cx="5486400" cy="228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72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Thank you for listening!</a:t>
            </a:r>
            <a:endParaRPr lang="en-US" altLang="zh-CN" sz="7200" b="1" i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 Box 2"/>
          <p:cNvSpPr txBox="1"/>
          <p:nvPr/>
        </p:nvSpPr>
        <p:spPr>
          <a:xfrm>
            <a:off x="762000" y="1066800"/>
            <a:ext cx="78486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000" b="1" dirty="0">
                <a:solidFill>
                  <a:srgbClr val="990099"/>
                </a:solidFill>
                <a:latin typeface="Times New Roman" panose="02020603050405020304" pitchFamily="2" charset="0"/>
              </a:rPr>
              <a:t>What kind of things are important in a friend?</a:t>
            </a:r>
            <a:endParaRPr lang="en-US" altLang="zh-CN" sz="3000" b="1" dirty="0">
              <a:solidFill>
                <a:srgbClr val="990099"/>
              </a:solidFill>
              <a:latin typeface="Times New Roman" panose="02020603050405020304" pitchFamily="2" charset="0"/>
            </a:endParaRPr>
          </a:p>
        </p:txBody>
      </p:sp>
      <p:sp>
        <p:nvSpPr>
          <p:cNvPr id="6148" name="Text Box 4"/>
          <p:cNvSpPr txBox="1"/>
          <p:nvPr/>
        </p:nvSpPr>
        <p:spPr>
          <a:xfrm>
            <a:off x="1371600" y="1905000"/>
            <a:ext cx="6324600" cy="4999038"/>
          </a:xfrm>
          <a:prstGeom prst="rect">
            <a:avLst/>
          </a:prstGeom>
          <a:solidFill>
            <a:srgbClr val="CCECFF"/>
          </a:solidFill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A good friend…</a:t>
            </a:r>
            <a:endParaRPr lang="en-US" altLang="zh-CN" sz="2800" b="1" dirty="0">
              <a:solidFill>
                <a:srgbClr val="3333FF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____ a. has cool clothes.</a:t>
            </a:r>
            <a:endParaRPr lang="en-US" altLang="zh-CN" sz="2800" b="1" dirty="0">
              <a:solidFill>
                <a:srgbClr val="3333FF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____ b. is popular in school.</a:t>
            </a:r>
            <a:endParaRPr lang="en-US" altLang="zh-CN" sz="2800" b="1" dirty="0">
              <a:solidFill>
                <a:srgbClr val="3333FF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____ c. likes to do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2" charset="0"/>
              </a:rPr>
              <a:t>the same 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things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2" charset="0"/>
              </a:rPr>
              <a:t>as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 me.</a:t>
            </a:r>
            <a:endParaRPr lang="en-US" altLang="zh-CN" sz="2800" b="1" dirty="0">
              <a:solidFill>
                <a:srgbClr val="3333FF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____ d.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2" charset="0"/>
              </a:rPr>
              <a:t>is good at 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sports.</a:t>
            </a:r>
            <a:endParaRPr lang="en-US" altLang="zh-CN" sz="2800" b="1" dirty="0">
              <a:solidFill>
                <a:srgbClr val="3333FF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____ e. is good at schoolwork.</a:t>
            </a:r>
            <a:endParaRPr lang="en-US" altLang="zh-CN" sz="2800" b="1" dirty="0">
              <a:solidFill>
                <a:srgbClr val="3333FF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____ f.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2" charset="0"/>
              </a:rPr>
              <a:t>makes me laugh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.</a:t>
            </a:r>
            <a:endParaRPr lang="en-US" altLang="zh-CN" sz="2800" b="1" dirty="0">
              <a:solidFill>
                <a:srgbClr val="3333FF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____ 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g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. 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2" charset="0"/>
                <a:sym typeface="Arial" panose="020B0604020202020204" pitchFamily="34" charset="0"/>
              </a:rPr>
              <a:t>is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  <a:sym typeface="Arial" panose="020B0604020202020204" pitchFamily="34" charset="0"/>
              </a:rPr>
              <a:t> 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2" charset="0"/>
                <a:sym typeface="Arial" panose="020B0604020202020204" pitchFamily="34" charset="0"/>
              </a:rPr>
              <a:t>a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  <a:sym typeface="Arial" panose="020B0604020202020204" pitchFamily="34" charset="0"/>
              </a:rPr>
              <a:t> 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2" charset="0"/>
                <a:sym typeface="Arial" panose="020B0604020202020204" pitchFamily="34" charset="0"/>
              </a:rPr>
              <a:t>good</a:t>
            </a:r>
            <a:r>
              <a:rPr lang="zh-CN" altLang="en-US" sz="2800" b="1" i="1" dirty="0">
                <a:solidFill>
                  <a:srgbClr val="FF0000"/>
                </a:solidFill>
                <a:latin typeface="Times New Roman" panose="02020603050405020304" pitchFamily="2" charset="0"/>
              </a:rPr>
              <a:t> listener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2" charset="0"/>
              </a:rPr>
              <a:t>.</a:t>
            </a:r>
            <a:endParaRPr lang="en-US" altLang="zh-CN" sz="2800" b="1" dirty="0">
              <a:solidFill>
                <a:srgbClr val="3333FF"/>
              </a:solidFill>
              <a:latin typeface="Times New Roman" panose="02020603050405020304" pitchFamily="2" charset="0"/>
            </a:endParaRPr>
          </a:p>
        </p:txBody>
      </p:sp>
      <p:sp>
        <p:nvSpPr>
          <p:cNvPr id="6149" name="Text Box 4"/>
          <p:cNvSpPr txBox="1"/>
          <p:nvPr/>
        </p:nvSpPr>
        <p:spPr>
          <a:xfrm>
            <a:off x="0" y="0"/>
            <a:ext cx="89916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Step 2 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呈现与输入</a:t>
            </a:r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4000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rPr>
              <a:t>Presentation)</a:t>
            </a:r>
            <a:endParaRPr lang="zh-CN" altLang="en-US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ldLvl="0" animBg="1"/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76200"/>
            <a:ext cx="9144000" cy="6934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Rectangle 1"/>
          <p:cNvSpPr/>
          <p:nvPr/>
        </p:nvSpPr>
        <p:spPr>
          <a:xfrm>
            <a:off x="1143000" y="2573338"/>
            <a:ext cx="6858000" cy="3505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A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2" charset="0"/>
              </a:rPr>
              <a:t>: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What is a good friend?</a:t>
            </a:r>
            <a:endParaRPr lang="en-US" altLang="zh-CN" sz="32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B: I think a good friend makes me laugh.</a:t>
            </a:r>
            <a:endParaRPr lang="en-US" altLang="zh-CN" sz="32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C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2" charset="0"/>
              </a:rPr>
              <a:t>: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For me, a good friend likes to do the 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 eaLnBrk="0" hangingPunct="0"/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2" charset="0"/>
              </a:rPr>
              <a:t>    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same things as me.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 eaLnBrk="0" hangingPunct="0"/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D: Yes, and a good friend is popular.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 eaLnBrk="0" hangingPunct="0"/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E: That’s not very important for me.</a:t>
            </a:r>
            <a:endParaRPr lang="en-US" altLang="zh-CN" sz="3200" dirty="0">
              <a:solidFill>
                <a:srgbClr val="0000FF"/>
              </a:solidFill>
              <a:latin typeface="Arial" panose="020B0604020202020204" pitchFamily="34" charset="0"/>
              <a:cs typeface="Times New Roman" panose="02020603050405020304" pitchFamily="2" charset="0"/>
            </a:endParaRPr>
          </a:p>
          <a:p>
            <a:pPr eaLnBrk="0" hangingPunct="0"/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2" charset="0"/>
              </a:rPr>
              <a:t>…</a:t>
            </a:r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endParaRPr lang="en-US" altLang="zh-CN" sz="32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4"/>
          <p:cNvSpPr txBox="1"/>
          <p:nvPr/>
        </p:nvSpPr>
        <p:spPr>
          <a:xfrm>
            <a:off x="1066800" y="1600200"/>
            <a:ext cx="7620000" cy="1066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latin typeface="Arial" panose="020B0604020202020204" pitchFamily="34" charset="0"/>
              </a:rPr>
              <a:t>Interview your partners about what a good friend is.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7173" name="矩形 7172"/>
          <p:cNvSpPr/>
          <p:nvPr/>
        </p:nvSpPr>
        <p:spPr>
          <a:xfrm rot="720000">
            <a:off x="1603375" y="344488"/>
            <a:ext cx="4273550" cy="16462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>
                        <a:alpha val="100000"/>
                      </a:srgbClr>
                    </a:gs>
                    <a:gs pos="100000">
                      <a:srgbClr val="CC00CC"/>
                    </a:gs>
                  </a:gsLst>
                  <a:lin ang="468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Group work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>
                      <a:alpha val="100000"/>
                    </a:srgbClr>
                  </a:gs>
                  <a:gs pos="100000">
                    <a:srgbClr val="CC00CC"/>
                  </a:gs>
                </a:gsLst>
                <a:lin ang="468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矩形 2"/>
          <p:cNvPicPr/>
          <p:nvPr/>
        </p:nvPicPr>
        <p:blipFill>
          <a:blip r:embed="rId2"/>
          <a:stretch>
            <a:fillRect/>
          </a:stretch>
        </p:blipFill>
        <p:spPr>
          <a:xfrm>
            <a:off x="1103313" y="1493838"/>
            <a:ext cx="6645275" cy="32305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9219" name="表格 9218"/>
          <p:cNvGraphicFramePr/>
          <p:nvPr/>
        </p:nvGraphicFramePr>
        <p:xfrm>
          <a:off x="228600" y="762000"/>
          <a:ext cx="8534400" cy="4800600"/>
        </p:xfrm>
        <a:graphic>
          <a:graphicData uri="http://schemas.openxmlformats.org/drawingml/2006/table">
            <a:tbl>
              <a:tblPr/>
              <a:tblGrid>
                <a:gridCol w="1330325"/>
                <a:gridCol w="1946275"/>
                <a:gridCol w="2209800"/>
                <a:gridCol w="3048000"/>
              </a:tblGrid>
              <a:tr h="1247775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80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000" b="1" dirty="0">
                          <a:solidFill>
                            <a:srgbClr val="660066"/>
                          </a:solidFill>
                        </a:rPr>
                        <a:t>Like about their best friends</a:t>
                      </a:r>
                      <a:endParaRPr lang="en-US" altLang="zh-CN" sz="2000" b="1" dirty="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000" b="1" dirty="0">
                          <a:solidFill>
                            <a:srgbClr val="660066"/>
                          </a:solidFill>
                        </a:rPr>
                        <a:t>T</a:t>
                      </a:r>
                      <a:r>
                        <a:rPr lang="en-US" altLang="zh-CN" sz="2000" b="1" dirty="0">
                          <a:solidFill>
                            <a:srgbClr val="660066"/>
                          </a:solidFill>
                        </a:rPr>
                        <a:t>he same as their  best friends</a:t>
                      </a:r>
                      <a:endParaRPr lang="en-US" altLang="zh-CN" sz="2000" b="1" dirty="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000" b="1" dirty="0">
                          <a:solidFill>
                            <a:srgbClr val="660066"/>
                          </a:solidFill>
                        </a:rPr>
                        <a:t>Different from their best friends</a:t>
                      </a:r>
                      <a:endParaRPr lang="en-US" altLang="zh-CN" sz="2000" b="1" dirty="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320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solidFill>
                            <a:srgbClr val="660066"/>
                          </a:solidFill>
                        </a:rPr>
                        <a:t>Molly</a:t>
                      </a:r>
                      <a:endParaRPr lang="en-US" altLang="zh-CN" sz="3200" b="1" dirty="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400" dirty="0">
                          <a:solidFill>
                            <a:srgbClr val="660066"/>
                          </a:solidFill>
                        </a:rPr>
                        <a:t>Peter </a:t>
                      </a:r>
                      <a:r>
                        <a:rPr lang="en-US" altLang="zh-CN" sz="2400" dirty="0">
                          <a:solidFill>
                            <a:srgbClr val="660066"/>
                          </a:solidFill>
                        </a:rPr>
                        <a:t>likes to do the same things.</a:t>
                      </a:r>
                      <a:endParaRPr lang="en-US" altLang="zh-CN" sz="2400" dirty="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2400" dirty="0">
                          <a:solidFill>
                            <a:srgbClr val="660066"/>
                          </a:solidFill>
                        </a:rPr>
                        <a:t>  </a:t>
                      </a:r>
                      <a:endParaRPr lang="en-US" altLang="zh-CN" sz="2400" dirty="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dirty="0">
                          <a:solidFill>
                            <a:srgbClr val="660066"/>
                          </a:solidFill>
                        </a:rPr>
                        <a:t>Mary studies harder. </a:t>
                      </a:r>
                      <a:endParaRPr lang="en-US" altLang="zh-CN" sz="2400" dirty="0">
                        <a:solidFill>
                          <a:srgbClr val="660066"/>
                        </a:solidFill>
                      </a:endParaRPr>
                    </a:p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zh-CN" sz="2400" dirty="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9625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zh-CN" sz="3200" b="1" dirty="0">
                        <a:solidFill>
                          <a:srgbClr val="660066"/>
                        </a:solidFill>
                      </a:endParaRPr>
                    </a:p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solidFill>
                            <a:srgbClr val="660066"/>
                          </a:solidFill>
                        </a:rPr>
                        <a:t>Mary</a:t>
                      </a:r>
                      <a:endParaRPr lang="en-US" altLang="zh-CN" sz="3200" b="1" dirty="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None/>
                      </a:pPr>
                      <a:endParaRPr lang="en-US" altLang="x-none" sz="2400" dirty="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dirty="0">
                          <a:solidFill>
                            <a:srgbClr val="660066"/>
                          </a:solidFill>
                        </a:rPr>
                        <a:t>They are </a:t>
                      </a:r>
                      <a:r>
                        <a:rPr lang="zh-CN" altLang="en-US" sz="2400" dirty="0">
                          <a:solidFill>
                            <a:srgbClr val="660066"/>
                          </a:solidFill>
                        </a:rPr>
                        <a:t>both</a:t>
                      </a:r>
                      <a:r>
                        <a:rPr lang="en-US" altLang="zh-CN" sz="2400" dirty="0">
                          <a:solidFill>
                            <a:srgbClr val="660066"/>
                          </a:solidFill>
                        </a:rPr>
                        <a:t> tall.</a:t>
                      </a:r>
                      <a:endParaRPr lang="en-US" altLang="zh-CN" sz="2400" dirty="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 dirty="0">
                          <a:solidFill>
                            <a:srgbClr val="660066"/>
                          </a:solidFill>
                        </a:rPr>
                        <a:t>Lisa is quieter. </a:t>
                      </a:r>
                      <a:endParaRPr lang="en-US" altLang="zh-CN" sz="2400" dirty="0">
                        <a:solidFill>
                          <a:srgbClr val="660066"/>
                        </a:solidFill>
                      </a:endParaRPr>
                    </a:p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en-US" altLang="zh-CN" sz="2400" dirty="0">
                        <a:solidFill>
                          <a:srgbClr val="660066"/>
                        </a:solidFill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1" name="Text Box 49"/>
          <p:cNvSpPr txBox="1"/>
          <p:nvPr/>
        </p:nvSpPr>
        <p:spPr>
          <a:xfrm>
            <a:off x="3581400" y="1447800"/>
            <a:ext cx="5181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20000"/>
              </a:spcBef>
            </a:pPr>
            <a:endParaRPr lang="zh-CN" altLang="en-US" sz="2000" dirty="0">
              <a:solidFill>
                <a:srgbClr val="660066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Rectangle 1"/>
          <p:cNvSpPr/>
          <p:nvPr/>
        </p:nvSpPr>
        <p:spPr>
          <a:xfrm>
            <a:off x="838200" y="1317625"/>
            <a:ext cx="7391400" cy="43576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eaLnBrk="0" hangingPunct="0"/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根据听力内容，判断正</a:t>
            </a: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(T)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误</a:t>
            </a: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(F)</a:t>
            </a:r>
            <a:r>
              <a:rPr lang="zh-CN" altLang="en-US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(   )1.Holly</a:t>
            </a:r>
            <a:r>
              <a:rPr lang="en-US" altLang="zh-CN" sz="2800" dirty="0">
                <a:latin typeface="Arial" panose="020B0604020202020204" pitchFamily="34" charset="0"/>
                <a:cs typeface="Times New Roman" panose="02020603050405020304" pitchFamily="2" charset="0"/>
              </a:rPr>
              <a:t>’</a:t>
            </a: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s best friend is Pete. Because Pete </a:t>
            </a:r>
            <a:endParaRPr lang="en-US" altLang="zh-CN" sz="2800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 eaLnBrk="0" hangingPunct="0"/>
            <a:r>
              <a:rPr lang="zh-CN" altLang="en-US" sz="2800" dirty="0">
                <a:latin typeface="Times New Roman" panose="02020603050405020304" pitchFamily="2" charset="0"/>
              </a:rPr>
              <a:t>         </a:t>
            </a: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likes to do the same things as Holly does.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(   )2.Holly is popular and he is good at sports.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(   )3.Pete is more athletic than Holly.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(   )4.Holly and Pete are both athletic.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(   )5.Vera is Maria</a:t>
            </a:r>
            <a:r>
              <a:rPr lang="en-US" altLang="zh-CN" sz="2800" dirty="0">
                <a:latin typeface="Arial" panose="020B0604020202020204" pitchFamily="34" charset="0"/>
                <a:cs typeface="Times New Roman" panose="02020603050405020304" pitchFamily="2" charset="0"/>
              </a:rPr>
              <a:t>’</a:t>
            </a: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s best friend, </a:t>
            </a:r>
            <a:r>
              <a:rPr lang="zh-CN" altLang="en-US" sz="2800" dirty="0">
                <a:latin typeface="Times New Roman" panose="02020603050405020304" pitchFamily="2" charset="0"/>
              </a:rPr>
              <a:t>and </a:t>
            </a: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she has </a:t>
            </a:r>
            <a:endParaRPr lang="en-US" altLang="zh-CN" sz="2800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 eaLnBrk="0" hangingPunct="0"/>
            <a:r>
              <a:rPr lang="zh-CN" altLang="en-US" sz="2800" dirty="0">
                <a:latin typeface="Times New Roman" panose="02020603050405020304" pitchFamily="2" charset="0"/>
              </a:rPr>
              <a:t>         </a:t>
            </a:r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short hair.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(   )6.Mara is more outgoing but Vera is smarter.</a:t>
            </a:r>
            <a:endParaRPr lang="en-US" altLang="zh-CN" sz="2800" dirty="0">
              <a:latin typeface="Times New Roman" panose="02020603050405020304" pitchFamily="2" charset="0"/>
              <a:cs typeface="Times New Roman" panose="02020603050405020304" pitchFamily="2" charset="0"/>
            </a:endParaRPr>
          </a:p>
          <a:p>
            <a:pPr eaLnBrk="0" hangingPunct="0"/>
            <a:r>
              <a:rPr lang="en-US" altLang="zh-CN" sz="2800" dirty="0">
                <a:latin typeface="Times New Roman" panose="02020603050405020304" pitchFamily="2" charset="0"/>
                <a:cs typeface="Times New Roman" panose="02020603050405020304" pitchFamily="2" charset="0"/>
              </a:rPr>
              <a:t>(   )7.Maria is a good listener.</a:t>
            </a:r>
            <a:r>
              <a:rPr lang="en-US" altLang="zh-CN" sz="2800" dirty="0">
                <a:latin typeface="Arial" panose="020B0604020202020204" pitchFamily="34" charset="0"/>
              </a:rPr>
              <a:t> 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0244" name="TextBox 4"/>
          <p:cNvSpPr txBox="1"/>
          <p:nvPr/>
        </p:nvSpPr>
        <p:spPr>
          <a:xfrm>
            <a:off x="990600" y="1778000"/>
            <a:ext cx="533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TextBox 5"/>
          <p:cNvSpPr txBox="1"/>
          <p:nvPr/>
        </p:nvSpPr>
        <p:spPr>
          <a:xfrm>
            <a:off x="990600" y="2616200"/>
            <a:ext cx="533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TextBox 6"/>
          <p:cNvSpPr txBox="1"/>
          <p:nvPr/>
        </p:nvSpPr>
        <p:spPr>
          <a:xfrm>
            <a:off x="990600" y="3073400"/>
            <a:ext cx="533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TextBox 7"/>
          <p:cNvSpPr txBox="1"/>
          <p:nvPr/>
        </p:nvSpPr>
        <p:spPr>
          <a:xfrm>
            <a:off x="990600" y="3505200"/>
            <a:ext cx="533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8" name="TextBox 8"/>
          <p:cNvSpPr txBox="1"/>
          <p:nvPr/>
        </p:nvSpPr>
        <p:spPr>
          <a:xfrm>
            <a:off x="990600" y="3886200"/>
            <a:ext cx="533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TextBox 9"/>
          <p:cNvSpPr txBox="1"/>
          <p:nvPr/>
        </p:nvSpPr>
        <p:spPr>
          <a:xfrm>
            <a:off x="990600" y="5207000"/>
            <a:ext cx="533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F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50" name="TextBox 10"/>
          <p:cNvSpPr txBox="1"/>
          <p:nvPr/>
        </p:nvSpPr>
        <p:spPr>
          <a:xfrm>
            <a:off x="990600" y="4800600"/>
            <a:ext cx="533400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  <p:bldP spid="102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4" descr="20110518223029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Text Box 5"/>
          <p:cNvSpPr txBox="1"/>
          <p:nvPr/>
        </p:nvSpPr>
        <p:spPr>
          <a:xfrm>
            <a:off x="533400" y="457200"/>
            <a:ext cx="3887788" cy="822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4800" b="1" dirty="0">
                <a:solidFill>
                  <a:srgbClr val="FF0000"/>
                </a:solidFill>
                <a:latin typeface="Arial" panose="020B0604020202020204" pitchFamily="34" charset="0"/>
              </a:rPr>
              <a:t>PAIR</a:t>
            </a: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4800" b="1" dirty="0">
                <a:solidFill>
                  <a:srgbClr val="FF0000"/>
                </a:solidFill>
                <a:latin typeface="Arial" panose="020B0604020202020204" pitchFamily="34" charset="0"/>
              </a:rPr>
              <a:t>WORK       </a:t>
            </a:r>
            <a:endParaRPr lang="en-US" altLang="zh-CN" sz="4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Text Box 7"/>
          <p:cNvSpPr txBox="1"/>
          <p:nvPr/>
        </p:nvSpPr>
        <p:spPr>
          <a:xfrm>
            <a:off x="395288" y="1611313"/>
            <a:ext cx="80645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   </a:t>
            </a:r>
            <a:r>
              <a:rPr lang="en-US" altLang="zh-CN" sz="2400" b="1" dirty="0">
                <a:latin typeface="Arial" panose="020B0604020202020204" pitchFamily="34" charset="0"/>
              </a:rPr>
              <a:t>Talk about Holly and Mar</a:t>
            </a:r>
            <a:r>
              <a:rPr lang="zh-CN" altLang="en-US" sz="2400" b="1" dirty="0">
                <a:latin typeface="Arial" panose="020B0604020202020204" pitchFamily="34" charset="0"/>
              </a:rPr>
              <a:t>y</a:t>
            </a:r>
            <a:r>
              <a:rPr lang="en-US" altLang="zh-CN" sz="2400" b="1" dirty="0">
                <a:latin typeface="Arial" panose="020B0604020202020204" pitchFamily="34" charset="0"/>
              </a:rPr>
              <a:t> and their best friends.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11269" name="Text Box 8"/>
          <p:cNvSpPr txBox="1"/>
          <p:nvPr/>
        </p:nvSpPr>
        <p:spPr>
          <a:xfrm>
            <a:off x="827088" y="2403475"/>
            <a:ext cx="7489825" cy="3536950"/>
          </a:xfrm>
          <a:prstGeom prst="rect">
            <a:avLst/>
          </a:prstGeom>
          <a:solidFill>
            <a:schemeClr val="bg1">
              <a:alpha val="0"/>
            </a:schemeClr>
          </a:solidFill>
          <a:ln w="3175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A: Holly’s best friend is funnier than 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   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her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.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B: Well, Mar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</a:rPr>
              <a:t>y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and her best friend are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    both tall.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</a:rPr>
              <a:t>…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 bldLvl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8077</Words>
  <Application>WPS 演示</Application>
  <PresentationFormat>全屏显示(4:3)</PresentationFormat>
  <Paragraphs>346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53" baseType="lpstr">
      <vt:lpstr>Arial</vt:lpstr>
      <vt:lpstr>宋体</vt:lpstr>
      <vt:lpstr>Wingdings</vt:lpstr>
      <vt:lpstr>Calibri</vt:lpstr>
      <vt:lpstr>Times New Roman</vt:lpstr>
      <vt:lpstr>华文新魏</vt:lpstr>
      <vt:lpstr>微软雅黑</vt:lpstr>
      <vt:lpstr>黑体</vt:lpstr>
      <vt:lpstr>Latha</vt:lpstr>
      <vt:lpstr>MingLiU</vt:lpstr>
      <vt:lpstr>Microsoft JhengHei</vt:lpstr>
      <vt:lpstr>Microsoft Sans Serif</vt:lpstr>
      <vt:lpstr>MT Extra</vt:lpstr>
      <vt:lpstr>Comic Sans MS</vt:lpstr>
      <vt:lpstr>MS PMincho</vt:lpstr>
      <vt:lpstr>Meiryo</vt:lpstr>
      <vt:lpstr>楷体_GB2312</vt:lpstr>
      <vt:lpstr>新宋体</vt:lpstr>
      <vt:lpstr>MS Gothic</vt:lpstr>
      <vt:lpstr>MS Gothic</vt:lpstr>
      <vt:lpstr>Segoe Print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海派甜心</cp:lastModifiedBy>
  <cp:revision>40</cp:revision>
  <dcterms:created xsi:type="dcterms:W3CDTF">2015-06-14T07:23:09Z</dcterms:created>
  <dcterms:modified xsi:type="dcterms:W3CDTF">2021-04-28T12:13:06Z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2052-11.1.0.10132</vt:lpwstr>
  </property>
</Properties>
</file>