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Default Extension="wdp" ContentType="image/vnd.ms-photo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Java 20.1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3648" r:id="rId1"/>
    <p:sldMasterId id="2147483656" r:id="rId2"/>
  </p:sldMasterIdLst>
  <p:notesMasterIdLst>
    <p:notesMasterId r:id="rId3"/>
  </p:notesMasterIdLst>
  <p:sldIdLst>
    <p:sldId id="493" r:id="rId4"/>
    <p:sldId id="325" r:id="rId5"/>
    <p:sldId id="497" r:id="rId6"/>
    <p:sldId id="541" r:id="rId7"/>
    <p:sldId id="542" r:id="rId8"/>
    <p:sldId id="543" r:id="rId9"/>
    <p:sldId id="501" r:id="rId10"/>
    <p:sldId id="503" r:id="rId11"/>
    <p:sldId id="528" r:id="rId12"/>
    <p:sldId id="529" r:id="rId13"/>
    <p:sldId id="530" r:id="rId14"/>
    <p:sldId id="531" r:id="rId15"/>
    <p:sldId id="532" r:id="rId16"/>
    <p:sldId id="533" r:id="rId17"/>
    <p:sldId id="534" r:id="rId18"/>
    <p:sldId id="535" r:id="rId19"/>
    <p:sldId id="536" r:id="rId20"/>
    <p:sldId id="537" r:id="rId21"/>
    <p:sldId id="499" r:id="rId22"/>
    <p:sldId id="517" r:id="rId23"/>
    <p:sldId id="483" r:id="rId24"/>
    <p:sldId id="527" r:id="rId25"/>
    <p:sldId id="518" r:id="rId26"/>
    <p:sldId id="495" r:id="rId27"/>
  </p:sldIdLst>
  <p:sldSz cx="12188825" cy="6858000"/>
  <p:notesSz cx="6858000" cy="9144000"/>
  <p:custDataLst>
    <p:tags r:id="rId28"/>
  </p:custDataLst>
  <p:defaultTextStyle>
    <a:defPPr>
      <a:defRPr lang="zh-CN"/>
    </a:defPPr>
    <a:lvl1pPr marL="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0965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165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365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565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765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65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25" autoAdjust="0"/>
    <p:restoredTop sz="95622" autoAdjust="0"/>
  </p:normalViewPr>
  <p:slideViewPr>
    <p:cSldViewPr>
      <p:cViewPr varScale="1">
        <p:scale>
          <a:sx n="86" d="100"/>
          <a:sy n="86" d="100"/>
        </p:scale>
        <p:origin x="66" y="606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6" d="100"/>
        <a:sy n="186" d="100"/>
      </p:scale>
      <p:origin x="0" y="0"/>
    </p:cViewPr>
  </p:sorter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slide" Target="slides/slide9.xml" /><Relationship Id="rId13" Type="http://schemas.openxmlformats.org/officeDocument/2006/relationships/slide" Target="slides/slide10.xml" /><Relationship Id="rId14" Type="http://schemas.openxmlformats.org/officeDocument/2006/relationships/slide" Target="slides/slide11.xml" /><Relationship Id="rId15" Type="http://schemas.openxmlformats.org/officeDocument/2006/relationships/slide" Target="slides/slide12.xml" /><Relationship Id="rId16" Type="http://schemas.openxmlformats.org/officeDocument/2006/relationships/slide" Target="slides/slide13.xml" /><Relationship Id="rId17" Type="http://schemas.openxmlformats.org/officeDocument/2006/relationships/slide" Target="slides/slide14.xml" /><Relationship Id="rId18" Type="http://schemas.openxmlformats.org/officeDocument/2006/relationships/slide" Target="slides/slide15.xml" /><Relationship Id="rId19" Type="http://schemas.openxmlformats.org/officeDocument/2006/relationships/slide" Target="slides/slide16.xml" /><Relationship Id="rId2" Type="http://schemas.openxmlformats.org/officeDocument/2006/relationships/slideMaster" Target="slideMasters/slideMaster2.xml" /><Relationship Id="rId20" Type="http://schemas.openxmlformats.org/officeDocument/2006/relationships/slide" Target="slides/slide17.xml" /><Relationship Id="rId21" Type="http://schemas.openxmlformats.org/officeDocument/2006/relationships/slide" Target="slides/slide18.xml" /><Relationship Id="rId22" Type="http://schemas.openxmlformats.org/officeDocument/2006/relationships/slide" Target="slides/slide19.xml" /><Relationship Id="rId23" Type="http://schemas.openxmlformats.org/officeDocument/2006/relationships/slide" Target="slides/slide20.xml" /><Relationship Id="rId24" Type="http://schemas.openxmlformats.org/officeDocument/2006/relationships/slide" Target="slides/slide21.xml" /><Relationship Id="rId25" Type="http://schemas.openxmlformats.org/officeDocument/2006/relationships/slide" Target="slides/slide22.xml" /><Relationship Id="rId26" Type="http://schemas.openxmlformats.org/officeDocument/2006/relationships/slide" Target="slides/slide23.xml" /><Relationship Id="rId27" Type="http://schemas.openxmlformats.org/officeDocument/2006/relationships/slide" Target="slides/slide24.xml" /><Relationship Id="rId28" Type="http://schemas.openxmlformats.org/officeDocument/2006/relationships/tags" Target="tags/tag3.xml" /><Relationship Id="rId29" Type="http://schemas.openxmlformats.org/officeDocument/2006/relationships/presProps" Target="presProps.xml" /><Relationship Id="rId3" Type="http://schemas.openxmlformats.org/officeDocument/2006/relationships/notesMaster" Target="notesMasters/notesMaster1.xml" /><Relationship Id="rId30" Type="http://schemas.openxmlformats.org/officeDocument/2006/relationships/viewProps" Target="viewProps.xml" /><Relationship Id="rId31" Type="http://schemas.openxmlformats.org/officeDocument/2006/relationships/theme" Target="theme/theme1.xml" /><Relationship Id="rId32" Type="http://schemas.openxmlformats.org/officeDocument/2006/relationships/tableStyles" Target="tableStyles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6D7A72-1FD7-428B-B027-7B8D914F0561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3E0C4A-4684-4D33-8107-6FA733C6EC7A}" type="slidenum">
              <a:rPr lang="zh-CN" altLang="en-US" smtClean="0"/>
              <a:t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13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14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15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16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17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18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19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slideMaster" Target="../slideMasters/slideMaster1.xml" /></Relationships>
</file>

<file path=ppt/slideLayouts/_rels/slideLayout20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2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22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23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24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25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26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27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28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29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0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3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32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33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34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35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slideMaster" Target="../slideMasters/slideMaster2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矩形 4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6" name="矩形 5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1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1099333"/>
            <a:ext cx="12188825" cy="5758667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矩形 4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 userDrawn="1"/>
        </p:nvSpPr>
        <p:spPr>
          <a:xfrm>
            <a:off x="0" y="1099333"/>
            <a:ext cx="12188825" cy="5758667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2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1459250"/>
            <a:ext cx="12188825" cy="539875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1629217"/>
            <a:ext cx="12188825" cy="5228783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1989173"/>
            <a:ext cx="12188825" cy="4868827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2349130"/>
            <a:ext cx="12188825" cy="450887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5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2539000"/>
            <a:ext cx="12188825" cy="431900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2709087"/>
            <a:ext cx="12188825" cy="4148913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2898917"/>
            <a:ext cx="12286293" cy="3959083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1">
            <a:clrChange>
              <a:clrFrom>
                <a:srgbClr val="F3EFEC"/>
              </a:clrFrom>
              <a:clrTo>
                <a:srgbClr val="F3EFEC">
                  <a:alpha val="0"/>
                </a:srgbClr>
              </a:clrTo>
            </a:clrChange>
          </a:blip>
          <a:srcRect t="-1"/>
          <a:stretch>
            <a:fillRect/>
          </a:stretch>
        </p:blipFill>
        <p:spPr>
          <a:xfrm rot="10800000">
            <a:off x="3772190" y="685798"/>
            <a:ext cx="8416635" cy="6172201"/>
          </a:xfrm>
          <a:prstGeom prst="rect">
            <a:avLst/>
          </a:prstGeom>
        </p:spPr>
      </p:pic>
    </p:spTree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3069043"/>
            <a:ext cx="12188825" cy="3788957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3258833"/>
            <a:ext cx="12188825" cy="3599167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3429000"/>
            <a:ext cx="12188825" cy="342900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2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6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3618750"/>
            <a:ext cx="12188825" cy="323925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2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3788957"/>
            <a:ext cx="12188825" cy="3069043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2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3978667"/>
            <a:ext cx="12188825" cy="2879333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2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4148913"/>
            <a:ext cx="12188825" cy="2709087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2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4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4338583"/>
            <a:ext cx="12188825" cy="2519417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2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4508870"/>
            <a:ext cx="12188825" cy="234913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2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4698500"/>
            <a:ext cx="12188825" cy="215950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Ovr>
    <a:masterClrMapping/>
  </p:clrMapOvr>
  <p:transition/>
  <p:timing/>
</p:sldLayout>
</file>

<file path=ppt/slideLayouts/slideLayout3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4868827"/>
            <a:ext cx="12188825" cy="1989173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3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3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5058417"/>
            <a:ext cx="12188825" cy="1799583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3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5228783"/>
            <a:ext cx="12188825" cy="1629217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3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5588740"/>
            <a:ext cx="12188825" cy="126926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3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5948697"/>
            <a:ext cx="12188825" cy="909303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3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0" y="6138167"/>
            <a:ext cx="12188825" cy="719833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565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rgbClr val="B5DDE9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_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 userDrawn="1"/>
        </p:nvSpPr>
        <p:spPr>
          <a:xfrm>
            <a:off x="1" y="2709087"/>
            <a:ext cx="12192000" cy="4148913"/>
          </a:xfrm>
          <a:prstGeom prst="rect">
            <a:avLst/>
          </a:prstGeom>
          <a:solidFill>
            <a:srgbClr val="B5DDE9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_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 userDrawn="1"/>
        </p:nvSpPr>
        <p:spPr>
          <a:xfrm>
            <a:off x="-3175" y="3068960"/>
            <a:ext cx="12192000" cy="3789040"/>
          </a:xfrm>
          <a:prstGeom prst="rect">
            <a:avLst/>
          </a:prstGeom>
          <a:solidFill>
            <a:srgbClr val="B5DDE9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3_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 userDrawn="1"/>
        </p:nvSpPr>
        <p:spPr>
          <a:xfrm>
            <a:off x="1" y="3429000"/>
            <a:ext cx="12192000" cy="3429000"/>
          </a:xfrm>
          <a:prstGeom prst="rect">
            <a:avLst/>
          </a:prstGeom>
          <a:solidFill>
            <a:srgbClr val="B5DDE9">
              <a:alpha val="3372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7_自定义版式">
    <p:bg>
      <p:bgPr>
        <a:solidFill>
          <a:srgbClr val="FBFB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blipFill dpi="0" rotWithShape="1">
            <a:blip r:embed="rId1">
              <a:alphaModFix amt="97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theme" Target="../theme/theme1.xml" /></Relationships>
</file>

<file path=ppt/slideMasters/_rels/slideMaster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 /><Relationship Id="rId10" Type="http://schemas.openxmlformats.org/officeDocument/2006/relationships/slideLayout" Target="../slideLayouts/slideLayout17.xml" /><Relationship Id="rId11" Type="http://schemas.openxmlformats.org/officeDocument/2006/relationships/slideLayout" Target="../slideLayouts/slideLayout18.xml" /><Relationship Id="rId12" Type="http://schemas.openxmlformats.org/officeDocument/2006/relationships/slideLayout" Target="../slideLayouts/slideLayout19.xml" /><Relationship Id="rId13" Type="http://schemas.openxmlformats.org/officeDocument/2006/relationships/slideLayout" Target="../slideLayouts/slideLayout20.xml" /><Relationship Id="rId14" Type="http://schemas.openxmlformats.org/officeDocument/2006/relationships/slideLayout" Target="../slideLayouts/slideLayout21.xml" /><Relationship Id="rId15" Type="http://schemas.openxmlformats.org/officeDocument/2006/relationships/slideLayout" Target="../slideLayouts/slideLayout22.xml" /><Relationship Id="rId16" Type="http://schemas.openxmlformats.org/officeDocument/2006/relationships/slideLayout" Target="../slideLayouts/slideLayout23.xml" /><Relationship Id="rId17" Type="http://schemas.openxmlformats.org/officeDocument/2006/relationships/slideLayout" Target="../slideLayouts/slideLayout24.xml" /><Relationship Id="rId18" Type="http://schemas.openxmlformats.org/officeDocument/2006/relationships/slideLayout" Target="../slideLayouts/slideLayout25.xml" /><Relationship Id="rId19" Type="http://schemas.openxmlformats.org/officeDocument/2006/relationships/slideLayout" Target="../slideLayouts/slideLayout26.xml" /><Relationship Id="rId2" Type="http://schemas.openxmlformats.org/officeDocument/2006/relationships/slideLayout" Target="../slideLayouts/slideLayout9.xml" /><Relationship Id="rId20" Type="http://schemas.openxmlformats.org/officeDocument/2006/relationships/slideLayout" Target="../slideLayouts/slideLayout27.xml" /><Relationship Id="rId21" Type="http://schemas.openxmlformats.org/officeDocument/2006/relationships/slideLayout" Target="../slideLayouts/slideLayout28.xml" /><Relationship Id="rId22" Type="http://schemas.openxmlformats.org/officeDocument/2006/relationships/slideLayout" Target="../slideLayouts/slideLayout29.xml" /><Relationship Id="rId23" Type="http://schemas.openxmlformats.org/officeDocument/2006/relationships/slideLayout" Target="../slideLayouts/slideLayout30.xml" /><Relationship Id="rId24" Type="http://schemas.openxmlformats.org/officeDocument/2006/relationships/slideLayout" Target="../slideLayouts/slideLayout31.xml" /><Relationship Id="rId25" Type="http://schemas.openxmlformats.org/officeDocument/2006/relationships/slideLayout" Target="../slideLayouts/slideLayout32.xml" /><Relationship Id="rId26" Type="http://schemas.openxmlformats.org/officeDocument/2006/relationships/slideLayout" Target="../slideLayouts/slideLayout33.xml" /><Relationship Id="rId27" Type="http://schemas.openxmlformats.org/officeDocument/2006/relationships/slideLayout" Target="../slideLayouts/slideLayout34.xml" /><Relationship Id="rId28" Type="http://schemas.openxmlformats.org/officeDocument/2006/relationships/slideLayout" Target="../slideLayouts/slideLayout35.xml" /><Relationship Id="rId29" Type="http://schemas.openxmlformats.org/officeDocument/2006/relationships/theme" Target="../theme/theme2.xml" /><Relationship Id="rId3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12.xml" /><Relationship Id="rId6" Type="http://schemas.openxmlformats.org/officeDocument/2006/relationships/slideLayout" Target="../slideLayouts/slideLayout13.xml" /><Relationship Id="rId7" Type="http://schemas.openxmlformats.org/officeDocument/2006/relationships/slideLayout" Target="../slideLayouts/slideLayout14.xml" /><Relationship Id="rId8" Type="http://schemas.openxmlformats.org/officeDocument/2006/relationships/slideLayout" Target="../slideLayouts/slideLayout15.xml" /><Relationship Id="rId9" Type="http://schemas.openxmlformats.org/officeDocument/2006/relationships/slideLayout" Target="../slideLayouts/slideLayout16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 userDrawn="1"/>
        </p:nvSpPr>
        <p:spPr>
          <a:xfrm>
            <a:off x="0" y="0"/>
            <a:ext cx="12188824" cy="6856214"/>
          </a:xfrm>
          <a:prstGeom prst="rect">
            <a:avLst/>
          </a:prstGeom>
          <a:solidFill>
            <a:srgbClr val="F4F0ED">
              <a:alpha val="6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6565"/>
            <a:endParaRPr lang="zh-CN" altLang="en-US" sz="1800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ransition/>
  <p:timing/>
  <p:txStyles>
    <p:titleStyle>
      <a:lvl1pPr algn="l" defTabSz="913765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3765" rtl="0" eaLnBrk="1" latinLnBrk="0" hangingPunct="1">
        <a:lnSpc>
          <a:spcPct val="90000"/>
        </a:lnSpc>
        <a:spcBef>
          <a:spcPts val="1000"/>
        </a:spcBef>
        <a:buFont typeface="Arial" panose="020b060402020209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365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565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765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965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65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73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93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65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65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65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65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13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33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  <p:sldLayoutId id="2147483670" r:id="rId14"/>
    <p:sldLayoutId id="2147483671" r:id="rId15"/>
    <p:sldLayoutId id="2147483672" r:id="rId16"/>
    <p:sldLayoutId id="2147483673" r:id="rId17"/>
    <p:sldLayoutId id="2147483674" r:id="rId18"/>
    <p:sldLayoutId id="2147483675" r:id="rId19"/>
    <p:sldLayoutId id="2147483676" r:id="rId20"/>
    <p:sldLayoutId id="2147483677" r:id="rId21"/>
    <p:sldLayoutId id="2147483678" r:id="rId22"/>
    <p:sldLayoutId id="2147483679" r:id="rId23"/>
    <p:sldLayoutId id="2147483680" r:id="rId24"/>
    <p:sldLayoutId id="2147483681" r:id="rId25"/>
    <p:sldLayoutId id="2147483682" r:id="rId26"/>
    <p:sldLayoutId id="2147483683" r:id="rId27"/>
    <p:sldLayoutId id="2147483684" r:id="rId28"/>
  </p:sldLayoutIdLst>
  <p:transition/>
  <p:timing/>
  <p:txStyles>
    <p:titleStyle>
      <a:lvl1pPr algn="ctr" defTabSz="1217930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217930" rtl="0" eaLnBrk="1" latinLnBrk="0" hangingPunct="1">
        <a:spcBef>
          <a:spcPct val="20000"/>
        </a:spcBef>
        <a:buFont typeface="Arial" panose="020b060402020209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defTabSz="1217930" rtl="0" eaLnBrk="1" latinLnBrk="0" hangingPunct="1">
        <a:spcBef>
          <a:spcPct val="20000"/>
        </a:spcBef>
        <a:buFont typeface="Arial" panose="020b060402020209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defTabSz="1217930" rtl="0" eaLnBrk="1" latinLnBrk="0" hangingPunct="1">
        <a:spcBef>
          <a:spcPct val="20000"/>
        </a:spcBef>
        <a:buFont typeface="Arial" panose="020b060402020209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965" indent="-304800" algn="l" defTabSz="1217930" rtl="0" eaLnBrk="1" latinLnBrk="0" hangingPunct="1">
        <a:spcBef>
          <a:spcPct val="20000"/>
        </a:spcBef>
        <a:buFont typeface="Arial" panose="020b0604020202090204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565" indent="-304800" algn="l" defTabSz="1217930" rtl="0" eaLnBrk="1" latinLnBrk="0" hangingPunct="1">
        <a:spcBef>
          <a:spcPct val="20000"/>
        </a:spcBef>
        <a:buFont typeface="Arial" panose="020b0604020202090204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165" indent="-304800" algn="l" defTabSz="1217930" rtl="0" eaLnBrk="1" latinLnBrk="0" hangingPunct="1">
        <a:spcBef>
          <a:spcPct val="20000"/>
        </a:spcBef>
        <a:buFont typeface="Arial" panose="020b060402020209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65" indent="-304800" algn="l" defTabSz="1217930" rtl="0" eaLnBrk="1" latinLnBrk="0" hangingPunct="1">
        <a:spcBef>
          <a:spcPct val="20000"/>
        </a:spcBef>
        <a:buFont typeface="Arial" panose="020b060402020209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365" indent="-304800" algn="l" defTabSz="1217930" rtl="0" eaLnBrk="1" latinLnBrk="0" hangingPunct="1">
        <a:spcBef>
          <a:spcPct val="20000"/>
        </a:spcBef>
        <a:buFont typeface="Arial" panose="020b060402020209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330" indent="-304800" algn="l" defTabSz="1217930" rtl="0" eaLnBrk="1" latinLnBrk="0" hangingPunct="1">
        <a:spcBef>
          <a:spcPct val="20000"/>
        </a:spcBef>
        <a:buFont typeface="Arial" panose="020b060402020209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79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79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79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165" algn="l" defTabSz="12179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765" algn="l" defTabSz="12179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365" algn="l" defTabSz="12179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5" algn="l" defTabSz="12179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565" algn="l" defTabSz="12179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530" algn="l" defTabSz="12179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 /><Relationship Id="rId2" Type="http://schemas.openxmlformats.org/officeDocument/2006/relationships/tags" Target="../tags/tag1.xml" /><Relationship Id="rId3" Type="http://schemas.openxmlformats.org/officeDocument/2006/relationships/tags" Target="../tags/tag2.xml" /><Relationship Id="rId4" Type="http://schemas.openxmlformats.org/officeDocument/2006/relationships/image" Target="../media/image3.jpe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" Target="slide2.xml" TargetMode="Internal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png" /><Relationship Id="rId3" Type="http://schemas.microsoft.com/office/2007/relationships/hdphoto" Target="../media/image5.wdp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slide" Target="slide19.xml" TargetMode="Internal" /><Relationship Id="rId3" Type="http://schemas.openxmlformats.org/officeDocument/2006/relationships/slide" Target="slide3.xml" TargetMode="Internal" /></Relationships>
</file>

<file path=ppt/slides/_rels/slide2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" Target="slide2.xml" TargetMode="Internal" /></Relationships>
</file>

<file path=ppt/slides/_rels/slide2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 /><Relationship Id="rId2" Type="http://schemas.openxmlformats.org/officeDocument/2006/relationships/image" Target="../media/image6.png" /><Relationship Id="rId3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png" /><Relationship Id="rId3" Type="http://schemas.microsoft.com/office/2007/relationships/hdphoto" Target="../media/image5.wdp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png" /><Relationship Id="rId3" Type="http://schemas.microsoft.com/office/2007/relationships/hdphoto" Target="../media/image5.wdp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blipFill dpi="0" rotWithShape="1">
          <a:blip r:embed="rId4">
            <a:alphaModFix amt="40000"/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2" name="圆角淘宝网chenying0907出品 14"/>
          <p:cNvSpPr/>
          <p:nvPr/>
        </p:nvSpPr>
        <p:spPr>
          <a:xfrm>
            <a:off x="-18439" y="2072053"/>
            <a:ext cx="9451327" cy="2252145"/>
          </a:xfrm>
          <a:custGeom>
            <a:gdLst>
              <a:gd name="connsiteX0" fmla="*/ 0 w 11089232"/>
              <a:gd name="connsiteY0" fmla="*/ 448643 h 2691807"/>
              <a:gd name="connsiteX1" fmla="*/ 448643 w 11089232"/>
              <a:gd name="connsiteY1" fmla="*/ 0 h 2691807"/>
              <a:gd name="connsiteX2" fmla="*/ 10640589 w 11089232"/>
              <a:gd name="connsiteY2" fmla="*/ 0 h 2691807"/>
              <a:gd name="connsiteX3" fmla="*/ 11089232 w 11089232"/>
              <a:gd name="connsiteY3" fmla="*/ 448643 h 2691807"/>
              <a:gd name="connsiteX4" fmla="*/ 11089232 w 11089232"/>
              <a:gd name="connsiteY4" fmla="*/ 2243164 h 2691807"/>
              <a:gd name="connsiteX5" fmla="*/ 10640589 w 11089232"/>
              <a:gd name="connsiteY5" fmla="*/ 2691807 h 2691807"/>
              <a:gd name="connsiteX6" fmla="*/ 448643 w 11089232"/>
              <a:gd name="connsiteY6" fmla="*/ 2691807 h 2691807"/>
              <a:gd name="connsiteX7" fmla="*/ 0 w 11089232"/>
              <a:gd name="connsiteY7" fmla="*/ 2243164 h 2691807"/>
              <a:gd name="connsiteX8" fmla="*/ 0 w 11089232"/>
              <a:gd name="connsiteY8" fmla="*/ 448643 h 2691807"/>
              <a:gd name="connsiteX0-1" fmla="*/ 0 w 11089232"/>
              <a:gd name="connsiteY0-2" fmla="*/ 448643 h 2691807"/>
              <a:gd name="connsiteX1-3" fmla="*/ 1663832 w 11089232"/>
              <a:gd name="connsiteY1-4" fmla="*/ 0 h 2691807"/>
              <a:gd name="connsiteX2-5" fmla="*/ 10640589 w 11089232"/>
              <a:gd name="connsiteY2-6" fmla="*/ 0 h 2691807"/>
              <a:gd name="connsiteX3-7" fmla="*/ 11089232 w 11089232"/>
              <a:gd name="connsiteY3-8" fmla="*/ 448643 h 2691807"/>
              <a:gd name="connsiteX4-9" fmla="*/ 11089232 w 11089232"/>
              <a:gd name="connsiteY4-10" fmla="*/ 2243164 h 2691807"/>
              <a:gd name="connsiteX5-11" fmla="*/ 10640589 w 11089232"/>
              <a:gd name="connsiteY5-12" fmla="*/ 2691807 h 2691807"/>
              <a:gd name="connsiteX6-13" fmla="*/ 448643 w 11089232"/>
              <a:gd name="connsiteY6-14" fmla="*/ 2691807 h 2691807"/>
              <a:gd name="connsiteX7-15" fmla="*/ 0 w 11089232"/>
              <a:gd name="connsiteY7-16" fmla="*/ 2243164 h 2691807"/>
              <a:gd name="connsiteX8-17" fmla="*/ 0 w 11089232"/>
              <a:gd name="connsiteY8-18" fmla="*/ 448643 h 2691807"/>
              <a:gd name="connsiteX0-19" fmla="*/ 0 w 11089232"/>
              <a:gd name="connsiteY0-20" fmla="*/ 448643 h 2703839"/>
              <a:gd name="connsiteX1-21" fmla="*/ 1663832 w 11089232"/>
              <a:gd name="connsiteY1-22" fmla="*/ 0 h 2703839"/>
              <a:gd name="connsiteX2-23" fmla="*/ 10640589 w 11089232"/>
              <a:gd name="connsiteY2-24" fmla="*/ 0 h 2703839"/>
              <a:gd name="connsiteX3-25" fmla="*/ 11089232 w 11089232"/>
              <a:gd name="connsiteY3-26" fmla="*/ 448643 h 2703839"/>
              <a:gd name="connsiteX4-27" fmla="*/ 11089232 w 11089232"/>
              <a:gd name="connsiteY4-28" fmla="*/ 2243164 h 2703839"/>
              <a:gd name="connsiteX5-29" fmla="*/ 10640589 w 11089232"/>
              <a:gd name="connsiteY5-30" fmla="*/ 2691807 h 2703839"/>
              <a:gd name="connsiteX6-31" fmla="*/ 1687895 w 11089232"/>
              <a:gd name="connsiteY6-32" fmla="*/ 2703839 h 2703839"/>
              <a:gd name="connsiteX7-33" fmla="*/ 0 w 11089232"/>
              <a:gd name="connsiteY7-34" fmla="*/ 2243164 h 2703839"/>
              <a:gd name="connsiteX8-35" fmla="*/ 0 w 11089232"/>
              <a:gd name="connsiteY8-36" fmla="*/ 448643 h 2703839"/>
              <a:gd name="connsiteX0-37" fmla="*/ 0 w 11089232"/>
              <a:gd name="connsiteY0-38" fmla="*/ 2243164 h 2703839"/>
              <a:gd name="connsiteX1-39" fmla="*/ 1663832 w 11089232"/>
              <a:gd name="connsiteY1-40" fmla="*/ 0 h 2703839"/>
              <a:gd name="connsiteX2-41" fmla="*/ 10640589 w 11089232"/>
              <a:gd name="connsiteY2-42" fmla="*/ 0 h 2703839"/>
              <a:gd name="connsiteX3-43" fmla="*/ 11089232 w 11089232"/>
              <a:gd name="connsiteY3-44" fmla="*/ 448643 h 2703839"/>
              <a:gd name="connsiteX4-45" fmla="*/ 11089232 w 11089232"/>
              <a:gd name="connsiteY4-46" fmla="*/ 2243164 h 2703839"/>
              <a:gd name="connsiteX5-47" fmla="*/ 10640589 w 11089232"/>
              <a:gd name="connsiteY5-48" fmla="*/ 2691807 h 2703839"/>
              <a:gd name="connsiteX6-49" fmla="*/ 1687895 w 11089232"/>
              <a:gd name="connsiteY6-50" fmla="*/ 2703839 h 2703839"/>
              <a:gd name="connsiteX7-51" fmla="*/ 0 w 11089232"/>
              <a:gd name="connsiteY7-52" fmla="*/ 2243164 h 2703839"/>
              <a:gd name="connsiteX0-53" fmla="*/ 81842 w 9522747"/>
              <a:gd name="connsiteY0-54" fmla="*/ 2146911 h 2703839"/>
              <a:gd name="connsiteX1-55" fmla="*/ 97347 w 9522747"/>
              <a:gd name="connsiteY1-56" fmla="*/ 0 h 2703839"/>
              <a:gd name="connsiteX2-57" fmla="*/ 9074104 w 9522747"/>
              <a:gd name="connsiteY2-58" fmla="*/ 0 h 2703839"/>
              <a:gd name="connsiteX3-59" fmla="*/ 9522747 w 9522747"/>
              <a:gd name="connsiteY3-60" fmla="*/ 448643 h 2703839"/>
              <a:gd name="connsiteX4-61" fmla="*/ 9522747 w 9522747"/>
              <a:gd name="connsiteY4-62" fmla="*/ 2243164 h 2703839"/>
              <a:gd name="connsiteX5-63" fmla="*/ 9074104 w 9522747"/>
              <a:gd name="connsiteY5-64" fmla="*/ 2691807 h 2703839"/>
              <a:gd name="connsiteX6-65" fmla="*/ 121410 w 9522747"/>
              <a:gd name="connsiteY6-66" fmla="*/ 2703839 h 2703839"/>
              <a:gd name="connsiteX7-67" fmla="*/ 81842 w 9522747"/>
              <a:gd name="connsiteY7-68" fmla="*/ 2146911 h 2703839"/>
              <a:gd name="connsiteX0-69" fmla="*/ 81842 w 9522747"/>
              <a:gd name="connsiteY0-70" fmla="*/ 2146911 h 2703839"/>
              <a:gd name="connsiteX1-71" fmla="*/ 97347 w 9522747"/>
              <a:gd name="connsiteY1-72" fmla="*/ 0 h 2703839"/>
              <a:gd name="connsiteX2-73" fmla="*/ 9074104 w 9522747"/>
              <a:gd name="connsiteY2-74" fmla="*/ 0 h 2703839"/>
              <a:gd name="connsiteX3-75" fmla="*/ 9522747 w 9522747"/>
              <a:gd name="connsiteY3-76" fmla="*/ 448643 h 2703839"/>
              <a:gd name="connsiteX4-77" fmla="*/ 9522747 w 9522747"/>
              <a:gd name="connsiteY4-78" fmla="*/ 2243164 h 2703839"/>
              <a:gd name="connsiteX5-79" fmla="*/ 9074104 w 9522747"/>
              <a:gd name="connsiteY5-80" fmla="*/ 2691807 h 2703839"/>
              <a:gd name="connsiteX6-81" fmla="*/ 121410 w 9522747"/>
              <a:gd name="connsiteY6-82" fmla="*/ 2703839 h 2703839"/>
              <a:gd name="connsiteX7-83" fmla="*/ 81842 w 9522747"/>
              <a:gd name="connsiteY7-84" fmla="*/ 2146911 h 2703839"/>
              <a:gd name="connsiteX0-85" fmla="*/ 81842 w 9522747"/>
              <a:gd name="connsiteY0-86" fmla="*/ 2146911 h 2703839"/>
              <a:gd name="connsiteX1-87" fmla="*/ 97347 w 9522747"/>
              <a:gd name="connsiteY1-88" fmla="*/ 0 h 2703839"/>
              <a:gd name="connsiteX2-89" fmla="*/ 9074104 w 9522747"/>
              <a:gd name="connsiteY2-90" fmla="*/ 0 h 2703839"/>
              <a:gd name="connsiteX3-91" fmla="*/ 9522747 w 9522747"/>
              <a:gd name="connsiteY3-92" fmla="*/ 448643 h 2703839"/>
              <a:gd name="connsiteX4-93" fmla="*/ 9522747 w 9522747"/>
              <a:gd name="connsiteY4-94" fmla="*/ 2243164 h 2703839"/>
              <a:gd name="connsiteX5-95" fmla="*/ 9074104 w 9522747"/>
              <a:gd name="connsiteY5-96" fmla="*/ 2691807 h 2703839"/>
              <a:gd name="connsiteX6-97" fmla="*/ 121410 w 9522747"/>
              <a:gd name="connsiteY6-98" fmla="*/ 2703839 h 2703839"/>
              <a:gd name="connsiteX7-99" fmla="*/ 81842 w 9522747"/>
              <a:gd name="connsiteY7-100" fmla="*/ 2146911 h 2703839"/>
              <a:gd name="connsiteX0-101" fmla="*/ 0 w 9440905"/>
              <a:gd name="connsiteY0-102" fmla="*/ 2146911 h 2704560"/>
              <a:gd name="connsiteX1-103" fmla="*/ 15505 w 9440905"/>
              <a:gd name="connsiteY1-104" fmla="*/ 0 h 2704560"/>
              <a:gd name="connsiteX2-105" fmla="*/ 8992262 w 9440905"/>
              <a:gd name="connsiteY2-106" fmla="*/ 0 h 2704560"/>
              <a:gd name="connsiteX3-107" fmla="*/ 9440905 w 9440905"/>
              <a:gd name="connsiteY3-108" fmla="*/ 448643 h 2704560"/>
              <a:gd name="connsiteX4-109" fmla="*/ 9440905 w 9440905"/>
              <a:gd name="connsiteY4-110" fmla="*/ 2243164 h 2704560"/>
              <a:gd name="connsiteX5-111" fmla="*/ 8992262 w 9440905"/>
              <a:gd name="connsiteY5-112" fmla="*/ 2691807 h 2704560"/>
              <a:gd name="connsiteX6-113" fmla="*/ 39568 w 9440905"/>
              <a:gd name="connsiteY6-114" fmla="*/ 2703839 h 2704560"/>
              <a:gd name="connsiteX7-115" fmla="*/ 0 w 9440905"/>
              <a:gd name="connsiteY7-116" fmla="*/ 2146911 h 2704560"/>
              <a:gd name="connsiteX0-117" fmla="*/ 10422 w 9451327"/>
              <a:gd name="connsiteY0-118" fmla="*/ 2146911 h 2704560"/>
              <a:gd name="connsiteX1-119" fmla="*/ 25927 w 9451327"/>
              <a:gd name="connsiteY1-120" fmla="*/ 0 h 2704560"/>
              <a:gd name="connsiteX2-121" fmla="*/ 9002684 w 9451327"/>
              <a:gd name="connsiteY2-122" fmla="*/ 0 h 2704560"/>
              <a:gd name="connsiteX3-123" fmla="*/ 9451327 w 9451327"/>
              <a:gd name="connsiteY3-124" fmla="*/ 448643 h 2704560"/>
              <a:gd name="connsiteX4-125" fmla="*/ 9451327 w 9451327"/>
              <a:gd name="connsiteY4-126" fmla="*/ 2243164 h 2704560"/>
              <a:gd name="connsiteX5-127" fmla="*/ 9002684 w 9451327"/>
              <a:gd name="connsiteY5-128" fmla="*/ 2691807 h 2704560"/>
              <a:gd name="connsiteX6-129" fmla="*/ 1864 w 9451327"/>
              <a:gd name="connsiteY6-130" fmla="*/ 2703839 h 2704560"/>
              <a:gd name="connsiteX7-131" fmla="*/ 10422 w 9451327"/>
              <a:gd name="connsiteY7-132" fmla="*/ 2146911 h 2704560"/>
            </a:gdLst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</a:cxnLst>
            <a:rect l="l" t="t" r="r" b="b"/>
            <a:pathLst>
              <a:path w="9451327" h="2704560">
                <a:moveTo>
                  <a:pt x="10422" y="2146911"/>
                </a:moveTo>
                <a:lnTo>
                  <a:pt x="25927" y="0"/>
                </a:lnTo>
                <a:lnTo>
                  <a:pt x="9002684" y="0"/>
                </a:lnTo>
                <a:cubicBezTo>
                  <a:pt x="9250463" y="0"/>
                  <a:pt x="9451327" y="200864"/>
                  <a:pt x="9451327" y="448643"/>
                </a:cubicBezTo>
                <a:lnTo>
                  <a:pt x="9451327" y="2243164"/>
                </a:lnTo>
                <a:cubicBezTo>
                  <a:pt x="9451327" y="2490943"/>
                  <a:pt x="9250463" y="2691807"/>
                  <a:pt x="9002684" y="2691807"/>
                </a:cubicBezTo>
                <a:lnTo>
                  <a:pt x="1864" y="2703839"/>
                </a:lnTo>
                <a:cubicBezTo>
                  <a:pt x="-5284" y="2727902"/>
                  <a:pt x="10422" y="2142027"/>
                  <a:pt x="10422" y="2146911"/>
                </a:cubicBezTo>
                <a:close/>
              </a:path>
            </a:pathLst>
          </a:custGeom>
          <a:solidFill>
            <a:schemeClr val="bg1">
              <a:alpha val="64000"/>
            </a:schemeClr>
          </a:solidFill>
          <a:ln>
            <a:solidFill>
              <a:srgbClr val="DED3CF"/>
            </a:solidFill>
          </a:ln>
          <a:effectLst>
            <a:outerShdw blurRad="495300" dist="127000" dir="5400000" algn="ctr" rotWithShape="0">
              <a:srgbClr val="000000">
                <a:alpha val="2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000"/>
          </a:p>
        </p:txBody>
      </p:sp>
      <p:sp>
        <p:nvSpPr>
          <p:cNvPr id="17" name="淘宝网chenying0907出品 132"/>
          <p:cNvSpPr/>
          <p:nvPr>
            <p:custDataLst>
              <p:tags r:id="rId2"/>
            </p:custDataLst>
          </p:nvPr>
        </p:nvSpPr>
        <p:spPr>
          <a:xfrm flipV="1">
            <a:off x="3574132" y="2427969"/>
            <a:ext cx="2306027" cy="146603"/>
          </a:xfrm>
          <a:custGeom>
            <a:gdLst>
              <a:gd name="connsiteX0" fmla="*/ 0 w 3120453"/>
              <a:gd name="connsiteY0" fmla="*/ 0 h 143576"/>
              <a:gd name="connsiteX1" fmla="*/ 3120453 w 3120453"/>
              <a:gd name="connsiteY1" fmla="*/ 0 h 143576"/>
              <a:gd name="connsiteX2" fmla="*/ 3076102 w 3120453"/>
              <a:gd name="connsiteY2" fmla="*/ 65782 h 143576"/>
              <a:gd name="connsiteX3" fmla="*/ 2888290 w 3120453"/>
              <a:gd name="connsiteY3" fmla="*/ 143576 h 143576"/>
              <a:gd name="connsiteX4" fmla="*/ 232163 w 3120453"/>
              <a:gd name="connsiteY4" fmla="*/ 143576 h 143576"/>
              <a:gd name="connsiteX5" fmla="*/ 44352 w 3120453"/>
              <a:gd name="connsiteY5" fmla="*/ 65782 h 143576"/>
              <a:gd name="connsiteX0-1" fmla="*/ 0 w 3120453"/>
              <a:gd name="connsiteY0-2" fmla="*/ 0 h 143576"/>
              <a:gd name="connsiteX1-3" fmla="*/ 3120453 w 3120453"/>
              <a:gd name="connsiteY1-4" fmla="*/ 0 h 143576"/>
              <a:gd name="connsiteX2-5" fmla="*/ 3076102 w 3120453"/>
              <a:gd name="connsiteY2-6" fmla="*/ 65782 h 143576"/>
              <a:gd name="connsiteX3-7" fmla="*/ 2888290 w 3120453"/>
              <a:gd name="connsiteY3-8" fmla="*/ 143576 h 143576"/>
              <a:gd name="connsiteX4-9" fmla="*/ 232163 w 3120453"/>
              <a:gd name="connsiteY4-10" fmla="*/ 143576 h 143576"/>
              <a:gd name="connsiteX5-11" fmla="*/ 44352 w 3120453"/>
              <a:gd name="connsiteY5-12" fmla="*/ 65782 h 143576"/>
              <a:gd name="connsiteX6" fmla="*/ 91440 w 3120453"/>
              <a:gd name="connsiteY6" fmla="*/ 91440 h 143576"/>
              <a:gd name="connsiteX0-13" fmla="*/ 0 w 3120453"/>
              <a:gd name="connsiteY0-14" fmla="*/ 0 h 143576"/>
              <a:gd name="connsiteX1-15" fmla="*/ 3120453 w 3120453"/>
              <a:gd name="connsiteY1-16" fmla="*/ 0 h 143576"/>
              <a:gd name="connsiteX2-17" fmla="*/ 3076102 w 3120453"/>
              <a:gd name="connsiteY2-18" fmla="*/ 65782 h 143576"/>
              <a:gd name="connsiteX3-19" fmla="*/ 2888290 w 3120453"/>
              <a:gd name="connsiteY3-20" fmla="*/ 143576 h 143576"/>
              <a:gd name="connsiteX4-21" fmla="*/ 232163 w 3120453"/>
              <a:gd name="connsiteY4-22" fmla="*/ 143576 h 143576"/>
              <a:gd name="connsiteX5-23" fmla="*/ 44352 w 3120453"/>
              <a:gd name="connsiteY5-24" fmla="*/ 65782 h 143576"/>
              <a:gd name="connsiteX6-25" fmla="*/ 91440 w 3120453"/>
              <a:gd name="connsiteY6-26" fmla="*/ 91440 h 143576"/>
              <a:gd name="connsiteX7" fmla="*/ 0 w 3120453"/>
              <a:gd name="connsiteY7" fmla="*/ 0 h 143576"/>
              <a:gd name="connsiteX0-27" fmla="*/ 3078384 w 3078384"/>
              <a:gd name="connsiteY0-28" fmla="*/ 0 h 143576"/>
              <a:gd name="connsiteX1-29" fmla="*/ 3034033 w 3078384"/>
              <a:gd name="connsiteY1-30" fmla="*/ 65782 h 143576"/>
              <a:gd name="connsiteX2-31" fmla="*/ 2846221 w 3078384"/>
              <a:gd name="connsiteY2-32" fmla="*/ 143576 h 143576"/>
              <a:gd name="connsiteX3-33" fmla="*/ 190094 w 3078384"/>
              <a:gd name="connsiteY3-34" fmla="*/ 143576 h 143576"/>
              <a:gd name="connsiteX4-35" fmla="*/ 2283 w 3078384"/>
              <a:gd name="connsiteY4-36" fmla="*/ 65782 h 143576"/>
              <a:gd name="connsiteX5-37" fmla="*/ 49371 w 3078384"/>
              <a:gd name="connsiteY5-38" fmla="*/ 91440 h 143576"/>
              <a:gd name="connsiteX6-39" fmla="*/ 49371 w 3078384"/>
              <a:gd name="connsiteY6-40" fmla="*/ 91440 h 143576"/>
            </a:gdLst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25" y="connsiteY6-26"/>
              </a:cxn>
            </a:cxnLst>
            <a:rect l="l" t="t" r="r" b="b"/>
            <a:pathLst>
              <a:path w="3078384" h="143576">
                <a:moveTo>
                  <a:pt x="3078384" y="0"/>
                </a:moveTo>
                <a:lnTo>
                  <a:pt x="3034033" y="65782"/>
                </a:lnTo>
                <a:cubicBezTo>
                  <a:pt x="2985968" y="113847"/>
                  <a:pt x="2919566" y="143576"/>
                  <a:pt x="2846221" y="143576"/>
                </a:cubicBezTo>
                <a:lnTo>
                  <a:pt x="190094" y="143576"/>
                </a:lnTo>
                <a:cubicBezTo>
                  <a:pt x="116749" y="143576"/>
                  <a:pt x="50348" y="113847"/>
                  <a:pt x="2283" y="65782"/>
                </a:cubicBezTo>
                <a:cubicBezTo>
                  <a:pt x="-12501" y="43855"/>
                  <a:pt x="49371" y="91440"/>
                  <a:pt x="49371" y="91440"/>
                </a:cubicBezTo>
                <a:lnTo>
                  <a:pt x="49371" y="91440"/>
                </a:lnTo>
              </a:path>
            </a:pathLst>
          </a:cu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0" cap="none" spc="0" normalizeH="0" baseline="0" noProof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Calibri"/>
              <a:ea typeface="华文楷体" panose="02010600040101010101" charset="-122"/>
            </a:endParaRPr>
          </a:p>
        </p:txBody>
      </p:sp>
      <p:sp>
        <p:nvSpPr>
          <p:cNvPr id="18" name="淘宝网chenying0907出品 133"/>
          <p:cNvSpPr/>
          <p:nvPr>
            <p:custDataLst>
              <p:tags r:id="rId3"/>
            </p:custDataLst>
          </p:nvPr>
        </p:nvSpPr>
        <p:spPr>
          <a:xfrm>
            <a:off x="3574132" y="2853112"/>
            <a:ext cx="2306027" cy="146603"/>
          </a:xfrm>
          <a:custGeom>
            <a:gdLst>
              <a:gd name="connsiteX0" fmla="*/ 0 w 3120453"/>
              <a:gd name="connsiteY0" fmla="*/ 0 h 143576"/>
              <a:gd name="connsiteX1" fmla="*/ 3120453 w 3120453"/>
              <a:gd name="connsiteY1" fmla="*/ 0 h 143576"/>
              <a:gd name="connsiteX2" fmla="*/ 3076102 w 3120453"/>
              <a:gd name="connsiteY2" fmla="*/ 65782 h 143576"/>
              <a:gd name="connsiteX3" fmla="*/ 2888290 w 3120453"/>
              <a:gd name="connsiteY3" fmla="*/ 143576 h 143576"/>
              <a:gd name="connsiteX4" fmla="*/ 232163 w 3120453"/>
              <a:gd name="connsiteY4" fmla="*/ 143576 h 143576"/>
              <a:gd name="connsiteX5" fmla="*/ 44352 w 3120453"/>
              <a:gd name="connsiteY5" fmla="*/ 65782 h 143576"/>
              <a:gd name="connsiteX0-1" fmla="*/ 0 w 3120453"/>
              <a:gd name="connsiteY0-2" fmla="*/ 0 h 143576"/>
              <a:gd name="connsiteX1-3" fmla="*/ 3120453 w 3120453"/>
              <a:gd name="connsiteY1-4" fmla="*/ 0 h 143576"/>
              <a:gd name="connsiteX2-5" fmla="*/ 3076102 w 3120453"/>
              <a:gd name="connsiteY2-6" fmla="*/ 65782 h 143576"/>
              <a:gd name="connsiteX3-7" fmla="*/ 2888290 w 3120453"/>
              <a:gd name="connsiteY3-8" fmla="*/ 143576 h 143576"/>
              <a:gd name="connsiteX4-9" fmla="*/ 232163 w 3120453"/>
              <a:gd name="connsiteY4-10" fmla="*/ 143576 h 143576"/>
              <a:gd name="connsiteX5-11" fmla="*/ 44352 w 3120453"/>
              <a:gd name="connsiteY5-12" fmla="*/ 65782 h 143576"/>
              <a:gd name="connsiteX6" fmla="*/ 91440 w 3120453"/>
              <a:gd name="connsiteY6" fmla="*/ 91440 h 143576"/>
              <a:gd name="connsiteX0-13" fmla="*/ 0 w 3120453"/>
              <a:gd name="connsiteY0-14" fmla="*/ 0 h 143576"/>
              <a:gd name="connsiteX1-15" fmla="*/ 3120453 w 3120453"/>
              <a:gd name="connsiteY1-16" fmla="*/ 0 h 143576"/>
              <a:gd name="connsiteX2-17" fmla="*/ 3076102 w 3120453"/>
              <a:gd name="connsiteY2-18" fmla="*/ 65782 h 143576"/>
              <a:gd name="connsiteX3-19" fmla="*/ 2888290 w 3120453"/>
              <a:gd name="connsiteY3-20" fmla="*/ 143576 h 143576"/>
              <a:gd name="connsiteX4-21" fmla="*/ 232163 w 3120453"/>
              <a:gd name="connsiteY4-22" fmla="*/ 143576 h 143576"/>
              <a:gd name="connsiteX5-23" fmla="*/ 44352 w 3120453"/>
              <a:gd name="connsiteY5-24" fmla="*/ 65782 h 143576"/>
              <a:gd name="connsiteX6-25" fmla="*/ 91440 w 3120453"/>
              <a:gd name="connsiteY6-26" fmla="*/ 91440 h 143576"/>
              <a:gd name="connsiteX7" fmla="*/ 0 w 3120453"/>
              <a:gd name="connsiteY7" fmla="*/ 0 h 143576"/>
              <a:gd name="connsiteX0-27" fmla="*/ 3078384 w 3078384"/>
              <a:gd name="connsiteY0-28" fmla="*/ 0 h 143576"/>
              <a:gd name="connsiteX1-29" fmla="*/ 3034033 w 3078384"/>
              <a:gd name="connsiteY1-30" fmla="*/ 65782 h 143576"/>
              <a:gd name="connsiteX2-31" fmla="*/ 2846221 w 3078384"/>
              <a:gd name="connsiteY2-32" fmla="*/ 143576 h 143576"/>
              <a:gd name="connsiteX3-33" fmla="*/ 190094 w 3078384"/>
              <a:gd name="connsiteY3-34" fmla="*/ 143576 h 143576"/>
              <a:gd name="connsiteX4-35" fmla="*/ 2283 w 3078384"/>
              <a:gd name="connsiteY4-36" fmla="*/ 65782 h 143576"/>
              <a:gd name="connsiteX5-37" fmla="*/ 49371 w 3078384"/>
              <a:gd name="connsiteY5-38" fmla="*/ 91440 h 143576"/>
              <a:gd name="connsiteX6-39" fmla="*/ 49371 w 3078384"/>
              <a:gd name="connsiteY6-40" fmla="*/ 91440 h 143576"/>
            </a:gdLst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25" y="connsiteY6-26"/>
              </a:cxn>
            </a:cxnLst>
            <a:rect l="l" t="t" r="r" b="b"/>
            <a:pathLst>
              <a:path w="3078384" h="143576">
                <a:moveTo>
                  <a:pt x="3078384" y="0"/>
                </a:moveTo>
                <a:lnTo>
                  <a:pt x="3034033" y="65782"/>
                </a:lnTo>
                <a:cubicBezTo>
                  <a:pt x="2985968" y="113847"/>
                  <a:pt x="2919566" y="143576"/>
                  <a:pt x="2846221" y="143576"/>
                </a:cubicBezTo>
                <a:lnTo>
                  <a:pt x="190094" y="143576"/>
                </a:lnTo>
                <a:cubicBezTo>
                  <a:pt x="116749" y="143576"/>
                  <a:pt x="50348" y="113847"/>
                  <a:pt x="2283" y="65782"/>
                </a:cubicBezTo>
                <a:cubicBezTo>
                  <a:pt x="-12501" y="43855"/>
                  <a:pt x="49371" y="91440"/>
                  <a:pt x="49371" y="91440"/>
                </a:cubicBezTo>
                <a:lnTo>
                  <a:pt x="49371" y="91440"/>
                </a:lnTo>
              </a:path>
            </a:pathLst>
          </a:cu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0" cap="none" spc="0" normalizeH="0" baseline="0" noProof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Calibri"/>
              <a:ea typeface="华文楷体" panose="02010600040101010101" charset="-122"/>
            </a:endParaRPr>
          </a:p>
        </p:txBody>
      </p:sp>
      <p:sp>
        <p:nvSpPr>
          <p:cNvPr id="19" name="淘宝网chenying0907出品 129"/>
          <p:cNvSpPr/>
          <p:nvPr/>
        </p:nvSpPr>
        <p:spPr>
          <a:xfrm flipH="1">
            <a:off x="4192465" y="2473732"/>
            <a:ext cx="1533669" cy="55399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 defTabSz="913765"/>
            <a:r>
              <a:rPr lang="en-US" altLang="zh-CN" sz="3000">
                <a:solidFill>
                  <a:schemeClr val="accent3">
                    <a:lumMod val="75000"/>
                  </a:schemeClr>
                </a:solidFill>
                <a:latin typeface="Arial" panose="020b0604020202090204" pitchFamily="34" charset="0"/>
                <a:cs typeface="Times New Roman" panose="02020603050405020304" pitchFamily="18" charset="0"/>
              </a:rPr>
              <a:t>Unit </a:t>
            </a:r>
            <a:r>
              <a:rPr lang="en-US" altLang="zh-CN" sz="3000" smtClean="0">
                <a:solidFill>
                  <a:schemeClr val="accent3">
                    <a:lumMod val="75000"/>
                  </a:schemeClr>
                </a:solidFill>
                <a:latin typeface="Arial" panose="020b0604020202090204" pitchFamily="34" charset="0"/>
                <a:cs typeface="Times New Roman" panose="02020603050405020304" pitchFamily="18" charset="0"/>
              </a:rPr>
              <a:t>4</a:t>
            </a:r>
            <a:r>
              <a:rPr lang="zh-CN" altLang="en-US" sz="3000" b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3000" b="1">
              <a:solidFill>
                <a:schemeClr val="accent3">
                  <a:lumMod val="75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13" name="淘宝网chenying0907出品 129"/>
          <p:cNvSpPr/>
          <p:nvPr/>
        </p:nvSpPr>
        <p:spPr>
          <a:xfrm flipH="1">
            <a:off x="981421" y="3284984"/>
            <a:ext cx="7552622" cy="83099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4800" b="1">
                <a:solidFill>
                  <a:prstClr val="black">
                    <a:lumMod val="75000"/>
                    <a:lumOff val="25000"/>
                  </a:prstClr>
                </a:solidFill>
                <a:cs typeface="Times New Roman" panose="02020603050405020304" pitchFamily="18" charset="0"/>
              </a:rPr>
              <a:t>Everyday economics</a:t>
            </a:r>
            <a:endParaRPr lang="en-US" altLang="zh-CN" sz="4800" b="1">
              <a:solidFill>
                <a:prstClr val="black">
                  <a:lumMod val="75000"/>
                  <a:lumOff val="25000"/>
                </a:prstClr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/>
        </p:nvSpPr>
        <p:spPr>
          <a:xfrm>
            <a:off x="405780" y="908720"/>
            <a:ext cx="11168188" cy="4848483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2.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在定语从句中，当先行词指物时，下列情况的关系词宜用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that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而不用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which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：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(1)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当先行词是序数词或形容词最高级或被序数词、形容词最高级修饰时。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(2)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先行词被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all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every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no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some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any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little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much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the only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the very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few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等修饰时。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(3)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先行词为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all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much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little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none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few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something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anything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等不定代词时。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(4)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先行词中既有人又有物时。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He was looking pleasantly at the children and parcels that filled his bus.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>
</file>

<file path=ppt/slides/slide1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/>
        </p:nvSpPr>
        <p:spPr>
          <a:xfrm>
            <a:off x="399666" y="620688"/>
            <a:ext cx="11392669" cy="5524565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(5)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先行词在主句中作表语时。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The village is no longer the one that was 5 years ago.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(6)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当主句是以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which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开头的特殊疑问句时。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Which are the books that you bought for me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?</a:t>
            </a:r>
            <a:endParaRPr lang="en-US" altLang="zh-CN" sz="2600" b="1" kern="100" smtClean="0"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  <a:p>
            <a:pPr lvl="0" algn="just" defTabSz="913765">
              <a:lnSpc>
                <a:spcPct val="150000"/>
              </a:lnSpc>
            </a:pPr>
            <a:r>
              <a:rPr lang="en-US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3.</a:t>
            </a:r>
            <a:r>
              <a:rPr lang="zh-CN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宜用</a:t>
            </a:r>
            <a:r>
              <a:rPr lang="en-US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which</a:t>
            </a:r>
            <a:r>
              <a:rPr lang="zh-CN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而不用</a:t>
            </a:r>
            <a:r>
              <a:rPr lang="en-US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that</a:t>
            </a:r>
            <a:r>
              <a:rPr lang="zh-CN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的情况：</a:t>
            </a:r>
            <a:endParaRPr lang="zh-CN" altLang="zh-CN" sz="1050" kern="100">
              <a:solidFill>
                <a:prstClr val="black"/>
              </a:solidFill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lvl="0" algn="just" defTabSz="913765">
              <a:lnSpc>
                <a:spcPct val="150000"/>
              </a:lnSpc>
            </a:pPr>
            <a:r>
              <a:rPr lang="en-US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(1)</a:t>
            </a:r>
            <a:r>
              <a:rPr lang="zh-CN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在非限制性定语从句中。</a:t>
            </a:r>
            <a:endParaRPr lang="zh-CN" altLang="zh-CN" sz="1050" kern="100">
              <a:solidFill>
                <a:prstClr val="black"/>
              </a:solidFill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lvl="0" algn="just" defTabSz="913765">
              <a:lnSpc>
                <a:spcPct val="150000"/>
              </a:lnSpc>
            </a:pPr>
            <a:r>
              <a:rPr lang="en-US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(2)</a:t>
            </a:r>
            <a:r>
              <a:rPr lang="zh-CN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在关系词前有介词时。</a:t>
            </a:r>
            <a:endParaRPr lang="zh-CN" altLang="zh-CN" sz="1050" kern="100">
              <a:solidFill>
                <a:prstClr val="black"/>
              </a:solidFill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lvl="0" algn="just" defTabSz="913765">
              <a:lnSpc>
                <a:spcPct val="150000"/>
              </a:lnSpc>
            </a:pPr>
            <a:r>
              <a:rPr lang="en-US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(3)</a:t>
            </a:r>
            <a:r>
              <a:rPr lang="zh-CN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当先行词本身是</a:t>
            </a:r>
            <a:r>
              <a:rPr lang="en-US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that</a:t>
            </a:r>
            <a:r>
              <a:rPr lang="zh-CN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时。</a:t>
            </a:r>
            <a:endParaRPr lang="zh-CN" altLang="zh-CN" sz="1050" kern="100">
              <a:solidFill>
                <a:prstClr val="black"/>
              </a:solidFill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lvl="0" algn="just" defTabSz="913765">
              <a:lnSpc>
                <a:spcPct val="150000"/>
              </a:lnSpc>
            </a:pPr>
            <a:r>
              <a:rPr lang="en-US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(4)</a:t>
            </a:r>
            <a:r>
              <a:rPr lang="zh-CN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关系词后有插入语时</a:t>
            </a:r>
            <a:r>
              <a:rPr lang="zh-CN" altLang="zh-CN" sz="2600" b="1" kern="100" smtClean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>
</file>

<file path=ppt/slides/slide1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/>
        </p:nvSpPr>
        <p:spPr>
          <a:xfrm>
            <a:off x="399666" y="764858"/>
            <a:ext cx="11392669" cy="4248318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4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关系词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who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与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that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指人时，根据不同情况分别用不同的关系词：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(1)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当主句是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there be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句型时，关系词用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who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(2)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先行词是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anyone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those(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指人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)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someone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everyone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one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等词时，关系词用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who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(3)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当主句是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who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作疑问词时，关系词用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that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Who is that girl that is standing by the window?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(4)whom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在从句中只作宾语，可被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who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取代。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>
</file>

<file path=ppt/slides/slide1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/>
        </p:nvSpPr>
        <p:spPr>
          <a:xfrm>
            <a:off x="399666" y="97582"/>
            <a:ext cx="11392669" cy="6648975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5.whose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作关系词既指人又指物，在从句中作定语。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Do you know Mr Smith whose story is very moving?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There is a room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whose window faces the river.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6.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关系代词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as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在从句中作主语、宾语或表语。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(1)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先行词被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such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the same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修饰，或句型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as many(much)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中，从句都用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as 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引导。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Such books as you bought are useful.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The school is just the same as it was 10 years ago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endParaRPr lang="en-US" altLang="zh-CN" sz="2600" b="1" kern="100" smtClean="0"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注意：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①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such...that...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引导结果状语从句。如：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They are such lovely children that we love them very much.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②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the same...that...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引导定语从句。如：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 want to use the same tool that you used just now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>
</file>

<file path=ppt/slides/slide1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/>
        </p:nvSpPr>
        <p:spPr>
          <a:xfrm>
            <a:off x="399666" y="908720"/>
            <a:ext cx="11392669" cy="4248318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(2)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先行词为主句，定语从句用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as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或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which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引导。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区别：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①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意义上：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as 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含有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这点正如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一样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②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位置上：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as 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从句可置于句首，也可在句中或句尾；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which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引导的非限制性定语从句只能放在主句之后。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He didn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 pass the exam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as we had expected.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There is lots of air in loose snow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which can keep the cold out.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As is known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the earth is round.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>
</file>

<file path=ppt/slides/slide1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/>
        </p:nvSpPr>
        <p:spPr>
          <a:xfrm>
            <a:off x="399666" y="788665"/>
            <a:ext cx="11392669" cy="5448647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7.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关系副词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when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与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where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why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that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：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when 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指时间＝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in</a:t>
            </a:r>
            <a:r>
              <a:rPr lang="en-US" altLang="zh-CN" sz="2600" b="1" kern="100">
                <a:latin typeface="IPAPANNEW" panose="02000500070000020004" pitchFamily="2" charset="0"/>
                <a:ea typeface="华文细黑" panose="02010600040101010101" pitchFamily="2" charset="-122"/>
                <a:cs typeface="Times New Roman" panose="02020603050405020304" pitchFamily="18" charset="0"/>
              </a:rPr>
              <a:t>/</a:t>
            </a:r>
            <a:r>
              <a:rPr lang="en-US" altLang="zh-CN" sz="2600" b="1" kern="1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en-US" altLang="zh-CN" sz="2600" b="1" kern="100">
                <a:latin typeface="IPAPANNEW" panose="02000500070000020004" pitchFamily="2" charset="0"/>
                <a:ea typeface="华文细黑" panose="02010600040101010101" pitchFamily="2" charset="-122"/>
                <a:cs typeface="Times New Roman" panose="02020603050405020304" pitchFamily="18" charset="0"/>
              </a:rPr>
              <a:t>/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on/during which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where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指地点＝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in</a:t>
            </a:r>
            <a:r>
              <a:rPr lang="en-US" altLang="zh-CN" sz="2600" b="1" kern="100">
                <a:latin typeface="IPAPANNEW" panose="02000500070000020004" pitchFamily="2" charset="0"/>
                <a:ea typeface="华文细黑" panose="02010600040101010101" pitchFamily="2" charset="-122"/>
                <a:cs typeface="Times New Roman" panose="02020603050405020304" pitchFamily="18" charset="0"/>
              </a:rPr>
              <a:t>/at/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from which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why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指原因＝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for which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that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可以用于表示时间、地点、方式、理由的名词之后，取代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when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where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why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和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介词＋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which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引导的定语从句，修饰的先行词常为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the way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the time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the day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the place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等，在口语中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that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常被省略。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 don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 like the way (that/in which) he talks.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This is the first time I have given you a lesson in French.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>
</file>

<file path=ppt/slides/slide1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/>
        </p:nvSpPr>
        <p:spPr>
          <a:xfrm>
            <a:off x="405780" y="644649"/>
            <a:ext cx="11057612" cy="5448647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8.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必须注意的问题：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(1)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关系词作主语时，从句中谓语的数。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(2)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注意区别定语从句与强调句。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①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定语从句中关系词作从句成分。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②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强调句中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it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无意义，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that/who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不是引导词。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③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去掉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it is</a:t>
            </a:r>
            <a:r>
              <a:rPr lang="en-US" altLang="zh-CN" sz="2600" b="1" kern="100">
                <a:latin typeface="IPAPANNEW" panose="02000500070000020004" pitchFamily="2" charset="0"/>
                <a:ea typeface="华文细黑" panose="02010600040101010101" pitchFamily="2" charset="-122"/>
                <a:cs typeface="Times New Roman" panose="02020603050405020304" pitchFamily="18" charset="0"/>
              </a:rPr>
              <a:t>/was</a:t>
            </a:r>
            <a:r>
              <a:rPr lang="zh-CN" altLang="zh-CN" sz="2600" b="1" kern="100">
                <a:latin typeface="IPAPANNEW" panose="02000500070000020004" pitchFamily="2" charset="0"/>
                <a:ea typeface="华文细黑" panose="02010600040101010101" pitchFamily="2" charset="-122"/>
                <a:cs typeface="Times New Roman" panose="02020603050405020304" pitchFamily="18" charset="0"/>
              </a:rPr>
              <a:t>和</a:t>
            </a:r>
            <a:r>
              <a:rPr lang="en-US" altLang="zh-CN" sz="2600" b="1" kern="100">
                <a:latin typeface="IPAPANNEW" panose="02000500070000020004" pitchFamily="2" charset="0"/>
                <a:ea typeface="华文细黑" panose="02010600040101010101" pitchFamily="2" charset="-122"/>
                <a:cs typeface="Times New Roman" panose="02020603050405020304" pitchFamily="18" charset="0"/>
              </a:rPr>
              <a:t>that/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who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后，如果句子意思讲得通则是强调句，讲不通则不是。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It is the museum that/which we visited last year.(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定语从句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)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It was in the hotel that we stayed last night.(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强调句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)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>
</file>

<file path=ppt/slides/slide1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/>
        </p:nvSpPr>
        <p:spPr>
          <a:xfrm>
            <a:off x="399666" y="644649"/>
            <a:ext cx="11392669" cy="5448647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(3)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定语从句与同位语从句的区别。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①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定语从句的引导词被称为关系词，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that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充当主语、宾语、表语，有时可省略。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②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同位语从句的引导词叫做连接词，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that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不充当任何成分，不可省。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Word came that their army was defeated.(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同位语从句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)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We expressed to them our wish that was the same as theirs.(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定语从句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)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(4)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关系词在从句中省略的情况。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①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关系词作宾语，前无介词时。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②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关系词作表语。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(5)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关系词前有介词或复杂介词，关系词只能是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which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或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whom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>
</file>

<file path=ppt/slides/slide1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/>
        </p:nvSpPr>
        <p:spPr>
          <a:xfrm>
            <a:off x="399666" y="548680"/>
            <a:ext cx="11392669" cy="5448647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(6)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几个特殊的定语从句句型：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①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He is the only one of the students who has got very good marks in the match.(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句中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one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为先行词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)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He is one of the students who have got good marks in the match.(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句中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students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为先行词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)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②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Is this place the one (that) we visited yesterday?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Is this the place (that/which) we visited yesterday?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③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He stood at the window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from where he could see what was happening.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④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It may rain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in which case the match will be put off.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4" name="返回">
            <a:hlinkClick r:id="rId2" action="ppaction://hlinksldjump"/>
          </p:cNvPr>
          <p:cNvSpPr/>
          <p:nvPr/>
        </p:nvSpPr>
        <p:spPr bwMode="auto">
          <a:xfrm>
            <a:off x="11211213" y="6398788"/>
            <a:ext cx="979200" cy="460800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/>
                <a:ea typeface="微软雅黑"/>
                <a:cs typeface="Times New Roman" panose="02020603050405020304"/>
              </a:rPr>
              <a:t>返 回</a:t>
            </a:r>
            <a:endParaRPr kumimoji="0" lang="zh-CN" altLang="en-US" sz="2000" b="0" i="0" u="none" strike="noStrike" kern="100" cap="none" spc="0" normalizeH="0" baseline="0" noProof="0" smtClean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/>
              <a:ea typeface="微软雅黑"/>
              <a:cs typeface="Times New Roman" panose="02020603050405020304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>
</file>

<file path=ppt/slides/slide1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/>
        </p:nvSpPr>
        <p:spPr>
          <a:xfrm>
            <a:off x="333772" y="1024161"/>
            <a:ext cx="11521280" cy="656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800" b="1" kern="100">
                <a:solidFill>
                  <a:srgbClr val="7030A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Ⅰ.</a:t>
            </a:r>
            <a:r>
              <a:rPr lang="zh-CN" altLang="zh-CN" sz="2800" b="1" kern="100">
                <a:solidFill>
                  <a:srgbClr val="7030A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用合适的关系词填空</a:t>
            </a:r>
            <a:endParaRPr lang="zh-CN" altLang="zh-CN" sz="2800" b="1" kern="100">
              <a:solidFill>
                <a:srgbClr val="7030A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" y="12086"/>
            <a:ext cx="12188825" cy="961905"/>
          </a:xfrm>
          <a:prstGeom prst="rect">
            <a:avLst/>
          </a:prstGeom>
        </p:spPr>
      </p:pic>
      <p:sp>
        <p:nvSpPr>
          <p:cNvPr id="12" name="点击文字添加标题"/>
          <p:cNvSpPr txBox="1"/>
          <p:nvPr/>
        </p:nvSpPr>
        <p:spPr>
          <a:xfrm>
            <a:off x="2795023" y="116632"/>
            <a:ext cx="36896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dist">
              <a:defRPr sz="7200" b="1">
                <a:gradFill>
                  <a:gsLst>
                    <a:gs pos="56000">
                      <a:srgbClr val="FEFC96"/>
                    </a:gs>
                    <a:gs pos="71000">
                      <a:srgbClr val="FAAF5B"/>
                    </a:gs>
                    <a:gs pos="100000">
                      <a:srgbClr val="88765E"/>
                    </a:gs>
                    <a:gs pos="20000">
                      <a:srgbClr val="758A80"/>
                    </a:gs>
                    <a:gs pos="0">
                      <a:srgbClr val="75FEFF"/>
                    </a:gs>
                    <a:gs pos="35000">
                      <a:srgbClr val="FDFFFD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600">
                <a:solidFill>
                  <a:srgbClr val="8E6D48"/>
                </a:solidFill>
                <a:effectLst/>
                <a:latin typeface="Arial"/>
                <a:ea typeface="微软雅黑"/>
              </a:rPr>
              <a:t>达 标 检 测</a:t>
            </a:r>
            <a:endParaRPr lang="en-US" altLang="zh-CN" sz="3600">
              <a:solidFill>
                <a:srgbClr val="8E6D48"/>
              </a:solidFill>
              <a:effectLst/>
              <a:latin typeface="Arial"/>
              <a:ea typeface="微软雅黑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963375" y="332656"/>
            <a:ext cx="2723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8565"/>
            <a:r>
              <a:rPr lang="zh-CN" altLang="en-US" kern="100">
                <a:solidFill>
                  <a:prstClr val="black">
                    <a:lumMod val="50000"/>
                    <a:lumOff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ourier New" panose="02070609020205090404"/>
              </a:rPr>
              <a:t>当堂检测  基础达标演练</a:t>
            </a:r>
            <a:endParaRPr lang="en-US" altLang="zh-CN" kern="100">
              <a:solidFill>
                <a:prstClr val="black">
                  <a:lumMod val="50000"/>
                  <a:lumOff val="50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ourier New" panose="02070609020205090404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99666" y="1700808"/>
            <a:ext cx="11392669" cy="4924401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1.This is the factory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 visited last year.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2.This is the factory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 worked last year.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3.The reason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he gave is unbelievable.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4.The reason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 went was that I wanted to meet your friends.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5.I don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 like the way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she speaks to her parents.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6.I don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 like the way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you taught me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endParaRPr lang="en-US" altLang="zh-CN" sz="2600" b="1" kern="100" smtClean="0"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7.I won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 forget the day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 joined the army.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8.I won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 forget the day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 spent with you on the farm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.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430116" y="1825774"/>
            <a:ext cx="170431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that/which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314675" y="2422976"/>
            <a:ext cx="104746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where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445883" y="3020253"/>
            <a:ext cx="170431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that/which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359521" y="3565579"/>
            <a:ext cx="77777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why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794942" y="4202038"/>
            <a:ext cx="77777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that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3771106" y="4808765"/>
            <a:ext cx="170431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that/which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4060278" y="5394354"/>
            <a:ext cx="94448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when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4094227" y="5979943"/>
            <a:ext cx="170431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that/which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0" grpId="0"/>
      <p:bldP spid="14" grpId="0"/>
      <p:bldP spid="15" grpId="0"/>
      <p:bldP spid="16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矩形 4"/>
          <p:cNvSpPr/>
          <p:nvPr/>
        </p:nvSpPr>
        <p:spPr>
          <a:xfrm>
            <a:off x="1794999" y="1616114"/>
            <a:ext cx="8598829" cy="6610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spcBef>
                <a:spcPts val="1300"/>
              </a:spcBef>
              <a:spcAft>
                <a:spcPts val="1300"/>
              </a:spcAft>
            </a:pPr>
            <a:r>
              <a:rPr lang="en-US" altLang="zh-CN" sz="2800" b="1" kern="100">
                <a:solidFill>
                  <a:srgbClr val="40404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Period Four</a:t>
            </a:r>
            <a:r>
              <a:rPr lang="zh-CN" altLang="zh-CN" sz="2800" b="1" kern="100">
                <a:solidFill>
                  <a:srgbClr val="40404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　</a:t>
            </a:r>
            <a:r>
              <a:rPr lang="en-US" altLang="zh-CN" sz="2800" b="1" kern="100">
                <a:solidFill>
                  <a:srgbClr val="40404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Grammar—Review</a:t>
            </a:r>
            <a:r>
              <a:rPr lang="zh-CN" altLang="zh-CN" sz="2800" b="1" kern="100">
                <a:solidFill>
                  <a:srgbClr val="40404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CN" sz="2800" b="1" kern="100">
                <a:solidFill>
                  <a:srgbClr val="40404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attributive clauses</a:t>
            </a:r>
            <a:endParaRPr lang="zh-CN" altLang="zh-CN" sz="2800" b="1" kern="100">
              <a:solidFill>
                <a:srgbClr val="40404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1" name="文本框 20">
            <a:hlinkClick r:id="rId2" action="ppaction://hlinksldjump"/>
          </p:cNvPr>
          <p:cNvSpPr txBox="1"/>
          <p:nvPr/>
        </p:nvSpPr>
        <p:spPr>
          <a:xfrm>
            <a:off x="3934172" y="4428401"/>
            <a:ext cx="495489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914400"/>
            <a:r>
              <a:rPr lang="zh-CN" altLang="en-US" sz="3200" b="1" smtClean="0">
                <a:solidFill>
                  <a:srgbClr val="8E6D48"/>
                </a:solidFill>
                <a:latin typeface="Arial"/>
                <a:ea typeface="微软雅黑"/>
              </a:rPr>
              <a:t>达标检测    </a:t>
            </a:r>
            <a:r>
              <a:rPr lang="zh-CN" altLang="en-US" smtClean="0">
                <a:solidFill>
                  <a:srgbClr val="8E6D48"/>
                </a:solidFill>
                <a:latin typeface="Arial"/>
                <a:ea typeface="微软雅黑"/>
              </a:rPr>
              <a:t>当堂检测  基础达标演练</a:t>
            </a:r>
            <a:endParaRPr lang="en-US" altLang="zh-CN">
              <a:solidFill>
                <a:srgbClr val="8E6D48"/>
              </a:solidFill>
              <a:latin typeface="Arial"/>
              <a:ea typeface="微软雅黑"/>
            </a:endParaRPr>
          </a:p>
        </p:txBody>
      </p:sp>
      <p:sp>
        <p:nvSpPr>
          <p:cNvPr id="20" name="文本框 19">
            <a:hlinkClick r:id="rId3" action="ppaction://hlinksldjump"/>
          </p:cNvPr>
          <p:cNvSpPr txBox="1"/>
          <p:nvPr/>
        </p:nvSpPr>
        <p:spPr>
          <a:xfrm>
            <a:off x="3934172" y="3429000"/>
            <a:ext cx="495489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914400"/>
            <a:r>
              <a:rPr lang="zh-CN" altLang="en-US" sz="3200" b="1" smtClean="0">
                <a:solidFill>
                  <a:srgbClr val="8E6D48"/>
                </a:solidFill>
                <a:latin typeface="Arial"/>
                <a:ea typeface="微软雅黑"/>
              </a:rPr>
              <a:t>语法导学    </a:t>
            </a:r>
            <a:r>
              <a:rPr lang="zh-CN" altLang="en-US" smtClean="0">
                <a:solidFill>
                  <a:srgbClr val="8E6D48"/>
                </a:solidFill>
                <a:latin typeface="Arial"/>
                <a:ea typeface="微软雅黑"/>
              </a:rPr>
              <a:t>感悟规律  重点难点剖析</a:t>
            </a:r>
            <a:endParaRPr lang="en-US" altLang="zh-CN">
              <a:solidFill>
                <a:srgbClr val="8E6D48"/>
              </a:solidFill>
              <a:latin typeface="+mj-ea"/>
              <a:ea typeface="+mj-ea"/>
            </a:endParaRPr>
          </a:p>
        </p:txBody>
      </p:sp>
      <p:grpSp>
        <p:nvGrpSpPr>
          <p:cNvPr id="23" name="组合 22"/>
          <p:cNvGrpSpPr/>
          <p:nvPr/>
        </p:nvGrpSpPr>
        <p:grpSpPr>
          <a:xfrm rot="10800000">
            <a:off x="212824" y="254442"/>
            <a:ext cx="1849140" cy="582270"/>
            <a:chOff x="1198662" y="3429794"/>
            <a:chExt cx="3600400" cy="792088"/>
          </a:xfrm>
        </p:grpSpPr>
        <p:grpSp>
          <p:nvGrpSpPr>
            <p:cNvPr id="24" name="组合 23"/>
            <p:cNvGrpSpPr/>
            <p:nvPr/>
          </p:nvGrpSpPr>
          <p:grpSpPr>
            <a:xfrm>
              <a:off x="1198662" y="3429794"/>
              <a:ext cx="3600400" cy="288000"/>
              <a:chOff x="1198662" y="3429794"/>
              <a:chExt cx="3600400" cy="288000"/>
            </a:xfrm>
          </p:grpSpPr>
          <p:cxnSp>
            <p:nvCxnSpPr>
              <p:cNvPr id="29" name="直接连接符 28"/>
              <p:cNvCxnSpPr/>
              <p:nvPr/>
            </p:nvCxnSpPr>
            <p:spPr>
              <a:xfrm>
                <a:off x="1198662" y="3429794"/>
                <a:ext cx="3600400" cy="0"/>
              </a:xfrm>
              <a:prstGeom prst="line">
                <a:avLst/>
              </a:prstGeom>
              <a:ln w="95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接连接符 29"/>
              <p:cNvCxnSpPr/>
              <p:nvPr/>
            </p:nvCxnSpPr>
            <p:spPr>
              <a:xfrm flipH="1">
                <a:off x="1198662" y="3429794"/>
                <a:ext cx="0" cy="288000"/>
              </a:xfrm>
              <a:prstGeom prst="line">
                <a:avLst/>
              </a:prstGeom>
              <a:ln w="95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接连接符 30"/>
              <p:cNvCxnSpPr/>
              <p:nvPr/>
            </p:nvCxnSpPr>
            <p:spPr>
              <a:xfrm flipH="1">
                <a:off x="4799062" y="3429794"/>
                <a:ext cx="0" cy="288000"/>
              </a:xfrm>
              <a:prstGeom prst="line">
                <a:avLst/>
              </a:prstGeom>
              <a:ln w="95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组合 24"/>
            <p:cNvGrpSpPr/>
            <p:nvPr/>
          </p:nvGrpSpPr>
          <p:grpSpPr>
            <a:xfrm>
              <a:off x="1198662" y="3933882"/>
              <a:ext cx="3600400" cy="288000"/>
              <a:chOff x="1198662" y="3933882"/>
              <a:chExt cx="3600400" cy="288000"/>
            </a:xfrm>
          </p:grpSpPr>
          <p:cxnSp>
            <p:nvCxnSpPr>
              <p:cNvPr id="26" name="直接连接符 25"/>
              <p:cNvCxnSpPr/>
              <p:nvPr/>
            </p:nvCxnSpPr>
            <p:spPr>
              <a:xfrm>
                <a:off x="1198662" y="4221882"/>
                <a:ext cx="3600400" cy="0"/>
              </a:xfrm>
              <a:prstGeom prst="line">
                <a:avLst/>
              </a:prstGeom>
              <a:ln w="95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接连接符 26"/>
              <p:cNvCxnSpPr/>
              <p:nvPr/>
            </p:nvCxnSpPr>
            <p:spPr>
              <a:xfrm flipH="1">
                <a:off x="1200984" y="3933882"/>
                <a:ext cx="0" cy="288000"/>
              </a:xfrm>
              <a:prstGeom prst="line">
                <a:avLst/>
              </a:prstGeom>
              <a:ln w="95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接连接符 27"/>
              <p:cNvCxnSpPr/>
              <p:nvPr/>
            </p:nvCxnSpPr>
            <p:spPr>
              <a:xfrm flipH="1">
                <a:off x="4799062" y="3933882"/>
                <a:ext cx="0" cy="288000"/>
              </a:xfrm>
              <a:prstGeom prst="line">
                <a:avLst/>
              </a:prstGeom>
              <a:ln w="952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2" name="矩形 31"/>
          <p:cNvSpPr/>
          <p:nvPr/>
        </p:nvSpPr>
        <p:spPr>
          <a:xfrm rot="5400000">
            <a:off x="944158" y="-236295"/>
            <a:ext cx="365212" cy="158598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7930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281945" y="286775"/>
            <a:ext cx="23634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smtClean="0">
                <a:solidFill>
                  <a:schemeClr val="accent4">
                    <a:lumMod val="50000"/>
                  </a:schemeClr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rPr>
              <a:t>内容索引</a:t>
            </a:r>
            <a:endParaRPr lang="zh-CN" altLang="en-US" sz="2800" b="1">
              <a:solidFill>
                <a:schemeClr val="accent4">
                  <a:lumMod val="50000"/>
                </a:schemeClr>
              </a:solidFill>
              <a:latin typeface="Adobe 黑体 Std R" panose="020b0400000000000000" pitchFamily="34" charset="-122"/>
              <a:ea typeface="Adobe 黑体 Std R" panose="020b0400000000000000" pitchFamily="34" charset="-122"/>
            </a:endParaRPr>
          </a:p>
        </p:txBody>
      </p:sp>
      <p:cxnSp>
        <p:nvCxnSpPr>
          <p:cNvPr id="34" name="直接连接符 33"/>
          <p:cNvCxnSpPr/>
          <p:nvPr/>
        </p:nvCxnSpPr>
        <p:spPr>
          <a:xfrm flipV="1">
            <a:off x="2052304" y="519444"/>
            <a:ext cx="9362233" cy="20319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>
</file>

<file path=ppt/slides/slide2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/>
        </p:nvSpPr>
        <p:spPr>
          <a:xfrm>
            <a:off x="399666" y="1196752"/>
            <a:ext cx="11392669" cy="3648154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9.The basketball team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is playing very well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will come out first.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10.The basketball team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are having a rest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will begin another match in twenty minutes.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11.There was one point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we must insist on.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12.After graduation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she reached a point in her career 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</a:t>
            </a:r>
            <a:r>
              <a:rPr lang="en-US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she needed to decide what to do.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842338" y="1331243"/>
            <a:ext cx="103746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which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154982" y="1913603"/>
            <a:ext cx="77777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who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819418" y="3078549"/>
            <a:ext cx="170431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that/which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542684" y="3688457"/>
            <a:ext cx="104746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where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/>
        </p:nvSpPr>
        <p:spPr>
          <a:xfrm>
            <a:off x="382082" y="78532"/>
            <a:ext cx="10745245" cy="656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800" b="1" kern="100">
                <a:solidFill>
                  <a:srgbClr val="7030A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Ⅱ.</a:t>
            </a:r>
            <a:r>
              <a:rPr lang="zh-CN" altLang="zh-CN" sz="2800" b="1" kern="100">
                <a:solidFill>
                  <a:srgbClr val="7030A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用定语从句合并两句</a:t>
            </a:r>
            <a:endParaRPr lang="zh-CN" altLang="zh-CN" sz="2800" b="1" kern="100">
              <a:solidFill>
                <a:srgbClr val="7030A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99666" y="736129"/>
            <a:ext cx="11392669" cy="6124729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13.I still remember the sitting room.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My mother and I used to sit in the sitting room in the evening.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								 </a:t>
            </a:r>
            <a:endParaRPr lang="en-US" altLang="zh-CN" sz="2600" b="1" u="sng" kern="100" smtClean="0"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___________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14.Can you lend me the novel?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You talked about the novel the other day.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								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15.His parents wouldn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 let him marry anyone.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Her family was poor.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							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58738" y="2005712"/>
            <a:ext cx="1132407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600" b="1" kern="100" spc="-3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 still remember the sitting room where/in which my mother and I used to sit in</a:t>
            </a:r>
            <a:endParaRPr lang="zh-CN" altLang="en-US" sz="2600" b="1" kern="100" spc="-3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58738" y="2582617"/>
            <a:ext cx="188865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the evening.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96118" y="4362926"/>
            <a:ext cx="1020680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Can you lend me the novel (that/which) you talked about the other day?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96118" y="6100643"/>
            <a:ext cx="993710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His parents wouldn</a:t>
            </a:r>
            <a:r>
              <a:rPr lang="en-US" altLang="zh-CN" sz="2600" b="1" kern="100">
                <a:solidFill>
                  <a:srgbClr val="C00000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 let him marry anyone whose family was poor.</a:t>
            </a:r>
            <a:endParaRPr lang="zh-CN" altLang="en-US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/>
        </p:nvSpPr>
        <p:spPr>
          <a:xfrm>
            <a:off x="399666" y="92393"/>
            <a:ext cx="11392669" cy="6724894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16.I don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 like the way.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You speak to her in this way.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						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17.We live in an age.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More information is available with greater ease than ever before at this age.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								</a:t>
            </a:r>
            <a:endParaRPr lang="en-US" altLang="zh-CN" sz="2600" b="1" u="sng" kern="100" smtClean="0"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	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18.Do you still remember one evening a week ago?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 came to your room and borrowed a diamond necklace a week ago.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								</a:t>
            </a:r>
            <a:endParaRPr lang="en-US" altLang="zh-CN" sz="2600" b="1" u="sng" kern="100" smtClean="0"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			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05704" y="1355626"/>
            <a:ext cx="761445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 don</a:t>
            </a:r>
            <a:r>
              <a:rPr lang="en-US" altLang="zh-CN" sz="2600" b="1" kern="100">
                <a:solidFill>
                  <a:srgbClr val="C00000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 like the way that/in which you speak to her.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33635" y="3131443"/>
            <a:ext cx="1113338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We live in an age when more information is available with greater ease than 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33635" y="3745607"/>
            <a:ext cx="185416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ever before.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86654" y="5529795"/>
            <a:ext cx="1120533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Do you still remember one evening a week ago when I came to your room and 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86654" y="6093296"/>
            <a:ext cx="463338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borrowed a diamond necklace?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  <p:bldP spid="3" grpId="0"/>
      <p:bldP spid="4" grpId="0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矩形 5"/>
          <p:cNvSpPr/>
          <p:nvPr/>
        </p:nvSpPr>
        <p:spPr>
          <a:xfrm>
            <a:off x="399666" y="908720"/>
            <a:ext cx="11392669" cy="4324236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19.I wish to thank Professor Smith.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 would never have got this far without his help.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								</a:t>
            </a:r>
            <a:endParaRPr lang="en-US" altLang="zh-CN" sz="2600" b="1" u="sng" kern="100" smtClean="0"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20.Can you explain the reason?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For this reason you don</a:t>
            </a:r>
            <a:r>
              <a:rPr lang="en-US" altLang="zh-CN" sz="2600" b="1" kern="10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 want to help him.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									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9" name="返回">
            <a:hlinkClick r:id="rId2" action="ppaction://hlinksldjump"/>
          </p:cNvPr>
          <p:cNvSpPr/>
          <p:nvPr/>
        </p:nvSpPr>
        <p:spPr bwMode="auto">
          <a:xfrm>
            <a:off x="11211213" y="6398788"/>
            <a:ext cx="979200" cy="460800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/>
                <a:ea typeface="微软雅黑"/>
                <a:cs typeface="Times New Roman" panose="02020603050405020304"/>
              </a:rPr>
              <a:t>返 回</a:t>
            </a:r>
            <a:endParaRPr kumimoji="0" lang="zh-CN" altLang="en-US" sz="2000" b="0" i="0" u="none" strike="noStrike" kern="100" cap="none" spc="0" normalizeH="0" baseline="0" noProof="0" smtClean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微软雅黑"/>
              <a:ea typeface="微软雅黑"/>
              <a:cs typeface="Times New Roman" panose="02020603050405020304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52685" y="2195054"/>
            <a:ext cx="11186343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I wish to thank Professor Smith</a:t>
            </a:r>
            <a:r>
              <a:rPr lang="zh-CN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，</a:t>
            </a:r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without whose help I would never have got 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52685" y="2815091"/>
            <a:ext cx="126496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this far.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34355" y="4552672"/>
            <a:ext cx="1077685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Can you explain the reason why/for which you don</a:t>
            </a:r>
            <a:r>
              <a:rPr lang="en-US" altLang="zh-CN" sz="2600" b="1" kern="100">
                <a:solidFill>
                  <a:srgbClr val="C00000"/>
                </a:solidFill>
                <a:latin typeface="+mj-ea"/>
                <a:ea typeface="+mj-ea"/>
                <a:cs typeface="Courier New" panose="02070609020205090404" pitchFamily="49" charset="0"/>
              </a:rPr>
              <a:t>’</a:t>
            </a:r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 want to help him?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blipFill dpi="0" rotWithShape="1">
          <a:blip r:embed="rId3">
            <a:alphaModFix amt="40000"/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6" name="圆角淘宝网chenying0907出品 14"/>
          <p:cNvSpPr/>
          <p:nvPr/>
        </p:nvSpPr>
        <p:spPr>
          <a:xfrm>
            <a:off x="-24" y="2072053"/>
            <a:ext cx="9451327" cy="2252145"/>
          </a:xfrm>
          <a:custGeom>
            <a:gdLst>
              <a:gd name="connsiteX0" fmla="*/ 0 w 11089232"/>
              <a:gd name="connsiteY0" fmla="*/ 448643 h 2691807"/>
              <a:gd name="connsiteX1" fmla="*/ 448643 w 11089232"/>
              <a:gd name="connsiteY1" fmla="*/ 0 h 2691807"/>
              <a:gd name="connsiteX2" fmla="*/ 10640589 w 11089232"/>
              <a:gd name="connsiteY2" fmla="*/ 0 h 2691807"/>
              <a:gd name="connsiteX3" fmla="*/ 11089232 w 11089232"/>
              <a:gd name="connsiteY3" fmla="*/ 448643 h 2691807"/>
              <a:gd name="connsiteX4" fmla="*/ 11089232 w 11089232"/>
              <a:gd name="connsiteY4" fmla="*/ 2243164 h 2691807"/>
              <a:gd name="connsiteX5" fmla="*/ 10640589 w 11089232"/>
              <a:gd name="connsiteY5" fmla="*/ 2691807 h 2691807"/>
              <a:gd name="connsiteX6" fmla="*/ 448643 w 11089232"/>
              <a:gd name="connsiteY6" fmla="*/ 2691807 h 2691807"/>
              <a:gd name="connsiteX7" fmla="*/ 0 w 11089232"/>
              <a:gd name="connsiteY7" fmla="*/ 2243164 h 2691807"/>
              <a:gd name="connsiteX8" fmla="*/ 0 w 11089232"/>
              <a:gd name="connsiteY8" fmla="*/ 448643 h 2691807"/>
              <a:gd name="connsiteX0-1" fmla="*/ 0 w 11089232"/>
              <a:gd name="connsiteY0-2" fmla="*/ 448643 h 2691807"/>
              <a:gd name="connsiteX1-3" fmla="*/ 1663832 w 11089232"/>
              <a:gd name="connsiteY1-4" fmla="*/ 0 h 2691807"/>
              <a:gd name="connsiteX2-5" fmla="*/ 10640589 w 11089232"/>
              <a:gd name="connsiteY2-6" fmla="*/ 0 h 2691807"/>
              <a:gd name="connsiteX3-7" fmla="*/ 11089232 w 11089232"/>
              <a:gd name="connsiteY3-8" fmla="*/ 448643 h 2691807"/>
              <a:gd name="connsiteX4-9" fmla="*/ 11089232 w 11089232"/>
              <a:gd name="connsiteY4-10" fmla="*/ 2243164 h 2691807"/>
              <a:gd name="connsiteX5-11" fmla="*/ 10640589 w 11089232"/>
              <a:gd name="connsiteY5-12" fmla="*/ 2691807 h 2691807"/>
              <a:gd name="connsiteX6-13" fmla="*/ 448643 w 11089232"/>
              <a:gd name="connsiteY6-14" fmla="*/ 2691807 h 2691807"/>
              <a:gd name="connsiteX7-15" fmla="*/ 0 w 11089232"/>
              <a:gd name="connsiteY7-16" fmla="*/ 2243164 h 2691807"/>
              <a:gd name="connsiteX8-17" fmla="*/ 0 w 11089232"/>
              <a:gd name="connsiteY8-18" fmla="*/ 448643 h 2691807"/>
              <a:gd name="connsiteX0-19" fmla="*/ 0 w 11089232"/>
              <a:gd name="connsiteY0-20" fmla="*/ 448643 h 2703839"/>
              <a:gd name="connsiteX1-21" fmla="*/ 1663832 w 11089232"/>
              <a:gd name="connsiteY1-22" fmla="*/ 0 h 2703839"/>
              <a:gd name="connsiteX2-23" fmla="*/ 10640589 w 11089232"/>
              <a:gd name="connsiteY2-24" fmla="*/ 0 h 2703839"/>
              <a:gd name="connsiteX3-25" fmla="*/ 11089232 w 11089232"/>
              <a:gd name="connsiteY3-26" fmla="*/ 448643 h 2703839"/>
              <a:gd name="connsiteX4-27" fmla="*/ 11089232 w 11089232"/>
              <a:gd name="connsiteY4-28" fmla="*/ 2243164 h 2703839"/>
              <a:gd name="connsiteX5-29" fmla="*/ 10640589 w 11089232"/>
              <a:gd name="connsiteY5-30" fmla="*/ 2691807 h 2703839"/>
              <a:gd name="connsiteX6-31" fmla="*/ 1687895 w 11089232"/>
              <a:gd name="connsiteY6-32" fmla="*/ 2703839 h 2703839"/>
              <a:gd name="connsiteX7-33" fmla="*/ 0 w 11089232"/>
              <a:gd name="connsiteY7-34" fmla="*/ 2243164 h 2703839"/>
              <a:gd name="connsiteX8-35" fmla="*/ 0 w 11089232"/>
              <a:gd name="connsiteY8-36" fmla="*/ 448643 h 2703839"/>
              <a:gd name="connsiteX0-37" fmla="*/ 0 w 11089232"/>
              <a:gd name="connsiteY0-38" fmla="*/ 2243164 h 2703839"/>
              <a:gd name="connsiteX1-39" fmla="*/ 1663832 w 11089232"/>
              <a:gd name="connsiteY1-40" fmla="*/ 0 h 2703839"/>
              <a:gd name="connsiteX2-41" fmla="*/ 10640589 w 11089232"/>
              <a:gd name="connsiteY2-42" fmla="*/ 0 h 2703839"/>
              <a:gd name="connsiteX3-43" fmla="*/ 11089232 w 11089232"/>
              <a:gd name="connsiteY3-44" fmla="*/ 448643 h 2703839"/>
              <a:gd name="connsiteX4-45" fmla="*/ 11089232 w 11089232"/>
              <a:gd name="connsiteY4-46" fmla="*/ 2243164 h 2703839"/>
              <a:gd name="connsiteX5-47" fmla="*/ 10640589 w 11089232"/>
              <a:gd name="connsiteY5-48" fmla="*/ 2691807 h 2703839"/>
              <a:gd name="connsiteX6-49" fmla="*/ 1687895 w 11089232"/>
              <a:gd name="connsiteY6-50" fmla="*/ 2703839 h 2703839"/>
              <a:gd name="connsiteX7-51" fmla="*/ 0 w 11089232"/>
              <a:gd name="connsiteY7-52" fmla="*/ 2243164 h 2703839"/>
              <a:gd name="connsiteX0-53" fmla="*/ 81842 w 9522747"/>
              <a:gd name="connsiteY0-54" fmla="*/ 2146911 h 2703839"/>
              <a:gd name="connsiteX1-55" fmla="*/ 97347 w 9522747"/>
              <a:gd name="connsiteY1-56" fmla="*/ 0 h 2703839"/>
              <a:gd name="connsiteX2-57" fmla="*/ 9074104 w 9522747"/>
              <a:gd name="connsiteY2-58" fmla="*/ 0 h 2703839"/>
              <a:gd name="connsiteX3-59" fmla="*/ 9522747 w 9522747"/>
              <a:gd name="connsiteY3-60" fmla="*/ 448643 h 2703839"/>
              <a:gd name="connsiteX4-61" fmla="*/ 9522747 w 9522747"/>
              <a:gd name="connsiteY4-62" fmla="*/ 2243164 h 2703839"/>
              <a:gd name="connsiteX5-63" fmla="*/ 9074104 w 9522747"/>
              <a:gd name="connsiteY5-64" fmla="*/ 2691807 h 2703839"/>
              <a:gd name="connsiteX6-65" fmla="*/ 121410 w 9522747"/>
              <a:gd name="connsiteY6-66" fmla="*/ 2703839 h 2703839"/>
              <a:gd name="connsiteX7-67" fmla="*/ 81842 w 9522747"/>
              <a:gd name="connsiteY7-68" fmla="*/ 2146911 h 2703839"/>
              <a:gd name="connsiteX0-69" fmla="*/ 81842 w 9522747"/>
              <a:gd name="connsiteY0-70" fmla="*/ 2146911 h 2703839"/>
              <a:gd name="connsiteX1-71" fmla="*/ 97347 w 9522747"/>
              <a:gd name="connsiteY1-72" fmla="*/ 0 h 2703839"/>
              <a:gd name="connsiteX2-73" fmla="*/ 9074104 w 9522747"/>
              <a:gd name="connsiteY2-74" fmla="*/ 0 h 2703839"/>
              <a:gd name="connsiteX3-75" fmla="*/ 9522747 w 9522747"/>
              <a:gd name="connsiteY3-76" fmla="*/ 448643 h 2703839"/>
              <a:gd name="connsiteX4-77" fmla="*/ 9522747 w 9522747"/>
              <a:gd name="connsiteY4-78" fmla="*/ 2243164 h 2703839"/>
              <a:gd name="connsiteX5-79" fmla="*/ 9074104 w 9522747"/>
              <a:gd name="connsiteY5-80" fmla="*/ 2691807 h 2703839"/>
              <a:gd name="connsiteX6-81" fmla="*/ 121410 w 9522747"/>
              <a:gd name="connsiteY6-82" fmla="*/ 2703839 h 2703839"/>
              <a:gd name="connsiteX7-83" fmla="*/ 81842 w 9522747"/>
              <a:gd name="connsiteY7-84" fmla="*/ 2146911 h 2703839"/>
              <a:gd name="connsiteX0-85" fmla="*/ 81842 w 9522747"/>
              <a:gd name="connsiteY0-86" fmla="*/ 2146911 h 2703839"/>
              <a:gd name="connsiteX1-87" fmla="*/ 97347 w 9522747"/>
              <a:gd name="connsiteY1-88" fmla="*/ 0 h 2703839"/>
              <a:gd name="connsiteX2-89" fmla="*/ 9074104 w 9522747"/>
              <a:gd name="connsiteY2-90" fmla="*/ 0 h 2703839"/>
              <a:gd name="connsiteX3-91" fmla="*/ 9522747 w 9522747"/>
              <a:gd name="connsiteY3-92" fmla="*/ 448643 h 2703839"/>
              <a:gd name="connsiteX4-93" fmla="*/ 9522747 w 9522747"/>
              <a:gd name="connsiteY4-94" fmla="*/ 2243164 h 2703839"/>
              <a:gd name="connsiteX5-95" fmla="*/ 9074104 w 9522747"/>
              <a:gd name="connsiteY5-96" fmla="*/ 2691807 h 2703839"/>
              <a:gd name="connsiteX6-97" fmla="*/ 121410 w 9522747"/>
              <a:gd name="connsiteY6-98" fmla="*/ 2703839 h 2703839"/>
              <a:gd name="connsiteX7-99" fmla="*/ 81842 w 9522747"/>
              <a:gd name="connsiteY7-100" fmla="*/ 2146911 h 2703839"/>
              <a:gd name="connsiteX0-101" fmla="*/ 0 w 9440905"/>
              <a:gd name="connsiteY0-102" fmla="*/ 2146911 h 2704560"/>
              <a:gd name="connsiteX1-103" fmla="*/ 15505 w 9440905"/>
              <a:gd name="connsiteY1-104" fmla="*/ 0 h 2704560"/>
              <a:gd name="connsiteX2-105" fmla="*/ 8992262 w 9440905"/>
              <a:gd name="connsiteY2-106" fmla="*/ 0 h 2704560"/>
              <a:gd name="connsiteX3-107" fmla="*/ 9440905 w 9440905"/>
              <a:gd name="connsiteY3-108" fmla="*/ 448643 h 2704560"/>
              <a:gd name="connsiteX4-109" fmla="*/ 9440905 w 9440905"/>
              <a:gd name="connsiteY4-110" fmla="*/ 2243164 h 2704560"/>
              <a:gd name="connsiteX5-111" fmla="*/ 8992262 w 9440905"/>
              <a:gd name="connsiteY5-112" fmla="*/ 2691807 h 2704560"/>
              <a:gd name="connsiteX6-113" fmla="*/ 39568 w 9440905"/>
              <a:gd name="connsiteY6-114" fmla="*/ 2703839 h 2704560"/>
              <a:gd name="connsiteX7-115" fmla="*/ 0 w 9440905"/>
              <a:gd name="connsiteY7-116" fmla="*/ 2146911 h 2704560"/>
              <a:gd name="connsiteX0-117" fmla="*/ 10422 w 9451327"/>
              <a:gd name="connsiteY0-118" fmla="*/ 2146911 h 2704560"/>
              <a:gd name="connsiteX1-119" fmla="*/ 25927 w 9451327"/>
              <a:gd name="connsiteY1-120" fmla="*/ 0 h 2704560"/>
              <a:gd name="connsiteX2-121" fmla="*/ 9002684 w 9451327"/>
              <a:gd name="connsiteY2-122" fmla="*/ 0 h 2704560"/>
              <a:gd name="connsiteX3-123" fmla="*/ 9451327 w 9451327"/>
              <a:gd name="connsiteY3-124" fmla="*/ 448643 h 2704560"/>
              <a:gd name="connsiteX4-125" fmla="*/ 9451327 w 9451327"/>
              <a:gd name="connsiteY4-126" fmla="*/ 2243164 h 2704560"/>
              <a:gd name="connsiteX5-127" fmla="*/ 9002684 w 9451327"/>
              <a:gd name="connsiteY5-128" fmla="*/ 2691807 h 2704560"/>
              <a:gd name="connsiteX6-129" fmla="*/ 1864 w 9451327"/>
              <a:gd name="connsiteY6-130" fmla="*/ 2703839 h 2704560"/>
              <a:gd name="connsiteX7-131" fmla="*/ 10422 w 9451327"/>
              <a:gd name="connsiteY7-132" fmla="*/ 2146911 h 2704560"/>
            </a:gdLst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</a:cxnLst>
            <a:rect l="l" t="t" r="r" b="b"/>
            <a:pathLst>
              <a:path w="9451327" h="2704560">
                <a:moveTo>
                  <a:pt x="10422" y="2146911"/>
                </a:moveTo>
                <a:lnTo>
                  <a:pt x="25927" y="0"/>
                </a:lnTo>
                <a:lnTo>
                  <a:pt x="9002684" y="0"/>
                </a:lnTo>
                <a:cubicBezTo>
                  <a:pt x="9250463" y="0"/>
                  <a:pt x="9451327" y="200864"/>
                  <a:pt x="9451327" y="448643"/>
                </a:cubicBezTo>
                <a:lnTo>
                  <a:pt x="9451327" y="2243164"/>
                </a:lnTo>
                <a:cubicBezTo>
                  <a:pt x="9451327" y="2490943"/>
                  <a:pt x="9250463" y="2691807"/>
                  <a:pt x="9002684" y="2691807"/>
                </a:cubicBezTo>
                <a:lnTo>
                  <a:pt x="1864" y="2703839"/>
                </a:lnTo>
                <a:cubicBezTo>
                  <a:pt x="-5284" y="2727902"/>
                  <a:pt x="10422" y="2142027"/>
                  <a:pt x="10422" y="2146911"/>
                </a:cubicBezTo>
                <a:close/>
              </a:path>
            </a:pathLst>
          </a:custGeom>
          <a:solidFill>
            <a:schemeClr val="bg1">
              <a:alpha val="64000"/>
            </a:schemeClr>
          </a:solidFill>
          <a:ln>
            <a:solidFill>
              <a:srgbClr val="DED3CF"/>
            </a:solidFill>
          </a:ln>
          <a:effectLst>
            <a:outerShdw blurRad="495300" dist="127000" dir="5400000" algn="ctr" rotWithShape="0">
              <a:srgbClr val="000000">
                <a:alpha val="2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000"/>
          </a:p>
        </p:txBody>
      </p:sp>
      <p:sp>
        <p:nvSpPr>
          <p:cNvPr id="18" name="标题 2"/>
          <p:cNvSpPr txBox="1"/>
          <p:nvPr/>
        </p:nvSpPr>
        <p:spPr>
          <a:xfrm>
            <a:off x="3160976" y="2228343"/>
            <a:ext cx="2627272" cy="12237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zh-CN" altLang="en-US" sz="3800" b="1" kern="100" smtClean="0">
                <a:solidFill>
                  <a:schemeClr val="bg1">
                    <a:lumMod val="50000"/>
                  </a:schemeClr>
                </a:solidFill>
                <a:latin typeface="Times New Roman" panose="02020603050405020304"/>
                <a:ea typeface="微软雅黑" panose="020b0503020204020204" pitchFamily="34" charset="-122"/>
              </a:rPr>
              <a:t>本课结束</a:t>
            </a:r>
            <a:endParaRPr lang="zh-CN" altLang="en-US" sz="3600" kern="100">
              <a:solidFill>
                <a:schemeClr val="bg1">
                  <a:lumMod val="50000"/>
                </a:schemeClr>
              </a:solidFill>
              <a:latin typeface="华文楷体" panose="02010600040101010101" charset="-122"/>
              <a:ea typeface="华文楷体" panose="02010600040101010101" charset="-122"/>
              <a:cs typeface="Times New Roman" panose="02020603050405020304"/>
            </a:endParaRPr>
          </a:p>
        </p:txBody>
      </p:sp>
      <p:pic>
        <p:nvPicPr>
          <p:cNvPr id="19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11709400" y="11468100"/>
            <a:ext cx="355600" cy="266700"/>
          </a:xfrm>
          <a:prstGeom prst="cube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/>
        </p:nvSpPr>
        <p:spPr>
          <a:xfrm>
            <a:off x="399666" y="1052736"/>
            <a:ext cx="108526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4248150"/>
              </a:tabLst>
            </a:pPr>
            <a:r>
              <a:rPr lang="zh-CN" altLang="zh-CN" sz="2800" b="1" kern="100">
                <a:solidFill>
                  <a:srgbClr val="7030A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感知以下句子，补全方框下的小题</a:t>
            </a:r>
            <a:endParaRPr lang="zh-CN" altLang="zh-CN" sz="2800" b="1" kern="100">
              <a:solidFill>
                <a:srgbClr val="7030A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" y="-53185"/>
            <a:ext cx="12188825" cy="961905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>
            <a:off x="10414892" y="476672"/>
            <a:ext cx="1773932" cy="593237"/>
          </a:xfrm>
          <a:prstGeom prst="rect">
            <a:avLst/>
          </a:prstGeom>
          <a:solidFill>
            <a:srgbClr val="00B050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10486900" y="528216"/>
            <a:ext cx="16209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800" b="1" kern="10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语法感知</a:t>
            </a:r>
            <a:endParaRPr lang="zh-CN" altLang="en-US" sz="2800" b="1" kern="10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6" name="点击文字添加标题"/>
          <p:cNvSpPr txBox="1"/>
          <p:nvPr/>
        </p:nvSpPr>
        <p:spPr>
          <a:xfrm>
            <a:off x="2290967" y="116632"/>
            <a:ext cx="36896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dist">
              <a:defRPr sz="7200" b="1">
                <a:gradFill>
                  <a:gsLst>
                    <a:gs pos="56000">
                      <a:srgbClr val="FEFC96"/>
                    </a:gs>
                    <a:gs pos="71000">
                      <a:srgbClr val="FAAF5B"/>
                    </a:gs>
                    <a:gs pos="100000">
                      <a:srgbClr val="88765E"/>
                    </a:gs>
                    <a:gs pos="20000">
                      <a:srgbClr val="758A80"/>
                    </a:gs>
                    <a:gs pos="0">
                      <a:srgbClr val="75FEFF"/>
                    </a:gs>
                    <a:gs pos="35000">
                      <a:srgbClr val="FDFFFD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600">
                <a:solidFill>
                  <a:srgbClr val="8E6D48"/>
                </a:solidFill>
                <a:effectLst/>
                <a:latin typeface="Arial"/>
                <a:ea typeface="微软雅黑"/>
              </a:rPr>
              <a:t>语 法 导 学</a:t>
            </a:r>
            <a:endParaRPr lang="en-US" altLang="zh-CN" sz="3600">
              <a:solidFill>
                <a:srgbClr val="8E6D48"/>
              </a:solidFill>
              <a:effectLst/>
              <a:latin typeface="Arial"/>
              <a:ea typeface="微软雅黑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5459319" y="332656"/>
            <a:ext cx="2723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8565"/>
            <a:r>
              <a:rPr lang="zh-CN" altLang="en-US" kern="100">
                <a:solidFill>
                  <a:prstClr val="black">
                    <a:lumMod val="50000"/>
                    <a:lumOff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ourier New" panose="02070609020205090404"/>
              </a:rPr>
              <a:t>感悟规律  重点难点剖析</a:t>
            </a:r>
            <a:endParaRPr lang="en-US" altLang="zh-CN" kern="100">
              <a:solidFill>
                <a:prstClr val="black">
                  <a:lumMod val="50000"/>
                  <a:lumOff val="50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ourier New" panose="02070609020205090404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399666" y="1628800"/>
            <a:ext cx="11392669" cy="484848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1.The increased responsibilities brought out her best qualities 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that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were beyond most people.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2.The famous writer is going to talk about the European countries and people 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that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he has visited in the past two months.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3.We will put off the picnic in the park until next week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when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the weather may be better.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4.We all live with a certain degree of stress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but there is a point 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where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it becomes unmanageable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causing physical and mental illness.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8" name="矩形 17"/>
          <p:cNvSpPr/>
          <p:nvPr/>
        </p:nvSpPr>
        <p:spPr>
          <a:xfrm>
            <a:off x="399666" y="980728"/>
            <a:ext cx="11392669" cy="484848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5.Is this the reason 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that/which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he explained at the meeting for his carelessness in his work?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6.The number of smokers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as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is reported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has dropped by 17 percent in just one year.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7.Choose a famous person 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whose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accent you admire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and imitate the way he or she speaks.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</a:rPr>
              <a:t>8.Titled </a:t>
            </a:r>
            <a:r>
              <a:rPr lang="en-US" altLang="zh-CN" sz="2600" b="1" i="1" kern="100">
                <a:latin typeface="Times New Roman" panose="02020603050405020304" pitchFamily="18" charset="0"/>
                <a:ea typeface="华文细黑" panose="02010600040101010101" pitchFamily="2" charset="-122"/>
              </a:rPr>
              <a:t>Pain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</a:rPr>
              <a:t>the book contains 51 poems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</a:rPr>
              <a:t>most of </a:t>
            </a:r>
            <a:r>
              <a:rPr lang="en-US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them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</a:rPr>
              <a:t> written in the past three years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</a:rPr>
              <a:t>Zhao told </a:t>
            </a:r>
            <a:r>
              <a:rPr lang="en-US" altLang="zh-CN" sz="2600" b="1" i="1" kern="100">
                <a:latin typeface="Times New Roman" panose="02020603050405020304" pitchFamily="18" charset="0"/>
                <a:ea typeface="华文细黑" panose="02010600040101010101" pitchFamily="2" charset="-122"/>
              </a:rPr>
              <a:t>China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</a:rPr>
              <a:t> </a:t>
            </a:r>
            <a:r>
              <a:rPr lang="en-US" altLang="zh-CN" sz="2600" b="1" i="1" kern="100">
                <a:latin typeface="Times New Roman" panose="02020603050405020304" pitchFamily="18" charset="0"/>
                <a:ea typeface="华文细黑" panose="02010600040101010101" pitchFamily="2" charset="-122"/>
              </a:rPr>
              <a:t>Daily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</a:rPr>
              <a:t> in Beijing.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/>
        </p:nvSpPr>
        <p:spPr>
          <a:xfrm>
            <a:off x="399666" y="640739"/>
            <a:ext cx="11392669" cy="5524565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由第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句可知，当先行词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被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               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修饰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时，关系代词常用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that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2.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由第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2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句可知，当先行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词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                          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时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，关系词要用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that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3.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第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3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句的定语从句中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缺少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                  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故关系词用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when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4.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由第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4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句可知，当先行词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是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                         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且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从句中不缺少主要成分时，要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用</a:t>
            </a:r>
            <a:endParaRPr lang="en-US" altLang="zh-CN" sz="2600" b="1" kern="100" smtClean="0"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    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引导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定语从句。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5.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第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5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句表明，尽管先行词是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reason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，但定语从句中缺少</a:t>
            </a:r>
            <a:r>
              <a:rPr lang="zh-CN" altLang="zh-CN" sz="2600" b="1" u="sng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宾语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，故要用关系代词引导定语从句，而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不用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   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。</a:t>
            </a:r>
            <a:endParaRPr lang="en-US" altLang="zh-CN" sz="2600" b="1" kern="100" smtClean="0"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6.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第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6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句中的定语从句修饰的先行词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是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                       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且从句插在主句之中，此时只能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用</a:t>
            </a:r>
            <a:r>
              <a:rPr lang="en-US" altLang="zh-CN" sz="2600" b="1" u="sng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      </a:t>
            </a:r>
            <a:r>
              <a:rPr lang="zh-CN" altLang="zh-CN" sz="2600" b="1" kern="100" smtClean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引导。</a:t>
            </a:r>
            <a:endParaRPr lang="zh-CN" altLang="zh-CN" sz="260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582244" y="721271"/>
            <a:ext cx="118494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最高级</a:t>
            </a:r>
            <a:endParaRPr lang="zh-CN" altLang="en-US">
              <a:solidFill>
                <a:srgbClr val="C0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4193629" y="1321718"/>
            <a:ext cx="218521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既有人又有物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269333" y="1903115"/>
            <a:ext cx="151836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时间状语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825980" y="2525170"/>
            <a:ext cx="151836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抽象名词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40271" y="3137749"/>
            <a:ext cx="104746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where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200247" y="4293096"/>
            <a:ext cx="77777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why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853414" y="4888210"/>
            <a:ext cx="218521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整个主句内容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205980" y="5517232"/>
            <a:ext cx="48122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as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/>
        </p:nvSpPr>
        <p:spPr>
          <a:xfrm>
            <a:off x="399666" y="1340768"/>
            <a:ext cx="11392669" cy="1923579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 defTabSz="913765">
              <a:lnSpc>
                <a:spcPct val="150000"/>
              </a:lnSpc>
            </a:pPr>
            <a:r>
              <a:rPr lang="en-US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7.</a:t>
            </a:r>
            <a:r>
              <a:rPr lang="zh-CN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由第</a:t>
            </a:r>
            <a:r>
              <a:rPr lang="en-US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7</a:t>
            </a:r>
            <a:r>
              <a:rPr lang="zh-CN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句可知，定语从句中的名词</a:t>
            </a:r>
            <a:r>
              <a:rPr lang="en-US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accent</a:t>
            </a:r>
            <a:r>
              <a:rPr lang="zh-CN" altLang="zh-CN" sz="2600" b="1" kern="100" smtClean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缺少</a:t>
            </a:r>
            <a:r>
              <a:rPr lang="en-US" altLang="zh-CN" sz="2600" b="1" u="sng" kern="100" smtClean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         </a:t>
            </a:r>
            <a:r>
              <a:rPr lang="zh-CN" altLang="zh-CN" sz="2600" b="1" kern="100" smtClean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zh-CN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故用</a:t>
            </a:r>
            <a:r>
              <a:rPr lang="en-US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whose</a:t>
            </a:r>
            <a:r>
              <a:rPr lang="zh-CN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引导。</a:t>
            </a:r>
            <a:endParaRPr lang="zh-CN" altLang="zh-CN" sz="2600" kern="100">
              <a:solidFill>
                <a:prstClr val="black"/>
              </a:solidFill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lvl="0" algn="just" defTabSz="913765">
              <a:lnSpc>
                <a:spcPct val="150000"/>
              </a:lnSpc>
            </a:pPr>
            <a:r>
              <a:rPr lang="en-US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8.</a:t>
            </a:r>
            <a:r>
              <a:rPr lang="zh-CN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第</a:t>
            </a:r>
            <a:r>
              <a:rPr lang="en-US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8</a:t>
            </a:r>
            <a:r>
              <a:rPr lang="zh-CN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句中逗号中间的部分没有谓语动词，故不是句子，所以不能填连词，此处</a:t>
            </a:r>
            <a:r>
              <a:rPr lang="zh-CN" altLang="zh-CN" sz="2600" b="1" kern="100" smtClean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是</a:t>
            </a:r>
            <a:r>
              <a:rPr lang="en-US" altLang="zh-CN" sz="2600" b="1" u="sng" kern="100" smtClean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                  </a:t>
            </a:r>
            <a:r>
              <a:rPr lang="zh-CN" altLang="zh-CN" sz="2600" b="1" kern="100" smtClean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结构</a:t>
            </a:r>
            <a:r>
              <a:rPr lang="zh-CN" altLang="zh-CN" sz="2600" b="1" kern="10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 sz="2600" kern="100">
              <a:solidFill>
                <a:prstClr val="black"/>
              </a:solidFill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7083474" y="1433914"/>
            <a:ext cx="85151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定语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154435" y="2617862"/>
            <a:ext cx="151836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600" b="1" kern="10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独立主格</a:t>
            </a:r>
            <a:endParaRPr lang="zh-CN" altLang="en-US" sz="2600" b="1" kern="100">
              <a:solidFill>
                <a:srgbClr val="C00000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" y="-53185"/>
            <a:ext cx="12188825" cy="961905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10414892" y="171467"/>
            <a:ext cx="1773932" cy="593237"/>
          </a:xfrm>
          <a:prstGeom prst="rect">
            <a:avLst/>
          </a:prstGeom>
          <a:solidFill>
            <a:srgbClr val="00B050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10491379" y="85814"/>
            <a:ext cx="1620957" cy="6578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zh-CN" altLang="en-US" sz="2800" b="1" kern="10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语法精析</a:t>
            </a:r>
            <a:endParaRPr lang="zh-CN" altLang="zh-CN" sz="2800" b="1" kern="10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99666" y="827187"/>
            <a:ext cx="11392669" cy="6047978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一、定语从句的句法功能及相关定义</a:t>
            </a:r>
            <a:endParaRPr lang="zh-CN" altLang="zh-CN" sz="1050" kern="100">
              <a:solidFill>
                <a:srgbClr val="0000FF"/>
              </a:solidFill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功能：相当于形容词，修饰名词或代词，在句中作定语。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2.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位置：定语从句常置于被修饰词之后；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as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引导的非限制性定语从句可置于主句前、句中或主句之后。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Those who are for the plan raise your hands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please.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As is known to us all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the earth is spinning around the sun.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3.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先行词：被定语从句修饰的词称为先行词。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先行词一般是名词和不定代词，如：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some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any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every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no 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与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 body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thing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的合成词或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all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none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any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some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that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those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等代词。数词和人称代词也同样可作先行词。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>
</file>

<file path=ppt/slides/slide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/>
        </p:nvSpPr>
        <p:spPr>
          <a:xfrm>
            <a:off x="399666" y="980728"/>
            <a:ext cx="11392669" cy="1847661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4.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关系词：连接先行词与从句的词叫关系词。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关系代词：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who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whom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which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that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whose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as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等。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关系副词：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when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where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why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等。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>
</file>

<file path=ppt/slides/slide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/>
        </p:nvSpPr>
        <p:spPr>
          <a:xfrm>
            <a:off x="399666" y="476533"/>
            <a:ext cx="11392669" cy="6048811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zh-CN" sz="2600" b="1" kern="10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二、定语从句的核心考点</a:t>
            </a:r>
            <a:endParaRPr lang="zh-CN" altLang="zh-CN" sz="2600" b="1" kern="100">
              <a:solidFill>
                <a:srgbClr val="0000FF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1.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确定关系词的步骤：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(1)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先找先行词，看先行词指的是什么。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(2)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看关系词在从句中所充当的成分。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注意：先行词与关系词是等量关系。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(1)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先行词在从句中作主语时，从句谓语动词的数由先行词而定。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This is the place which is worth visiting.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(2)</a:t>
            </a:r>
            <a:r>
              <a:rPr lang="zh-CN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关系词在从句中充当了成分，其意思就是先行词的意义，所以在从句中不能重复其意。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600" b="1" kern="10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609020205090404" pitchFamily="49" charset="0"/>
              </a:rPr>
              <a:t>There are many places that/which we can visit in China.</a:t>
            </a:r>
            <a:endParaRPr lang="zh-CN" altLang="zh-CN" sz="1050" kern="100">
              <a:latin typeface="宋体" panose="02010600030101010101" pitchFamily="2" charset="-122"/>
              <a:cs typeface="Courier New" panose="02070609020205090404" pitchFamily="49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>
</file>

<file path=ppt/tags/tag1.xml><?xml version="1.0" encoding="utf-8"?>
<p:tagLst xmlns:p="http://schemas.openxmlformats.org/presentationml/2006/main">
  <p:tag name="MH" val="20150910162900"/>
  <p:tag name="MH_LIBRARY" val="GRAPHIC"/>
  <p:tag name="MH_ORDER" val="Freeform 14"/>
</p:tagLst>
</file>

<file path=ppt/tags/tag2.xml><?xml version="1.0" encoding="utf-8"?>
<p:tagLst xmlns:p="http://schemas.openxmlformats.org/presentationml/2006/main">
  <p:tag name="MH" val="20150910162900"/>
  <p:tag name="MH_LIBRARY" val="GRAPHIC"/>
  <p:tag name="MH_ORDER" val="Freeform 14"/>
</p:tagLst>
</file>

<file path=ppt/tags/tag3.xml><?xml version="1.0" encoding="utf-8"?>
<p:tagLst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heme/theme1.xml><?xml version="1.0" encoding="utf-8"?>
<a:theme xmlns:r="http://schemas.openxmlformats.org/officeDocument/2006/relationships" xmlns:a="http://schemas.openxmlformats.org/drawingml/2006/main" name="第一PPT，www.1ppt.com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7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基本">
      <a:majorFont>
        <a:latin typeface="Arial Black"/>
        <a:ea typeface="Arial"/>
        <a:cs typeface="Arial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>学科网</Company>
  <Paragraphs>195</Paragraphs>
  <Slides>24</Slides>
  <Notes>0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baseType="lpstr" size="37">
      <vt:lpstr>Arial</vt:lpstr>
      <vt:lpstr>Calibri Light</vt:lpstr>
      <vt:lpstr>Calibri</vt:lpstr>
      <vt:lpstr>Arial Black</vt:lpstr>
      <vt:lpstr>华文楷体</vt:lpstr>
      <vt:lpstr>Times New Roman</vt:lpstr>
      <vt:lpstr>华文细黑</vt:lpstr>
      <vt:lpstr>微软雅黑</vt:lpstr>
      <vt:lpstr>Adobe 黑体 Std R</vt:lpstr>
      <vt:lpstr>Courier New</vt:lpstr>
      <vt:lpstr>宋体</vt:lpstr>
      <vt:lpstr>IPAPANNEW</vt:lpstr>
      <vt:lpstr>第一PPT，www.1ppt.com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Java</Application>
  <AppVersion>20.1100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creator>rbm.xkw.com</dc:creator>
  <cp:revision>1</cp:revision>
  <cp:lastPrinted>2021-03-21T14:01:13.174</cp:lastPrinted>
  <dcterms:created xsi:type="dcterms:W3CDTF">2021-03-21T14:01:13Z</dcterms:created>
  <dcterms:modified xsi:type="dcterms:W3CDTF">2021-03-21T06:01:13Z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</Properties>
</file>