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3"/>
    <p:sldId id="266" r:id="rId4"/>
    <p:sldId id="271" r:id="rId5"/>
    <p:sldId id="272" r:id="rId6"/>
    <p:sldId id="274" r:id="rId7"/>
    <p:sldId id="315" r:id="rId8"/>
    <p:sldId id="316" r:id="rId9"/>
    <p:sldId id="273" r:id="rId10"/>
    <p:sldId id="268" r:id="rId11"/>
    <p:sldId id="275" r:id="rId12"/>
    <p:sldId id="276" r:id="rId13"/>
    <p:sldId id="277" r:id="rId14"/>
    <p:sldId id="278" r:id="rId15"/>
    <p:sldId id="279" r:id="rId16"/>
    <p:sldId id="280" r:id="rId17"/>
    <p:sldId id="373" r:id="rId18"/>
    <p:sldId id="375" r:id="rId19"/>
    <p:sldId id="391" r:id="rId2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7FFD6"/>
    <a:srgbClr val="FF00FF"/>
    <a:srgbClr val="B2B2B2"/>
    <a:srgbClr val="202020"/>
    <a:srgbClr val="323232"/>
    <a:srgbClr val="CC3300"/>
    <a:srgbClr val="CC0000"/>
    <a:srgbClr val="FF33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21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ea typeface="楷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32"/>
          <p:cNvSpPr txBox="1">
            <a:spLocks noChangeArrowheads="1"/>
          </p:cNvSpPr>
          <p:nvPr/>
        </p:nvSpPr>
        <p:spPr bwMode="auto">
          <a:xfrm rot="1209897">
            <a:off x="1504951" y="6498167"/>
            <a:ext cx="60833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0" i="0" u="none" strike="noStrike" kern="1200" cap="none" spc="0" normalizeH="0" baseline="0" noProof="0" dirty="0">
                <a:ln>
                  <a:noFill/>
                </a:ln>
                <a:solidFill>
                  <a:srgbClr val="9EC2A8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0" i="0" u="none" strike="noStrike" kern="1200" cap="none" spc="0" normalizeH="0" baseline="0" noProof="0" dirty="0">
              <a:ln>
                <a:noFill/>
              </a:ln>
              <a:solidFill>
                <a:srgbClr val="9EC2A8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文本框 49"/>
          <p:cNvSpPr txBox="1">
            <a:spLocks noChangeArrowheads="1"/>
          </p:cNvSpPr>
          <p:nvPr/>
        </p:nvSpPr>
        <p:spPr bwMode="auto">
          <a:xfrm rot="21429897">
            <a:off x="4002617" y="6364817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rgbClr val="9EC2A8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rgbClr val="9EC2A8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文本框 37"/>
          <p:cNvSpPr txBox="1">
            <a:spLocks noChangeArrowheads="1"/>
          </p:cNvSpPr>
          <p:nvPr/>
        </p:nvSpPr>
        <p:spPr bwMode="auto">
          <a:xfrm rot="829244">
            <a:off x="7073900" y="6364817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rgbClr val="9EC2A8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rgbClr val="9EC2A8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文本框 47"/>
          <p:cNvSpPr txBox="1">
            <a:spLocks noChangeArrowheads="1"/>
          </p:cNvSpPr>
          <p:nvPr/>
        </p:nvSpPr>
        <p:spPr bwMode="auto">
          <a:xfrm rot="39237">
            <a:off x="9129184" y="6455833"/>
            <a:ext cx="61150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zh-CN" altLang="zh-CN" sz="665" b="1" i="0" u="none" strike="noStrike" kern="1200" cap="none" spc="0" normalizeH="0" baseline="0" noProof="0" dirty="0">
                <a:ln>
                  <a:noFill/>
                </a:ln>
                <a:solidFill>
                  <a:srgbClr val="9EC2A8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状元成才路</a:t>
            </a:r>
            <a:endParaRPr kumimoji="0" lang="zh-CN" altLang="zh-CN" sz="665" b="1" i="0" u="none" strike="noStrike" kern="1200" cap="none" spc="0" normalizeH="0" baseline="0" noProof="0" dirty="0">
              <a:ln>
                <a:noFill/>
              </a:ln>
              <a:solidFill>
                <a:srgbClr val="9EC2A8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九上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33020" y="-3810"/>
            <a:ext cx="12225655" cy="688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5.xml"/><Relationship Id="rId7" Type="http://schemas.openxmlformats.org/officeDocument/2006/relationships/image" Target="../media/image6.png"/><Relationship Id="rId6" Type="http://schemas.openxmlformats.org/officeDocument/2006/relationships/image" Target="file:///E:\400px_tools/pic_temp/1_pic_quater_left_down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4.xml"/><Relationship Id="rId3" Type="http://schemas.openxmlformats.org/officeDocument/2006/relationships/image" Target="file:///E:\400px_tools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4.xml"/><Relationship Id="rId6" Type="http://schemas.openxmlformats.org/officeDocument/2006/relationships/image" Target="file:///E:\400px_tools/pic_temp/1_pic_quater_left_down.png" TargetMode="External"/><Relationship Id="rId5" Type="http://schemas.openxmlformats.org/officeDocument/2006/relationships/image" Target="../media/image5.png"/><Relationship Id="rId4" Type="http://schemas.openxmlformats.org/officeDocument/2006/relationships/tags" Target="../tags/tag13.xml"/><Relationship Id="rId3" Type="http://schemas.openxmlformats.org/officeDocument/2006/relationships/image" Target="file:///E:\400px_tools/pic_temp/0_pic_quater_left_up.png" TargetMode="External"/><Relationship Id="rId2" Type="http://schemas.openxmlformats.org/officeDocument/2006/relationships/image" Target="../media/image4.png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31750"/>
            <a:ext cx="12311380" cy="692150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739140" y="1083310"/>
            <a:ext cx="10283190" cy="11195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u="none" strike="noStrike" kern="1200" cap="none" spc="-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algn="just">
              <a:buFontTx/>
            </a:pPr>
            <a:r>
              <a:rPr lang="en-US" altLang="zh-CN" sz="4800" b="1" dirty="0">
                <a:latin typeface="Times New Roman" panose="02020603050405020304" charset="0"/>
                <a:ea typeface="黑体" panose="02010609060101010101" charset="-122"/>
                <a:cs typeface="Times New Roman" panose="02020603050405020304" charset="0"/>
                <a:sym typeface="+mn-ea"/>
              </a:rPr>
              <a:t>Unit 1  How can we become good learners?</a:t>
            </a:r>
            <a:endParaRPr lang="en-US" altLang="zh-CN" sz="4800" b="1" dirty="0">
              <a:latin typeface="Times New Roman" panose="02020603050405020304" charset="0"/>
              <a:ea typeface="黑体" panose="02010609060101010101" charset="-122"/>
              <a:cs typeface="Times New Roman" panose="02020603050405020304" charset="0"/>
              <a:sym typeface="+mn-ea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5115" y="224790"/>
            <a:ext cx="290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R·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九年级全一册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6210" y="2578100"/>
            <a:ext cx="35909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</a:rPr>
              <a:t>第一课时</a:t>
            </a:r>
            <a:endParaRPr 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Group 47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978112" y="1363557"/>
          <a:ext cx="10883900" cy="4599305"/>
        </p:xfrm>
        <a:graphic>
          <a:graphicData uri="http://schemas.openxmlformats.org/drawingml/2006/table">
            <a:tbl>
              <a:tblPr/>
              <a:tblGrid>
                <a:gridCol w="1420495"/>
                <a:gridCol w="9463405"/>
              </a:tblGrid>
              <a:tr h="14306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26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by</a:t>
                      </a:r>
                      <a:endParaRPr kumimoji="0" lang="en-US" altLang="zh-CN" sz="426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24" marR="121924" marT="60929" marB="6092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426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24" marR="121924" marT="60929" marB="609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44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26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in</a:t>
                      </a:r>
                      <a:endParaRPr kumimoji="0" lang="en-US" altLang="zh-CN" sz="426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24" marR="121924" marT="60929" marB="6092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426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24" marR="121924" marT="60929" marB="609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4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4265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with</a:t>
                      </a:r>
                      <a:endParaRPr kumimoji="0" lang="en-US" altLang="zh-CN" sz="426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24" marR="121924" marT="60929" marB="6092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4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426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24" marR="121924" marT="60929" marB="6092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2332567" y="1562100"/>
            <a:ext cx="9592733" cy="13569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10000"/>
              </a:lnSpc>
            </a:pP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表示“通过</a:t>
            </a:r>
            <a:r>
              <a:rPr lang="en-US" altLang="zh-CN" sz="3735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方法、手段”等。</a:t>
            </a:r>
            <a:r>
              <a:rPr lang="en-US" altLang="zh-CN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by doing sth. 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意为“通过</a:t>
            </a:r>
            <a:r>
              <a:rPr lang="en-US" altLang="zh-CN" sz="3735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……(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方法、途径）做某事”</a:t>
            </a:r>
            <a:endParaRPr lang="zh-CN" altLang="en-US" sz="373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51617" y="3141133"/>
            <a:ext cx="9211733" cy="13569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10000"/>
              </a:lnSpc>
            </a:pP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用某种材料（如用墨水、铅笔等）或用某种语言或者表示衣着、声调、特点等</a:t>
            </a:r>
            <a:endParaRPr lang="zh-CN" altLang="en-US" sz="373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43151" y="4768851"/>
            <a:ext cx="7543800" cy="723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10000"/>
              </a:lnSpc>
            </a:pP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使用工具、方法或人体部位等</a:t>
            </a:r>
            <a:endParaRPr lang="zh-CN" altLang="en-US" sz="3735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6067425" y="2198370"/>
            <a:ext cx="2041525" cy="3709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3933190" y="1734820"/>
            <a:ext cx="1851025" cy="4172585"/>
          </a:xfrm>
          <a:prstGeom prst="rect">
            <a:avLst/>
          </a:prstGeom>
        </p:spPr>
      </p:pic>
      <p:sp>
        <p:nvSpPr>
          <p:cNvPr id="13" name="对话气泡: 圆角矩形 12"/>
          <p:cNvSpPr/>
          <p:nvPr/>
        </p:nvSpPr>
        <p:spPr>
          <a:xfrm>
            <a:off x="527051" y="1411817"/>
            <a:ext cx="4800600" cy="1634067"/>
          </a:xfrm>
          <a:prstGeom prst="wedgeRoundRectCallout">
            <a:avLst>
              <a:gd name="adj1" fmla="val 34788"/>
              <a:gd name="adj2" fmla="val 70854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Do you learn English by watching videos?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4" name="对话气泡: 圆角矩形 13"/>
          <p:cNvSpPr/>
          <p:nvPr/>
        </p:nvSpPr>
        <p:spPr>
          <a:xfrm>
            <a:off x="7535333" y="1316567"/>
            <a:ext cx="4032251" cy="2017184"/>
          </a:xfrm>
          <a:prstGeom prst="wedgeRoundRectCallout">
            <a:avLst>
              <a:gd name="adj1" fmla="val -34504"/>
              <a:gd name="adj2" fmla="val 6796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No. It’s too hard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to understand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spoken English.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6067425" y="2198370"/>
            <a:ext cx="2041525" cy="3709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3933190" y="1734820"/>
            <a:ext cx="1851025" cy="4172585"/>
          </a:xfrm>
          <a:prstGeom prst="rect">
            <a:avLst/>
          </a:prstGeom>
        </p:spPr>
      </p:pic>
      <p:sp>
        <p:nvSpPr>
          <p:cNvPr id="4" name="对话气泡: 圆角矩形 3"/>
          <p:cNvSpPr/>
          <p:nvPr/>
        </p:nvSpPr>
        <p:spPr>
          <a:xfrm>
            <a:off x="633095" y="1245235"/>
            <a:ext cx="4540250" cy="1608455"/>
          </a:xfrm>
          <a:prstGeom prst="wedgeRoundRectCallout">
            <a:avLst>
              <a:gd name="adj1" fmla="val 32778"/>
              <a:gd name="adj2" fmla="val 7353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 about reading aloud to practice pronunciation?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对话气泡: 圆角矩形 4"/>
          <p:cNvSpPr/>
          <p:nvPr/>
        </p:nvSpPr>
        <p:spPr>
          <a:xfrm>
            <a:off x="6769100" y="1221317"/>
            <a:ext cx="4607984" cy="1534584"/>
          </a:xfrm>
          <a:prstGeom prst="wedgeRoundRectCallout">
            <a:avLst>
              <a:gd name="adj1" fmla="val -29654"/>
              <a:gd name="adj2" fmla="val 7193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do that sometimes. I think it helps.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34186" y="2012527"/>
            <a:ext cx="7463367" cy="1383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what about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9933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 V-ing/ n./ pron. 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(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征求意见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)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怎么样，如何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1584961" y="3538644"/>
            <a:ext cx="10744200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10000"/>
              </a:lnSpc>
            </a:pPr>
            <a:r>
              <a:rPr lang="en-US" altLang="zh-CN" sz="4000" b="1" dirty="0">
                <a:solidFill>
                  <a:srgbClr val="FF33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 about</a:t>
            </a:r>
            <a:r>
              <a:rPr lang="en-US" altLang="zh-CN" sz="40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going out with me tomorrow? </a:t>
            </a:r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1478915" y="1262380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二、</a:t>
            </a:r>
            <a:r>
              <a:rPr kumimoji="1" 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征求建议</a:t>
            </a:r>
            <a:endParaRPr kumimoji="1" lang="zh-C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229360" y="943610"/>
            <a:ext cx="9551035" cy="5734050"/>
          </a:xfrm>
          <a:prstGeom prst="rect">
            <a:avLst/>
          </a:prstGeom>
          <a:noFill/>
          <a:ln w="28575">
            <a:noFill/>
            <a:miter lim="800000"/>
          </a:ln>
          <a:effectLst/>
        </p:spPr>
        <p:txBody>
          <a:bodyPr wrap="square">
            <a:spAutoFit/>
          </a:bodyPr>
          <a:p>
            <a:pPr marR="0" defTabSz="914400" eaLnBrk="1" hangingPunct="1">
              <a:lnSpc>
                <a:spcPct val="110000"/>
              </a:lnSpc>
              <a:spcBef>
                <a:spcPts val="1200"/>
              </a:spcBef>
              <a:buClrTx/>
              <a:buSzTx/>
              <a:buFontTx/>
              <a:buNone/>
              <a:defRPr/>
            </a:pPr>
            <a:r>
              <a:rPr kumimoji="0" lang="en-US" altLang="zh-CN" sz="3600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kumimoji="0" lang="en-US" altLang="zh-CN" sz="3600" b="1" kern="1200" cap="none" spc="0" normalizeH="0" baseline="0" noProof="0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aloud </a:t>
            </a:r>
            <a:r>
              <a:rPr kumimoji="0" lang="zh-CN" altLang="en-US" sz="3600" b="1" kern="1200" cap="none" spc="0" normalizeH="0" baseline="0" noProof="0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与 </a:t>
            </a:r>
            <a:r>
              <a:rPr kumimoji="0" lang="en-US" altLang="zh-CN" sz="3600" b="1" kern="1200" cap="none" spc="0" normalizeH="0" baseline="0" noProof="0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loudly</a:t>
            </a:r>
            <a:endParaRPr kumimoji="0" lang="en-US" altLang="zh-CN" sz="3600" b="1" kern="1200" cap="none" spc="0" normalizeH="0" baseline="0" noProof="0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457200" marR="0" indent="-457200" defTabSz="914400" eaLnBrk="1" hangingPunct="1">
              <a:lnSpc>
                <a:spcPct val="110000"/>
              </a:lnSpc>
              <a:spcBef>
                <a:spcPts val="12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3600" b="1" kern="1200" cap="none" spc="0" normalizeH="0" baseline="0" noProof="0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aloud </a:t>
            </a:r>
            <a:r>
              <a:rPr kumimoji="0" lang="zh-CN" altLang="en-US" sz="3600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强调发出的声音能被听见，“大声地、出声地”；</a:t>
            </a:r>
            <a:endParaRPr kumimoji="0" lang="zh-CN" altLang="en-US" sz="3600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indent="0" defTabSz="914400" eaLnBrk="1" hangingPunct="1">
              <a:lnSpc>
                <a:spcPct val="110000"/>
              </a:lnSpc>
              <a:spcBef>
                <a:spcPts val="12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 Please read the words </a:t>
            </a:r>
            <a:r>
              <a:rPr lang="en-US" altLang="zh-CN" sz="36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aloud</a:t>
            </a: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. </a:t>
            </a:r>
            <a:endParaRPr lang="en-US" altLang="zh-CN" sz="3600" b="1" noProof="0" dirty="0">
              <a:ln>
                <a:noFill/>
              </a:ln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marR="0" indent="0" defTabSz="914400" eaLnBrk="1" hangingPunct="1">
              <a:lnSpc>
                <a:spcPct val="110000"/>
              </a:lnSpc>
              <a:spcBef>
                <a:spcPts val="1200"/>
              </a:spcBef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3600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457200" marR="0" indent="-457200" defTabSz="914400" eaLnBrk="1" hangingPunct="1">
              <a:lnSpc>
                <a:spcPct val="110000"/>
              </a:lnSpc>
              <a:spcBef>
                <a:spcPts val="1200"/>
              </a:spcBef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3600" b="1" kern="1200" cap="none" spc="0" normalizeH="0" baseline="0" noProof="0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loudly</a:t>
            </a:r>
            <a:r>
              <a:rPr kumimoji="0" lang="en-US" altLang="zh-CN" sz="3600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zh-CN" altLang="en-US" sz="3600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意为“高声地”，但含有“喧闹”的意味 </a:t>
            </a:r>
            <a:r>
              <a:rPr kumimoji="0" lang="en-US" altLang="zh-CN" sz="3600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(</a:t>
            </a:r>
            <a:r>
              <a:rPr kumimoji="0" lang="zh-CN" altLang="en-US" sz="3600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放在动词</a:t>
            </a:r>
            <a:r>
              <a:rPr kumimoji="0" lang="zh-CN" altLang="en-US" sz="3600" b="1" kern="1200" cap="none" spc="0" normalizeH="0" baseline="0" noProof="0" dirty="0">
                <a:solidFill>
                  <a:srgbClr val="FF33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前后</a:t>
            </a:r>
            <a:r>
              <a:rPr kumimoji="0" lang="zh-CN" altLang="en-US" sz="3600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均可</a:t>
            </a:r>
            <a:r>
              <a:rPr kumimoji="0" lang="en-US" altLang="zh-CN" sz="3600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)</a:t>
            </a:r>
            <a:r>
              <a:rPr kumimoji="0" lang="zh-CN" altLang="en-US" sz="3600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kumimoji="0" lang="en-US" altLang="zh-CN" sz="3600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indent="0" defTabSz="914400" eaLnBrk="1" hangingPunct="1">
              <a:lnSpc>
                <a:spcPct val="110000"/>
              </a:lnSpc>
              <a:spcBef>
                <a:spcPts val="120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   She spoke very </a:t>
            </a:r>
            <a:r>
              <a:rPr lang="en-US" altLang="zh-CN" sz="3600" b="1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loudly</a:t>
            </a: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.</a:t>
            </a:r>
            <a:endParaRPr kumimoji="0" lang="en-US" altLang="zh-CN" sz="3600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Rectangle 387"/>
          <p:cNvSpPr>
            <a:spLocks noChangeArrowheads="1"/>
          </p:cNvSpPr>
          <p:nvPr/>
        </p:nvSpPr>
        <p:spPr bwMode="auto">
          <a:xfrm>
            <a:off x="1375410" y="298450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三、</a:t>
            </a:r>
            <a:r>
              <a:rPr kumimoji="1" 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近义词辨析</a:t>
            </a:r>
            <a:endParaRPr kumimoji="1" lang="zh-CN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589406" y="2162599"/>
            <a:ext cx="9313333" cy="206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pronunciation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n. 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发音；读音</a:t>
            </a:r>
            <a:endParaRPr kumimoji="0" lang="zh-CN" altLang="en-US" sz="42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pronounce</a:t>
            </a:r>
            <a:r>
              <a:rPr kumimoji="0" lang="en-US" altLang="zh-CN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v. </a:t>
            </a: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发音；读音</a:t>
            </a:r>
            <a:endParaRPr kumimoji="0" lang="zh-CN" altLang="en-US" sz="42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35" y="137160"/>
            <a:ext cx="12192635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Practice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19667" y="1221317"/>
            <a:ext cx="11023600" cy="41275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— How do you study English?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—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study English ____ making word cards.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A. of              B.by             C.in              D. on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If you have questions, you should ask the teacher ____help.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A. from          B. on            C. for            D. to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Rectangle 7"/>
          <p:cNvSpPr/>
          <p:nvPr/>
        </p:nvSpPr>
        <p:spPr>
          <a:xfrm>
            <a:off x="5166360" y="1942465"/>
            <a:ext cx="183578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10000"/>
              </a:lnSpc>
            </a:pPr>
            <a:r>
              <a:rPr lang="en-US" altLang="zh-CN" sz="4000" b="1" dirty="0">
                <a:solidFill>
                  <a:srgbClr val="FF33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</a:t>
            </a:r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Rectangle 7"/>
          <p:cNvSpPr/>
          <p:nvPr/>
        </p:nvSpPr>
        <p:spPr>
          <a:xfrm>
            <a:off x="1301750" y="4065270"/>
            <a:ext cx="82867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10000"/>
              </a:lnSpc>
            </a:pPr>
            <a:r>
              <a:rPr lang="en-US" altLang="zh-CN" sz="4000" b="1" dirty="0">
                <a:solidFill>
                  <a:srgbClr val="FF33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</a:t>
            </a:r>
            <a:endParaRPr lang="en-US" altLang="zh-CN" sz="40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35" y="137160"/>
            <a:ext cx="12192635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Summary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5373" name="Text Box 5"/>
          <p:cNvSpPr txBox="1"/>
          <p:nvPr/>
        </p:nvSpPr>
        <p:spPr>
          <a:xfrm>
            <a:off x="2119630" y="1121410"/>
            <a:ext cx="9460865" cy="535432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p>
            <a:pPr algn="l" fontAlgn="auto">
              <a:spcBef>
                <a:spcPts val="0"/>
              </a:spcBef>
            </a:pPr>
            <a:r>
              <a:rPr lang="en-US" altLang="zh-CN" sz="36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-How do they study for a test?</a:t>
            </a:r>
            <a:endParaRPr lang="en-US" altLang="zh-CN" sz="36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l" fontAlgn="auto">
              <a:spcBef>
                <a:spcPts val="0"/>
              </a:spcBef>
            </a:pP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   -I study by ...</a:t>
            </a:r>
            <a:endParaRPr lang="en-US" altLang="zh-CN" sz="3600" b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+mn-ea"/>
            </a:endParaRPr>
          </a:p>
          <a:p>
            <a:pPr algn="l" fontAlgn="auto">
              <a:spcBef>
                <a:spcPts val="0"/>
              </a:spcBef>
            </a:pPr>
            <a:r>
              <a:rPr lang="en-US" altLang="zh-CN" sz="36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2. Do you learn English by doing sth.?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	by working with friends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	by making word cards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	by reading the textbook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	by listening to tapes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	by asking the teacher for help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algn="l" eaLnBrk="1" hangingPunct="1">
              <a:spcBef>
                <a:spcPct val="50000"/>
              </a:spcBef>
            </a:pP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22860"/>
            <a:ext cx="12276455" cy="6901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1035" y="1548946"/>
            <a:ext cx="5789930" cy="13989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u="none" strike="noStrike" kern="1200" cap="none" spc="10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r>
              <a:rPr lang="en-US" altLang="zh-CN" dirty="0">
                <a:latin typeface="Bahnschrift" panose="020B0502040204020203" charset="0"/>
                <a:cs typeface="Bahnschrift" panose="020B0502040204020203" charset="0"/>
              </a:rPr>
              <a:t>THANKS</a:t>
            </a:r>
            <a:endParaRPr lang="en-US" altLang="zh-CN" dirty="0">
              <a:latin typeface="Bahnschrift" panose="020B0502040204020203" charset="0"/>
              <a:cs typeface="Bahnschrift" panose="020B0502040204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1"/>
            </p:custDataLst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0202" cy="2478668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4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4944136"/>
            <a:ext cx="1620202" cy="1913864"/>
          </a:xfrm>
          <a:prstGeom prst="rect">
            <a:avLst/>
          </a:prstGeom>
        </p:spPr>
      </p:pic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4808855" y="165735"/>
            <a:ext cx="558292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Lead in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5373" name="Text Box 5"/>
          <p:cNvSpPr txBox="1"/>
          <p:nvPr/>
        </p:nvSpPr>
        <p:spPr>
          <a:xfrm>
            <a:off x="1559137" y="2478405"/>
            <a:ext cx="8832849" cy="82994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p>
            <a:pPr algn="ctr" eaLnBrk="1" hangingPunct="1">
              <a:spcBef>
                <a:spcPct val="50000"/>
              </a:spcBef>
            </a:pPr>
            <a:r>
              <a:rPr lang="en-US" altLang="zh-CN" sz="4800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How do they study for a test?</a:t>
            </a:r>
            <a:endParaRPr lang="en-US" altLang="zh-CN" sz="4800" b="1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3710" y="3482340"/>
            <a:ext cx="4097655" cy="337566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4"/>
          <p:cNvSpPr txBox="1"/>
          <p:nvPr/>
        </p:nvSpPr>
        <p:spPr>
          <a:xfrm>
            <a:off x="5178425" y="2204932"/>
            <a:ext cx="6381751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She studies for a test </a:t>
            </a:r>
            <a:r>
              <a:rPr lang="en-US" altLang="zh-CN" sz="4800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by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making word cards</a:t>
            </a:r>
            <a:r>
              <a:rPr lang="en-US" altLang="en-US" sz="4800" b="1" dirty="0">
                <a:solidFill>
                  <a:schemeClr val="tx1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.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rPr>
              <a:t> 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15376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6746" y="1505585"/>
            <a:ext cx="4370916" cy="3845984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19"/>
          <p:cNvSpPr txBox="1"/>
          <p:nvPr/>
        </p:nvSpPr>
        <p:spPr>
          <a:xfrm>
            <a:off x="1333077" y="2026921"/>
            <a:ext cx="6316133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He studies for a test </a:t>
            </a:r>
            <a:r>
              <a:rPr lang="en-US" altLang="zh-CN" sz="4800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by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listening to tapes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1639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38111" y="1641687"/>
            <a:ext cx="3833283" cy="326178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21"/>
          <p:cNvSpPr txBox="1"/>
          <p:nvPr/>
        </p:nvSpPr>
        <p:spPr>
          <a:xfrm>
            <a:off x="4176184" y="1989667"/>
            <a:ext cx="76454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He studies for a test </a:t>
            </a:r>
            <a:r>
              <a:rPr lang="en-US" altLang="zh-CN" sz="4800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by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asking the teacher for help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17423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484" y="1504951"/>
            <a:ext cx="3608916" cy="337396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ext Box 19"/>
          <p:cNvSpPr txBox="1"/>
          <p:nvPr/>
        </p:nvSpPr>
        <p:spPr>
          <a:xfrm>
            <a:off x="1333077" y="2026921"/>
            <a:ext cx="6316133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He studies for a test </a:t>
            </a:r>
            <a:r>
              <a:rPr lang="en-US" altLang="zh-CN" sz="4800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by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sz="4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working with friends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9040" y="1497330"/>
            <a:ext cx="3810000" cy="38633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21"/>
          <p:cNvSpPr txBox="1"/>
          <p:nvPr/>
        </p:nvSpPr>
        <p:spPr>
          <a:xfrm>
            <a:off x="4176184" y="1989667"/>
            <a:ext cx="7645400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He studies for a test </a:t>
            </a:r>
            <a:r>
              <a:rPr lang="en-US" altLang="zh-CN" sz="4800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by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sz="48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reading the textbook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395" y="1879600"/>
            <a:ext cx="3810000" cy="26974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1174750" y="1262380"/>
            <a:ext cx="9018270" cy="285369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23850" marR="0" lvl="0" indent="-3238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by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表示“通过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方法、手段”等。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323850" marR="0" lvl="0" indent="-32385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by doing sth. 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意为“通过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……(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方法、途径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)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做某事”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35" y="137160"/>
            <a:ext cx="12192635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Language points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1478915" y="1262380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一、</a:t>
            </a:r>
            <a:r>
              <a:rPr kumimoji="1" lang="en-US" alt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by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的用法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57300" y="4116070"/>
            <a:ext cx="7708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how</a:t>
            </a:r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引导特殊疑问句，常用来提问</a:t>
            </a:r>
            <a:r>
              <a:rPr lang="en-US" altLang="zh-CN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by</a:t>
            </a:r>
            <a:r>
              <a:rPr lang="zh-CN" altLang="en-US" sz="360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引导的方式状语。</a:t>
            </a:r>
            <a:endParaRPr lang="zh-CN" altLang="en-US" sz="360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1"/>
            </p:custDataLst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0202" cy="2478668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4"/>
            </p:custDataLst>
          </p:nvPr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4944136"/>
            <a:ext cx="1620202" cy="1913864"/>
          </a:xfrm>
          <a:prstGeom prst="rect">
            <a:avLst/>
          </a:prstGeom>
        </p:spPr>
      </p:pic>
      <p:sp>
        <p:nvSpPr>
          <p:cNvPr id="7" name="TextBox 1"/>
          <p:cNvSpPr txBox="1"/>
          <p:nvPr/>
        </p:nvSpPr>
        <p:spPr>
          <a:xfrm>
            <a:off x="1619886" y="1094529"/>
            <a:ext cx="9840384" cy="488505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eaLnBrk="1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by+</a:t>
            </a:r>
            <a:r>
              <a:rPr kumimoji="0" lang="zh-CN" altLang="en-US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交通工具，意为“乘</a:t>
            </a: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/</a:t>
            </a:r>
            <a:r>
              <a:rPr kumimoji="0" lang="zh-CN" altLang="en-US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驾</a:t>
            </a: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/</a:t>
            </a:r>
            <a:r>
              <a:rPr kumimoji="0" lang="zh-CN" altLang="en-US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坐</a:t>
            </a:r>
            <a:r>
              <a:rPr kumimoji="0" lang="en-US" altLang="zh-CN" sz="3735" b="1" kern="1200" cap="none" spc="0" normalizeH="0" baseline="0" noProof="0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kumimoji="0" lang="zh-CN" altLang="en-US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”。</a:t>
            </a:r>
            <a:endParaRPr kumimoji="0" lang="en-US" altLang="zh-CN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I went to Beijing </a:t>
            </a:r>
            <a:r>
              <a:rPr kumimoji="0" lang="en-US" altLang="zh-CN" sz="3735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by plane</a:t>
            </a: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</a:t>
            </a:r>
            <a:endParaRPr kumimoji="0" lang="en-US" altLang="zh-CN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30000"/>
              </a:lnSpc>
              <a:spcBef>
                <a:spcPts val="1200"/>
              </a:spcBef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by+</a:t>
            </a:r>
            <a:r>
              <a:rPr kumimoji="0" lang="zh-CN" altLang="en-US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时间，意为“不迟于；在</a:t>
            </a:r>
            <a:r>
              <a:rPr kumimoji="0" lang="en-US" altLang="zh-CN" sz="3735" b="1" kern="1200" cap="none" spc="0" normalizeH="0" baseline="0" noProof="0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kumimoji="0" lang="zh-CN" altLang="en-US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之前”。</a:t>
            </a:r>
            <a:endParaRPr kumimoji="0" lang="en-US" altLang="zh-CN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I must be in bed </a:t>
            </a:r>
            <a:r>
              <a:rPr kumimoji="0" lang="en-US" altLang="zh-CN" sz="3735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by ten o’clock</a:t>
            </a: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</a:t>
            </a:r>
            <a:endParaRPr kumimoji="0" lang="en-US" altLang="zh-CN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30000"/>
              </a:lnSpc>
              <a:spcBef>
                <a:spcPts val="1200"/>
              </a:spcBef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 by+</a:t>
            </a:r>
            <a:r>
              <a:rPr kumimoji="0" lang="zh-CN" altLang="en-US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地点，意为“在</a:t>
            </a:r>
            <a:r>
              <a:rPr kumimoji="0" lang="en-US" altLang="zh-CN" sz="3735" b="1" kern="1200" cap="none" spc="0" normalizeH="0" baseline="0" noProof="0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kumimoji="0" lang="zh-CN" altLang="en-US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旁边”。</a:t>
            </a:r>
            <a:endParaRPr kumimoji="0" lang="en-US" altLang="zh-CN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We live </a:t>
            </a:r>
            <a:r>
              <a:rPr kumimoji="0" lang="en-US" altLang="zh-CN" sz="3735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by the sea</a:t>
            </a: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 </a:t>
            </a:r>
            <a:endParaRPr kumimoji="0" lang="en-US" altLang="zh-CN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1235075" y="449580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拓展：</a:t>
            </a:r>
            <a:r>
              <a:rPr kumimoji="1" lang="en-US" alt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by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的其他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用法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0933_1*a*1"/>
  <p:tag name="KSO_WM_TEMPLATE_CATEGORY" val="custom"/>
  <p:tag name="KSO_WM_TEMPLATE_INDEX" val="2019093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2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6112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6112_16*i*2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6112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6112_16*i*3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CAN_ADD_NAVIGATION" val="1"/>
  <p:tag name="KSO_WM_SLIDE_BACKGROUND" val="[&quot;general&quot;,&quot;belt&quot;]"/>
  <p:tag name="KSO_WM_SLIDE_RATIO" val="1.777778"/>
  <p:tag name="KSO_WM_TEMPLATE_SUBCATEGORY" val="0"/>
  <p:tag name="KSO_WM_SLIDE_ITEM_CNT" val="0"/>
  <p:tag name="KSO_WM_SLIDE_INDEX" val="16"/>
  <p:tag name="KSO_WM_TAG_VERSION" val="1.0"/>
  <p:tag name="KSO_WM_BEAUTIFY_FLAG" val="#wm#"/>
  <p:tag name="KSO_WM_SLIDE_LAYOUT" val="d_f_i"/>
  <p:tag name="KSO_WM_SLIDE_LAYOUT_CNT" val="1_1_1"/>
  <p:tag name="KSO_WM_SLIDE_TYPE" val="text"/>
  <p:tag name="KSO_WM_SLIDE_SUBTYPE" val="picTxt"/>
  <p:tag name="KSO_WM_SLIDE_SIZE" val="960*539"/>
  <p:tag name="KSO_WM_SLIDE_POSITION" val="0*0"/>
  <p:tag name="KSO_WM_TEMPLATE_MASTER_TYPE" val="1"/>
  <p:tag name="KSO_WM_TEMPLATE_COLOR_TYPE" val="1"/>
  <p:tag name="KSO_WM_TEMPLATE_CATEGORY" val="custom"/>
  <p:tag name="KSO_WM_TEMPLATE_INDEX" val="20206112"/>
  <p:tag name="KSO_WM_SLIDE_ID" val="custom20206112_16"/>
</p:tagLst>
</file>

<file path=ppt/tags/tag15.xml><?xml version="1.0" encoding="utf-8"?>
<p:tagLst xmlns:p="http://schemas.openxmlformats.org/presentationml/2006/main">
  <p:tag name="KSO_WM_UNIT_TABLE_BEAUTIFY" val="smartTable{1f76b778-2d56-4576-b63a-6ded7df62c09}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.xml><?xml version="1.0" encoding="utf-8"?>
<p:tagLst xmlns:p="http://schemas.openxmlformats.org/presentationml/2006/main">
  <p:tag name="KSO_WM_TEMPLATE_CATEGORY" val="custom"/>
  <p:tag name="KSO_WM_TEMPLATE_INDEX" val="20206112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4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THANKS"/>
  <p:tag name="KSO_WM_TEMPLATE_CATEGORY" val="custom"/>
  <p:tag name="KSO_WM_TEMPLATE_INDEX" val="20206112"/>
  <p:tag name="KSO_WM_UNIT_ID" val="custom20206112_23*a*1"/>
  <p:tag name="KSO_WM_UNIT_ISNUMDGMTITLE" val="0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3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6112"/>
  <p:tag name="KSO_WM_UNIT_TYPE" val="i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ID" val="custom20206112_16*i*2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TYPE" val="belt"/>
  <p:tag name="KSO_WM_TEMPLATE_CATEGORY" val="custom"/>
  <p:tag name="KSO_WM_TEMPLATE_INDEX" val="20206112"/>
  <p:tag name="KSO_WM_UNIT_TYPE" val="i"/>
  <p:tag name="KSO_WM_UNIT_INDEX" val="3"/>
  <p:tag name="KSO_WM_UNIT_HIGHLIGHT" val="0"/>
  <p:tag name="KSO_WM_UNIT_COMPATIBLE" val="0"/>
  <p:tag name="KSO_WM_UNIT_DIAGRAM_ISNUMVISUAL" val="0"/>
  <p:tag name="KSO_WM_UNIT_DIAGRAM_ISREFERUNIT" val="0"/>
  <p:tag name="KSO_WM_UNIT_ID" val="custom20206112_16*i*3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belt&quot;,&quot;left&quot;:0.0,&quot;top&quot;:0.0,&quot;right&quot;:0.0,&quot;bottom&quot;:0.0,&quot;leftAbs&quot;:false,&quot;topAbs&quot;:false,&quot;rightAbs&quot;:false,&quot;bottomAbs&quot;:false}]}"/>
  <p:tag name="KSO_WM_SLIDE_CAN_ADD_NAVIGATION" val="1"/>
  <p:tag name="KSO_WM_SLIDE_BACKGROUND" val="[&quot;general&quot;,&quot;belt&quot;]"/>
  <p:tag name="KSO_WM_SLIDE_RATIO" val="1.777778"/>
  <p:tag name="KSO_WM_TEMPLATE_SUBCATEGORY" val="0"/>
  <p:tag name="KSO_WM_SLIDE_ITEM_CNT" val="0"/>
  <p:tag name="KSO_WM_SLIDE_INDEX" val="16"/>
  <p:tag name="KSO_WM_TAG_VERSION" val="1.0"/>
  <p:tag name="KSO_WM_BEAUTIFY_FLAG" val="#wm#"/>
  <p:tag name="KSO_WM_SLIDE_LAYOUT" val="d_f_i"/>
  <p:tag name="KSO_WM_SLIDE_LAYOUT_CNT" val="1_1_1"/>
  <p:tag name="KSO_WM_SLIDE_TYPE" val="text"/>
  <p:tag name="KSO_WM_SLIDE_SUBTYPE" val="picTxt"/>
  <p:tag name="KSO_WM_SLIDE_SIZE" val="960*539"/>
  <p:tag name="KSO_WM_SLIDE_POSITION" val="0*0"/>
  <p:tag name="KSO_WM_TEMPLATE_MASTER_TYPE" val="1"/>
  <p:tag name="KSO_WM_TEMPLATE_COLOR_TYPE" val="1"/>
  <p:tag name="KSO_WM_TEMPLATE_CATEGORY" val="custom"/>
  <p:tag name="KSO_WM_TEMPLATE_INDEX" val="20206112"/>
  <p:tag name="KSO_WM_SLIDE_ID" val="custom20206112_16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1647</Words>
  <Application>WPS 演示</Application>
  <PresentationFormat>宽屏</PresentationFormat>
  <Paragraphs>105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宋体</vt:lpstr>
      <vt:lpstr>Wingdings</vt:lpstr>
      <vt:lpstr>Times New Roman</vt:lpstr>
      <vt:lpstr>楷体</vt:lpstr>
      <vt:lpstr>Calibri</vt:lpstr>
      <vt:lpstr>汉仪乐喵体W</vt:lpstr>
      <vt:lpstr>黑体</vt:lpstr>
      <vt:lpstr>Bahnschrift</vt:lpstr>
      <vt:lpstr>微软雅黑</vt:lpstr>
      <vt:lpstr>Arial Unicode MS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zhubai</dc:creator>
  <cp:lastModifiedBy>caozh</cp:lastModifiedBy>
  <cp:revision>14</cp:revision>
  <dcterms:created xsi:type="dcterms:W3CDTF">2019-09-19T02:01:00Z</dcterms:created>
  <dcterms:modified xsi:type="dcterms:W3CDTF">2020-10-21T03:19:03Z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