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408" r:id="rId3"/>
    <p:sldId id="343" r:id="rId4"/>
    <p:sldId id="338" r:id="rId5"/>
    <p:sldId id="261" r:id="rId6"/>
    <p:sldId id="388" r:id="rId7"/>
    <p:sldId id="340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315" r:id="rId17"/>
    <p:sldId id="392" r:id="rId18"/>
    <p:sldId id="393" r:id="rId19"/>
    <p:sldId id="389" r:id="rId20"/>
    <p:sldId id="363" r:id="rId21"/>
    <p:sldId id="404" r:id="rId22"/>
    <p:sldId id="377" r:id="rId23"/>
    <p:sldId id="379" r:id="rId24"/>
    <p:sldId id="405" r:id="rId25"/>
    <p:sldId id="406" r:id="rId26"/>
    <p:sldId id="366" r:id="rId27"/>
    <p:sldId id="346" r:id="rId28"/>
    <p:sldId id="413" r:id="rId29"/>
    <p:sldId id="278" r:id="rId30"/>
    <p:sldId id="381" r:id="rId31"/>
    <p:sldId id="407" r:id="rId32"/>
    <p:sldId id="414" r:id="rId33"/>
    <p:sldId id="410" r:id="rId34"/>
    <p:sldId id="411" r:id="rId35"/>
    <p:sldId id="355" r:id="rId36"/>
    <p:sldId id="412" r:id="rId37"/>
    <p:sldId id="357" r:id="rId38"/>
    <p:sldId id="371" r:id="rId3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3C2A"/>
    <a:srgbClr val="E4FB05"/>
    <a:srgbClr val="FFFF00"/>
    <a:srgbClr val="CC00FF"/>
    <a:srgbClr val="0000FF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/>
    <p:restoredTop sz="93430"/>
  </p:normalViewPr>
  <p:slideViewPr>
    <p:cSldViewPr showGuides="1">
      <p:cViewPr>
        <p:scale>
          <a:sx n="66" d="100"/>
          <a:sy n="66" d="100"/>
        </p:scale>
        <p:origin x="-1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r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png"/><Relationship Id="rId2" Type="http://schemas.openxmlformats.org/officeDocument/2006/relationships/hyperlink" Target="Section%20A%201b.mp3" TargetMode="Externa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hyperlink" Target="Section%20A%202b.mp3" TargetMode="Externa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05" name="矩形 51204"/>
          <p:cNvSpPr/>
          <p:nvPr/>
        </p:nvSpPr>
        <p:spPr>
          <a:xfrm>
            <a:off x="4572000" y="908050"/>
            <a:ext cx="2663825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8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4"/>
          <p:cNvSpPr txBox="1"/>
          <p:nvPr/>
        </p:nvSpPr>
        <p:spPr>
          <a:xfrm>
            <a:off x="3203575" y="5445125"/>
            <a:ext cx="2520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hotel.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87675" y="620713"/>
            <a:ext cx="2879725" cy="909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that?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9" name="图片 11268" descr="200811270714146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628775"/>
            <a:ext cx="5040313" cy="3490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6"/>
          <p:cNvSpPr/>
          <p:nvPr/>
        </p:nvSpPr>
        <p:spPr>
          <a:xfrm>
            <a:off x="2339975" y="5084763"/>
            <a:ext cx="41036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police station.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71775" y="765175"/>
            <a:ext cx="295275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图片 12292" descr="DSCN0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1628775"/>
            <a:ext cx="4032250" cy="302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4"/>
          <p:cNvSpPr txBox="1"/>
          <p:nvPr/>
        </p:nvSpPr>
        <p:spPr>
          <a:xfrm>
            <a:off x="2843213" y="4652963"/>
            <a:ext cx="35988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post office.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9113" y="765175"/>
            <a:ext cx="2808288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6" name="Picture 19" descr="http://img0.rednet.cn/ArticleImage/2006/09/20/1007428926.jpg"/>
          <p:cNvPicPr>
            <a:picLocks noChangeAspect="1"/>
          </p:cNvPicPr>
          <p:nvPr/>
        </p:nvPicPr>
        <p:blipFill>
          <a:blip r:embed="rId2"/>
          <a:srcRect b="13519"/>
          <a:stretch>
            <a:fillRect/>
          </a:stretch>
        </p:blipFill>
        <p:spPr>
          <a:xfrm>
            <a:off x="2411413" y="1700213"/>
            <a:ext cx="4176712" cy="262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6"/>
          <p:cNvSpPr/>
          <p:nvPr/>
        </p:nvSpPr>
        <p:spPr>
          <a:xfrm>
            <a:off x="2771775" y="5516563"/>
            <a:ext cx="34559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pay phone.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9113" y="260350"/>
            <a:ext cx="2736850" cy="979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1" name="图片 14340" descr="68V@AH)M%4LWJYX[`UGMV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1268413"/>
            <a:ext cx="2824163" cy="4103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6"/>
          <p:cNvSpPr/>
          <p:nvPr/>
        </p:nvSpPr>
        <p:spPr>
          <a:xfrm>
            <a:off x="2916238" y="5300663"/>
            <a:ext cx="3025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library.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9113" y="549275"/>
            <a:ext cx="3097213" cy="981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that?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5" name="图片 15364" descr="YSIVZ73]IB`Y}5N_Q@$T{`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3" y="1773238"/>
            <a:ext cx="4962525" cy="314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2" name="Rectangle 2"/>
          <p:cNvSpPr>
            <a:spLocks noGrp="1"/>
          </p:cNvSpPr>
          <p:nvPr>
            <p:ph type="title"/>
          </p:nvPr>
        </p:nvSpPr>
        <p:spPr>
          <a:xfrm>
            <a:off x="1258888" y="188913"/>
            <a:ext cx="7632700" cy="1223962"/>
          </a:xfrm>
          <a:solidFill>
            <a:schemeClr val="bg1">
              <a:alpha val="80000"/>
            </a:schemeClr>
          </a:solidFill>
          <a:ln/>
        </p:spPr>
        <p:txBody>
          <a:bodyPr vert="horz" wrap="square" lIns="91440" tIns="45720" rIns="91440" bIns="45720" anchor="ctr"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cs typeface="Times New Roman" panose="02020603050405020304" pitchFamily="18" charset="0"/>
              </a:rPr>
              <a:t>Listen and circle the places you hear in 1a.</a:t>
            </a:r>
            <a:endParaRPr lang="en-US" altLang="zh-CN" sz="3600" b="1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506538" y="1341438"/>
            <a:ext cx="3635375" cy="5253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post office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police station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hotel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restaurant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bank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hospital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street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pay phone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park ___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5" name="椭圆 9"/>
          <p:cNvSpPr/>
          <p:nvPr/>
        </p:nvSpPr>
        <p:spPr>
          <a:xfrm>
            <a:off x="2011363" y="3141663"/>
            <a:ext cx="2663825" cy="5746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椭圆 10"/>
          <p:cNvSpPr/>
          <p:nvPr/>
        </p:nvSpPr>
        <p:spPr>
          <a:xfrm>
            <a:off x="2011363" y="4292600"/>
            <a:ext cx="1906587" cy="576263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7" name="椭圆 11"/>
          <p:cNvSpPr/>
          <p:nvPr/>
        </p:nvSpPr>
        <p:spPr>
          <a:xfrm>
            <a:off x="1908175" y="1412875"/>
            <a:ext cx="2447925" cy="576263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7418" name="图片 17417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908050"/>
            <a:ext cx="827088" cy="827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9" name="Oval 2"/>
          <p:cNvSpPr/>
          <p:nvPr/>
        </p:nvSpPr>
        <p:spPr>
          <a:xfrm>
            <a:off x="323850" y="476250"/>
            <a:ext cx="719138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1b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标注 13"/>
          <p:cNvSpPr/>
          <p:nvPr/>
        </p:nvSpPr>
        <p:spPr bwMode="auto">
          <a:xfrm>
            <a:off x="5003800" y="3119438"/>
            <a:ext cx="3419475" cy="1152525"/>
          </a:xfrm>
          <a:prstGeom prst="wedgeRectCallout">
            <a:avLst>
              <a:gd name="adj1" fmla="val -29810"/>
              <a:gd name="adj2" fmla="val 9356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Yes, there is. It’s on Bridge Street.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260475" y="1260475"/>
            <a:ext cx="7704138" cy="172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>
              <a:lnSpc>
                <a:spcPct val="115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Make the conversations with your partner about the places in 1a. 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矩形标注 12"/>
          <p:cNvSpPr/>
          <p:nvPr/>
        </p:nvSpPr>
        <p:spPr bwMode="auto">
          <a:xfrm>
            <a:off x="466725" y="3263900"/>
            <a:ext cx="3635375" cy="1152525"/>
          </a:xfrm>
          <a:prstGeom prst="wedgeRectCallout">
            <a:avLst>
              <a:gd name="adj1" fmla="val 23546"/>
              <a:gd name="adj2" fmla="val 824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Is there a hospital near here?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矩形 18440"/>
          <p:cNvSpPr/>
          <p:nvPr/>
        </p:nvSpPr>
        <p:spPr>
          <a:xfrm>
            <a:off x="611188" y="260350"/>
            <a:ext cx="2808287" cy="1003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42" name="Oval 2"/>
          <p:cNvSpPr/>
          <p:nvPr/>
        </p:nvSpPr>
        <p:spPr>
          <a:xfrm>
            <a:off x="395288" y="1609725"/>
            <a:ext cx="719137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1c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pic>
        <p:nvPicPr>
          <p:cNvPr id="18443" name="图片 18442" descr="对话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88" y="4716463"/>
            <a:ext cx="1165225" cy="202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图片 18443" descr="对话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4932363"/>
            <a:ext cx="1173162" cy="177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圆角矩形标注 8"/>
          <p:cNvSpPr/>
          <p:nvPr/>
        </p:nvSpPr>
        <p:spPr>
          <a:xfrm>
            <a:off x="2241550" y="549275"/>
            <a:ext cx="4752975" cy="1150938"/>
          </a:xfrm>
          <a:prstGeom prst="wedgeRoundRectCallout">
            <a:avLst>
              <a:gd name="adj1" fmla="val -57309"/>
              <a:gd name="adj2" fmla="val 40625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post office near here?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384425" y="1916113"/>
            <a:ext cx="3960813" cy="1081088"/>
          </a:xfrm>
          <a:prstGeom prst="wedgeRoundRectCallout">
            <a:avLst>
              <a:gd name="adj1" fmla="val 57019"/>
              <a:gd name="adj2" fmla="val 2236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is. It’s on Long Street.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312988" y="3716338"/>
            <a:ext cx="4176713" cy="1152525"/>
          </a:xfrm>
          <a:prstGeom prst="wedgeRoundRectCallout">
            <a:avLst>
              <a:gd name="adj1" fmla="val -63611"/>
              <a:gd name="adj2" fmla="val 13238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restaurant on Bridge Street?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889250" y="5084763"/>
            <a:ext cx="2663825" cy="1008063"/>
          </a:xfrm>
          <a:prstGeom prst="wedgeRoundRectCallout">
            <a:avLst>
              <a:gd name="adj1" fmla="val 58120"/>
              <a:gd name="adj2" fmla="val 9588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6" name="图片 19465" descr="对话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620713"/>
            <a:ext cx="1201738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图片 19466" descr="对话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0" y="1700213"/>
            <a:ext cx="139541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图片 19467" descr="对话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937" y="3357563"/>
            <a:ext cx="3051175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图片 19468" descr="对话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538" y="4598988"/>
            <a:ext cx="2520950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41" name="Text Box 9"/>
          <p:cNvSpPr txBox="1"/>
          <p:nvPr/>
        </p:nvSpPr>
        <p:spPr>
          <a:xfrm>
            <a:off x="827088" y="4313238"/>
            <a:ext cx="331152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</a:t>
            </a:r>
            <a:r>
              <a:rPr lang="en-US" altLang="zh-C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镇；市镇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642" name="Text Box 10"/>
          <p:cNvSpPr txBox="1"/>
          <p:nvPr/>
        </p:nvSpPr>
        <p:spPr>
          <a:xfrm>
            <a:off x="4211638" y="4602163"/>
            <a:ext cx="385127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 </a:t>
            </a:r>
            <a:r>
              <a:rPr lang="en-US" altLang="zh-C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的后面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9" name="Picture 11" descr="http://www.xiaye.cc/bbx/upimages/201111281620362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173288"/>
            <a:ext cx="2592387" cy="1943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2"/>
          <p:cNvGrpSpPr/>
          <p:nvPr/>
        </p:nvGrpSpPr>
        <p:grpSpPr>
          <a:xfrm>
            <a:off x="3997325" y="1884363"/>
            <a:ext cx="3824288" cy="2665412"/>
            <a:chOff x="611560" y="3501008"/>
            <a:chExt cx="3823256" cy="2664296"/>
          </a:xfrm>
        </p:grpSpPr>
        <p:pic>
          <p:nvPicPr>
            <p:cNvPr id="2" name="Picture 13" descr="http://www.jfdaily.com/jfimg/2009-47/92180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3501008"/>
              <a:ext cx="3679240" cy="25202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椭圆 11"/>
            <p:cNvSpPr/>
            <p:nvPr/>
          </p:nvSpPr>
          <p:spPr>
            <a:xfrm>
              <a:off x="611560" y="3645410"/>
              <a:ext cx="2628191" cy="251989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544" name="矩形 22543"/>
          <p:cNvSpPr/>
          <p:nvPr/>
        </p:nvSpPr>
        <p:spPr>
          <a:xfrm>
            <a:off x="1692275" y="333375"/>
            <a:ext cx="4751388" cy="955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New words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  <p:bldP spid="696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0363" y="1701800"/>
            <a:ext cx="8459788" cy="4535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p>
            <a:pPr marL="449580" indent="-449580" eaLnBrk="0" hangingPunct="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The pay phone is across from the library.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-449580" eaLnBrk="0" hangingPunct="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The pay phone is next to the library.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-449580" eaLnBrk="0" hangingPunct="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The pay phone is between the post office and the library.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-449580" eaLnBrk="0" hangingPunct="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The pay phone is on Green Street.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-449580" eaLnBrk="0" hangingPunct="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5. The pay phone is in front of the library.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-449580" eaLnBrk="0" hangingPunct="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6. The pay phone is behind the library.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1187450" y="368300"/>
            <a:ext cx="7777163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Match the sentences with the pictures. Write each number in the box. 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557" name="Oval 2"/>
          <p:cNvSpPr/>
          <p:nvPr/>
        </p:nvSpPr>
        <p:spPr>
          <a:xfrm>
            <a:off x="395288" y="692150"/>
            <a:ext cx="719137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2a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82" name="矩形 2081"/>
          <p:cNvSpPr/>
          <p:nvPr/>
        </p:nvSpPr>
        <p:spPr>
          <a:xfrm>
            <a:off x="468313" y="333375"/>
            <a:ext cx="802798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8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Is there a post office near here?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90" name="图片 24589" descr="GPU7$JF]D5SIJ)]{RPTDT@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46263"/>
            <a:ext cx="8820150" cy="234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9"/>
          <p:cNvSpPr txBox="1"/>
          <p:nvPr/>
        </p:nvSpPr>
        <p:spPr>
          <a:xfrm>
            <a:off x="1331913" y="21336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9"/>
          <p:cNvSpPr txBox="1"/>
          <p:nvPr/>
        </p:nvSpPr>
        <p:spPr>
          <a:xfrm>
            <a:off x="7019925" y="21336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4211638" y="21336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9"/>
          <p:cNvSpPr txBox="1"/>
          <p:nvPr/>
        </p:nvSpPr>
        <p:spPr>
          <a:xfrm>
            <a:off x="8388350" y="206216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/>
          <p:nvPr/>
        </p:nvSpPr>
        <p:spPr>
          <a:xfrm>
            <a:off x="5580063" y="21336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9"/>
          <p:cNvSpPr txBox="1"/>
          <p:nvPr/>
        </p:nvSpPr>
        <p:spPr>
          <a:xfrm>
            <a:off x="2771775" y="21336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ext Box 5"/>
          <p:cNvSpPr txBox="1"/>
          <p:nvPr/>
        </p:nvSpPr>
        <p:spPr>
          <a:xfrm>
            <a:off x="0" y="2492375"/>
            <a:ext cx="8964613" cy="3848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police station is </a:t>
            </a:r>
            <a:r>
              <a:rPr lang="en-US" altLang="zh-CN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restaurant and the hospital.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park is ___________ the bank.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hospital is ___ Bridge Street.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pay phone is _______ the post office.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restaurant is _________ the post office.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hotel is _______ the police station. 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2627313" y="3641725"/>
            <a:ext cx="25923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from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3203575" y="4149725"/>
            <a:ext cx="719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/>
          <p:nvPr/>
        </p:nvSpPr>
        <p:spPr>
          <a:xfrm>
            <a:off x="3635375" y="4721225"/>
            <a:ext cx="15128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7" name="Text Box 4"/>
          <p:cNvSpPr txBox="1"/>
          <p:nvPr/>
        </p:nvSpPr>
        <p:spPr>
          <a:xfrm>
            <a:off x="3203575" y="188913"/>
            <a:ext cx="5472113" cy="1165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Listen and fill in the blanks 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with the words in the box.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5608" name="WordArt 9"/>
          <p:cNvSpPr>
            <a:spLocks noTextEdit="1"/>
          </p:cNvSpPr>
          <p:nvPr/>
        </p:nvSpPr>
        <p:spPr>
          <a:xfrm>
            <a:off x="73025" y="71438"/>
            <a:ext cx="2411413" cy="83661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2500"/>
                <a:gd name="adj2" fmla="val 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3635375" y="5229225"/>
            <a:ext cx="20891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2700338" y="5802313"/>
            <a:ext cx="15113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11" name="Text Box 5"/>
          <p:cNvSpPr txBox="1"/>
          <p:nvPr/>
        </p:nvSpPr>
        <p:spPr>
          <a:xfrm>
            <a:off x="0" y="1560513"/>
            <a:ext cx="9144000" cy="715962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en-US" altLang="zh-CN" sz="3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  in front of  between  behind  across from  on</a:t>
            </a:r>
            <a:endParaRPr lang="en-US" altLang="zh-CN" sz="31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12" name="图片 25611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908050"/>
            <a:ext cx="576262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3" name="Oval 2"/>
          <p:cNvSpPr/>
          <p:nvPr/>
        </p:nvSpPr>
        <p:spPr>
          <a:xfrm>
            <a:off x="2411413" y="404813"/>
            <a:ext cx="719137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2b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8" name="Text Box 4"/>
          <p:cNvSpPr txBox="1"/>
          <p:nvPr/>
        </p:nvSpPr>
        <p:spPr>
          <a:xfrm>
            <a:off x="1042988" y="828675"/>
            <a:ext cx="7850187" cy="1231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34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Ask and answer questions about the places in 1a on page 43.</a:t>
            </a:r>
            <a:endParaRPr lang="en-US" altLang="zh-CN" sz="3400" b="1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503238" y="2119313"/>
            <a:ext cx="3563937" cy="223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Where’s the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hospital?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next to the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police station.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5"/>
          <p:cNvSpPr txBox="1"/>
          <p:nvPr/>
        </p:nvSpPr>
        <p:spPr>
          <a:xfrm>
            <a:off x="503238" y="4430713"/>
            <a:ext cx="3419475" cy="223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Where’s the      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restaurant?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next to the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police station.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39" name="图片 26638" descr="(6TI]IUQE6FT{]RMVDE]DD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2232025"/>
            <a:ext cx="4440238" cy="443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0" name="矩形 26639"/>
          <p:cNvSpPr/>
          <p:nvPr/>
        </p:nvSpPr>
        <p:spPr>
          <a:xfrm>
            <a:off x="2916238" y="188913"/>
            <a:ext cx="2879725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41" name="Oval 2"/>
          <p:cNvSpPr/>
          <p:nvPr/>
        </p:nvSpPr>
        <p:spPr>
          <a:xfrm>
            <a:off x="250825" y="969963"/>
            <a:ext cx="719138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2c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Text Box 5"/>
          <p:cNvSpPr txBox="1"/>
          <p:nvPr/>
        </p:nvSpPr>
        <p:spPr>
          <a:xfrm>
            <a:off x="179388" y="476250"/>
            <a:ext cx="4068762" cy="170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Where’s the bank?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on Long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Street.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179388" y="2349500"/>
            <a:ext cx="3995737" cy="170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Where’s the hotel?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across from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the post office.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250825" y="4221163"/>
            <a:ext cx="3995738" cy="223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Where’s the pay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phone?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next to the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post office.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62" name="图片 27661" descr="(6TI]IUQE6FT{]RMVDE]DD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549275"/>
            <a:ext cx="4767262" cy="522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Text Box 5"/>
          <p:cNvSpPr txBox="1"/>
          <p:nvPr/>
        </p:nvSpPr>
        <p:spPr>
          <a:xfrm>
            <a:off x="144463" y="908050"/>
            <a:ext cx="3995737" cy="170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Where’s the park?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behind the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hotel.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44463" y="3357563"/>
            <a:ext cx="3995737" cy="223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Where’s the post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office?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across from  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the hotel.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84" name="图片 28683" descr="(6TI]IUQE6FT{]RMVDE]DD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692150"/>
            <a:ext cx="4767263" cy="522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9" name="Text Box 6"/>
          <p:cNvSpPr txBox="1"/>
          <p:nvPr/>
        </p:nvSpPr>
        <p:spPr>
          <a:xfrm>
            <a:off x="1042988" y="836613"/>
            <a:ext cx="7885112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Read the conversation and answer the questions.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29701" name="WordArt 9"/>
          <p:cNvSpPr>
            <a:spLocks noTextEdit="1"/>
          </p:cNvSpPr>
          <p:nvPr/>
        </p:nvSpPr>
        <p:spPr>
          <a:xfrm>
            <a:off x="2987675" y="71438"/>
            <a:ext cx="2627313" cy="9810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702" name="Text Box 5"/>
          <p:cNvSpPr txBox="1"/>
          <p:nvPr/>
        </p:nvSpPr>
        <p:spPr>
          <a:xfrm>
            <a:off x="395288" y="2082800"/>
            <a:ext cx="8388350" cy="4514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eaLnBrk="0" hangingPunct="0">
              <a:lnSpc>
                <a:spcPct val="115000"/>
              </a:lnSpc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Is there a bank near here?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Where’s the bank?    _________________________________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Is Center Street far from here?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5"/>
          <p:cNvSpPr txBox="1"/>
          <p:nvPr/>
        </p:nvSpPr>
        <p:spPr>
          <a:xfrm>
            <a:off x="900113" y="2787650"/>
            <a:ext cx="4248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is.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Box 6"/>
          <p:cNvSpPr txBox="1"/>
          <p:nvPr/>
        </p:nvSpPr>
        <p:spPr>
          <a:xfrm>
            <a:off x="900113" y="3963988"/>
            <a:ext cx="7777162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on Center Street, across from the park.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971550" y="5927725"/>
            <a:ext cx="33845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it isn’t. 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6" name="Oval 2"/>
          <p:cNvSpPr/>
          <p:nvPr/>
        </p:nvSpPr>
        <p:spPr>
          <a:xfrm>
            <a:off x="250825" y="908050"/>
            <a:ext cx="719138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2d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7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702" name="Text Box 4"/>
          <p:cNvSpPr txBox="1"/>
          <p:nvPr/>
        </p:nvSpPr>
        <p:spPr>
          <a:xfrm>
            <a:off x="682625" y="1992313"/>
            <a:ext cx="8137525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Tony: Hi, excuse me.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Linda: Yes. How can I help you?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Tony: Well, I’m new in town. Is there a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bank around here?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4" name="Text Box 2"/>
          <p:cNvSpPr txBox="1"/>
          <p:nvPr/>
        </p:nvSpPr>
        <p:spPr>
          <a:xfrm>
            <a:off x="684213" y="1227138"/>
            <a:ext cx="69834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  <a:ea typeface="黑体" pitchFamily="2" charset="-122"/>
              </a:rPr>
              <a:t>Role-play the conversation.</a:t>
            </a:r>
            <a:endParaRPr lang="en-US" altLang="zh-CN" sz="4000" b="1">
              <a:solidFill>
                <a:srgbClr val="0000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702" name="Text Box 4"/>
          <p:cNvSpPr txBox="1"/>
          <p:nvPr/>
        </p:nvSpPr>
        <p:spPr>
          <a:xfrm>
            <a:off x="395288" y="901700"/>
            <a:ext cx="8424862" cy="4903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Linda: Yes, there is. It’s on Center Street.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It’s across from the park. 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Tony: Oh </a:t>
            </a: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where’s Center Street?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Linda: It’s not far from here. I can walk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with you.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Tony: Oh, that’s great! Thanks so much.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Linda: No problem.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604250" cy="536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It’s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from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park.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across from 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意为“在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对面” 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The bank is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from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our school.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银行就在我们学校对面。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【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 across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作介词，意为“从一边到另一边；横过”。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Can you swim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across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river?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你能游过这条河吗？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" name="WordArt 9"/>
          <p:cNvSpPr>
            <a:spLocks noTextEdit="1"/>
          </p:cNvSpPr>
          <p:nvPr/>
        </p:nvSpPr>
        <p:spPr>
          <a:xfrm>
            <a:off x="1979613" y="188913"/>
            <a:ext cx="4427537" cy="1295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Language points</a:t>
            </a:r>
            <a:endParaRPr lang="zh-CN" altLang="en-US" sz="4000" b="1">
              <a:ln w="9525" cap="flat" cmpd="sng">
                <a:solidFill>
                  <a:srgbClr val="CC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3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3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5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charRg st="57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99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8">
                                            <p:txEl>
                                              <p:charRg st="99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17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4578">
                                            <p:txEl>
                                              <p:charRg st="117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52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78">
                                            <p:txEl>
                                              <p:charRg st="152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89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78">
                                            <p:txEl>
                                              <p:charRg st="189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641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The pay phone is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library.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 front of 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意为“在</a:t>
            </a:r>
            <a:r>
              <a:rPr lang="en-US" altLang="zh-CN" sz="3600" b="1">
                <a:solidFill>
                  <a:srgbClr val="FF0066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前面”（在某范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围之外）</a:t>
            </a:r>
            <a:r>
              <a:rPr lang="zh-CN" altLang="en-US" sz="3600" b="1" dirty="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solidFill>
                <a:srgbClr val="EA3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There is a car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house.   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在房子前一辆小汽车。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辨析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】in the front of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“在</a:t>
            </a:r>
            <a:r>
              <a:rPr lang="en-US" altLang="zh-CN" sz="3600" b="1">
                <a:solidFill>
                  <a:srgbClr val="FF33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前面”（在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某范围之内）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There is a table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front of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classroom.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在教室的前面有一张桌子。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5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45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7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charRg st="76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86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8">
                                            <p:txEl>
                                              <p:charRg st="86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33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78">
                                            <p:txEl>
                                              <p:charRg st="133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52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578">
                                            <p:txEl>
                                              <p:charRg st="152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82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4578">
                                            <p:txEl>
                                              <p:charRg st="182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05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578">
                                            <p:txEl>
                                              <p:charRg st="205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48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578">
                                            <p:txEl>
                                              <p:charRg st="248" end="2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66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78">
                                            <p:txEl>
                                              <p:charRg st="266" end="2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5"/>
          <p:cNvSpPr>
            <a:spLocks noTextEdit="1"/>
          </p:cNvSpPr>
          <p:nvPr/>
        </p:nvSpPr>
        <p:spPr>
          <a:xfrm>
            <a:off x="2339975" y="2133600"/>
            <a:ext cx="63373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Section A 1</a:t>
            </a:r>
            <a:endParaRPr lang="zh-CN" altLang="en-US" sz="3600" b="1"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1a-2d</a:t>
            </a:r>
            <a:endParaRPr lang="zh-CN" altLang="en-US" sz="3600" b="1"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388" y="765175"/>
            <a:ext cx="8713788" cy="559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09575" indent="-409575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The pay phone is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post office.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en-US" altLang="zh-CN" sz="3600" b="1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意为“紧靠着；紧挨着；贴近”</a:t>
            </a:r>
            <a:endParaRPr lang="en-US" altLang="zh-CN" sz="3600" b="1">
              <a:solidFill>
                <a:srgbClr val="FF0066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e.g. The little boy is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his mother.    </a:t>
            </a:r>
            <a:b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小男孩紧挨着他的母亲。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辨析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】next to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的区别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从空间讲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只表示“在</a:t>
            </a:r>
            <a:r>
              <a:rPr lang="en-US" altLang="zh-CN" sz="3600" b="1">
                <a:solidFill>
                  <a:srgbClr val="FF0066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附近”；而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有“紧挨着”之意；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靠的更近。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45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7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>
                                            <p:txEl>
                                              <p:charRg st="7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charRg st="7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578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65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charRg st="165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58888" y="1916113"/>
            <a:ext cx="6553200" cy="2841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09575" indent="-409575"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Peter sits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Mike.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彼特紧挨着迈克坐。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Peter sits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Tom.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彼特坐在汤姆附近。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8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charRg st="28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charRg st="28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charRg st="4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>
                                            <p:txEl>
                                              <p:charRg st="4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charRg st="7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8713788" cy="6021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09575" indent="-409575">
              <a:lnSpc>
                <a:spcPct val="120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How can I help you?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需要我帮忙吗？</a:t>
            </a:r>
            <a:endParaRPr lang="zh-CN" altLang="en-US" sz="3600" b="1" dirty="0">
              <a:solidFill>
                <a:srgbClr val="FF0066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0000"/>
              </a:lnSpc>
            </a:pP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表示向他人伸出援手，主动提出帮助的意思，此句还可说成：</a:t>
            </a: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I help you?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may I help you?</a:t>
            </a:r>
            <a:endParaRPr lang="en-US" altLang="zh-CN" sz="36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0000"/>
              </a:lnSpc>
            </a:pP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类似的句子还有：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0000"/>
              </a:lnSpc>
            </a:pPr>
            <a:r>
              <a:rPr lang="zh-CN" alt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May I help you?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Do you need any help?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Is there anything I can help (you) with?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What can I do for you?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31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31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0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>
                                            <p:txEl>
                                              <p:charRg st="10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charRg st="102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15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8">
                                            <p:txEl>
                                              <p:charRg st="115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>
                                            <p:txEl>
                                              <p:charRg st="115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35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charRg st="135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charRg st="135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6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8">
                                            <p:txEl>
                                              <p:charRg st="16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">
                                            <p:txEl>
                                              <p:charRg st="161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06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8">
                                            <p:txEl>
                                              <p:charRg st="206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78">
                                            <p:txEl>
                                              <p:charRg st="206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388" y="830263"/>
            <a:ext cx="8713788" cy="4903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09575" indent="-409575">
              <a:lnSpc>
                <a:spcPct val="125000"/>
              </a:lnSpc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I’m new in town. 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我新来此地。</a:t>
            </a:r>
            <a:endParaRPr lang="zh-CN" altLang="en-US" sz="3600" b="1" dirty="0">
              <a:solidFill>
                <a:srgbClr val="FF0066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en-US" altLang="zh-CN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town 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表示所居住的地方或城市里的“闹市区；城里”，为不可数名词。</a:t>
            </a:r>
            <a:endParaRPr lang="zh-CN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e.g. Is there a good place to eat here? I’m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from out of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town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这儿有吃饭的好地方吗？我对这里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indent="-409575"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不熟。</a:t>
            </a:r>
            <a:endParaRPr lang="zh-CN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charRg st="2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charRg st="2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66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charRg st="66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1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charRg st="115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44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578">
                                            <p:txEl>
                                              <p:charRg st="144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71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charRg st="171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idx="1"/>
          </p:nvPr>
        </p:nvSpPr>
        <p:spPr>
          <a:xfrm>
            <a:off x="611188" y="1944688"/>
            <a:ext cx="8208962" cy="4321175"/>
          </a:xfrm>
          <a:ln/>
        </p:spPr>
        <p:txBody>
          <a:bodyPr vert="horz" wrap="square" lIns="91440" tIns="45720" rIns="91440" bIns="45720" anchor="t"/>
          <a:p>
            <a:pPr marL="520700" indent="-5207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图书馆在邮局的对面。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The library is ______ _____ the 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 ______.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在公园附近有餐馆吗？</a:t>
            </a:r>
            <a:r>
              <a:rPr lang="en-US" altLang="zh-CN" sz="3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34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Is _____ a restaurant _____ the _____?</a:t>
            </a:r>
            <a:r>
              <a:rPr lang="en-US" altLang="zh-CN" sz="3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4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紧挨着银行有一家旅馆。</a:t>
            </a:r>
            <a:endParaRPr lang="en-US" altLang="zh-CN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There __ a hotel _____ __ the bank.</a:t>
            </a:r>
            <a:endParaRPr lang="en-US" altLang="zh-CN" sz="3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/>
          <p:nvPr/>
        </p:nvSpPr>
        <p:spPr>
          <a:xfrm>
            <a:off x="1476375" y="4465638"/>
            <a:ext cx="72009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                      near        park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2" name="Text Box 8"/>
          <p:cNvSpPr txBox="1"/>
          <p:nvPr/>
        </p:nvSpPr>
        <p:spPr>
          <a:xfrm>
            <a:off x="2266950" y="5740400"/>
            <a:ext cx="41767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            next   to  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5" name="Text Box 11"/>
          <p:cNvSpPr txBox="1"/>
          <p:nvPr/>
        </p:nvSpPr>
        <p:spPr>
          <a:xfrm>
            <a:off x="3694113" y="2622550"/>
            <a:ext cx="28082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 from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2" name="WordArt 9"/>
          <p:cNvSpPr>
            <a:spLocks noTextEdit="1"/>
          </p:cNvSpPr>
          <p:nvPr/>
        </p:nvSpPr>
        <p:spPr>
          <a:xfrm>
            <a:off x="3132138" y="981075"/>
            <a:ext cx="3384550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0025" dir="14999993" sy="30000" kx="-1727593" algn="bl" rotWithShape="0">
                    <a:srgbClr val="000000">
                      <a:alpha val="31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小试身手</a:t>
            </a:r>
            <a:endParaRPr lang="zh-CN" altLang="en-US" sz="40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200025" dir="14999993" sy="30000" kx="-1727593" algn="bl" rotWithShape="0">
                  <a:srgbClr val="000000">
                    <a:alpha val="31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5" name="矩形 34824"/>
          <p:cNvSpPr/>
          <p:nvPr/>
        </p:nvSpPr>
        <p:spPr>
          <a:xfrm>
            <a:off x="1101725" y="3241675"/>
            <a:ext cx="31686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 office</a:t>
            </a:r>
            <a:endParaRPr lang="zh-CN" alt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72711" grpId="0"/>
      <p:bldP spid="72712" grpId="0"/>
      <p:bldP spid="72715" grpId="0"/>
      <p:bldP spid="348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body" idx="4294967295"/>
          </p:nvPr>
        </p:nvSpPr>
        <p:spPr>
          <a:xfrm>
            <a:off x="395288" y="1584325"/>
            <a:ext cx="8280400" cy="4149725"/>
          </a:xfrm>
          <a:ln/>
        </p:spPr>
        <p:txBody>
          <a:bodyPr vert="horz" wrap="square" lIns="91440" tIns="45720" rIns="91440" bIns="45720" anchor="t"/>
          <a:p>
            <a:pPr marL="520700" indent="-5207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投币电话应在医院后面。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The ___ phone is ______ the _______.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在警察局前面有很多树。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 indent="-5207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There are many trees __ ____ ___ the police station.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1"/>
          <p:cNvSpPr txBox="1"/>
          <p:nvPr/>
        </p:nvSpPr>
        <p:spPr>
          <a:xfrm>
            <a:off x="5219700" y="3867150"/>
            <a:ext cx="2232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1547813" y="2427288"/>
            <a:ext cx="6769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pay               behind        hospital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2" name="Text Box 6"/>
          <p:cNvSpPr txBox="1"/>
          <p:nvPr/>
        </p:nvSpPr>
        <p:spPr>
          <a:xfrm>
            <a:off x="431800" y="1878013"/>
            <a:ext cx="8172450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总结记忆表示方位的介词。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用今天所学的介词（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near, next to, in front of, behind, between</a:t>
            </a: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）来写五个句子，描述一下你生活中常见的居住位置。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4" name="矩形 35843"/>
          <p:cNvSpPr/>
          <p:nvPr/>
        </p:nvSpPr>
        <p:spPr>
          <a:xfrm>
            <a:off x="1692275" y="620713"/>
            <a:ext cx="4751388" cy="10366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wheel spokes="4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ext Box 5"/>
          <p:cNvSpPr txBox="1"/>
          <p:nvPr/>
        </p:nvSpPr>
        <p:spPr>
          <a:xfrm>
            <a:off x="4284663" y="5805488"/>
            <a:ext cx="44656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 station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警察局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 Box 7"/>
          <p:cNvSpPr txBox="1"/>
          <p:nvPr/>
        </p:nvSpPr>
        <p:spPr>
          <a:xfrm>
            <a:off x="755650" y="3281363"/>
            <a:ext cx="3708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office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邮局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 Box 13"/>
          <p:cNvSpPr txBox="1"/>
          <p:nvPr/>
        </p:nvSpPr>
        <p:spPr>
          <a:xfrm>
            <a:off x="1187450" y="5949950"/>
            <a:ext cx="29511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银行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Text Box 13"/>
          <p:cNvSpPr txBox="1"/>
          <p:nvPr/>
        </p:nvSpPr>
        <p:spPr>
          <a:xfrm>
            <a:off x="4787900" y="3209925"/>
            <a:ext cx="4067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restaurant 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餐馆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9" name="Picture 19" descr="http://img0.rednet.cn/ArticleImage/2006/09/20/1007428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1485900"/>
            <a:ext cx="2379662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7" name="图片 5136" descr="DSCN02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951288"/>
            <a:ext cx="2376488" cy="178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图片 5140" descr="f01c2b65a17eb6d449e3e2740a3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1285875"/>
            <a:ext cx="2879725" cy="199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2" name="图片 5141" descr="O4HYD%KD_`VBYETLX32NCU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963" y="4048125"/>
            <a:ext cx="2700337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7" name="矩形 5146"/>
          <p:cNvSpPr/>
          <p:nvPr/>
        </p:nvSpPr>
        <p:spPr>
          <a:xfrm>
            <a:off x="971550" y="477838"/>
            <a:ext cx="3384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5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7" name="Text Box 7"/>
          <p:cNvSpPr txBox="1"/>
          <p:nvPr/>
        </p:nvSpPr>
        <p:spPr>
          <a:xfrm>
            <a:off x="1258888" y="2924175"/>
            <a:ext cx="30241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 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大街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Text Box 12"/>
          <p:cNvSpPr txBox="1"/>
          <p:nvPr/>
        </p:nvSpPr>
        <p:spPr>
          <a:xfrm>
            <a:off x="5056188" y="61706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6149" name="Text Box 3"/>
          <p:cNvSpPr txBox="1"/>
          <p:nvPr/>
        </p:nvSpPr>
        <p:spPr>
          <a:xfrm>
            <a:off x="5292725" y="2924175"/>
            <a:ext cx="32400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旅馆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1" name="Picture 2" descr="http://pic18.nipic.com/20111218/6608733_091758035352_2.jpg"/>
          <p:cNvPicPr>
            <a:picLocks noChangeAspect="1"/>
          </p:cNvPicPr>
          <p:nvPr/>
        </p:nvPicPr>
        <p:blipFill>
          <a:blip r:embed="rId2"/>
          <a:srcRect b="5748"/>
          <a:stretch>
            <a:fillRect/>
          </a:stretch>
        </p:blipFill>
        <p:spPr>
          <a:xfrm>
            <a:off x="900113" y="549275"/>
            <a:ext cx="3673475" cy="224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6153" descr="200811270714146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549275"/>
            <a:ext cx="3305175" cy="228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Text Box 5"/>
          <p:cNvSpPr txBox="1"/>
          <p:nvPr/>
        </p:nvSpPr>
        <p:spPr>
          <a:xfrm>
            <a:off x="1116013" y="5805488"/>
            <a:ext cx="360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 </a:t>
            </a: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医院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6" name="Text Box 5"/>
          <p:cNvSpPr txBox="1"/>
          <p:nvPr/>
        </p:nvSpPr>
        <p:spPr>
          <a:xfrm>
            <a:off x="4572000" y="4251325"/>
            <a:ext cx="236537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phone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付费电话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7" name="图片 6156" descr="3679d610aeabc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3860800"/>
            <a:ext cx="2447925" cy="189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图片 6157" descr="68V@AH)M%4LWJYX[`UGMV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950" y="3810000"/>
            <a:ext cx="1670050" cy="242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5" grpId="0"/>
      <p:bldP spid="6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1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260350"/>
            <a:ext cx="7561263" cy="1081088"/>
          </a:xfrm>
          <a:ln/>
        </p:spPr>
        <p:txBody>
          <a:bodyPr vert="horz" wrap="square" lIns="91440" tIns="45720" rIns="91440" bIns="45720" anchor="ctr"/>
          <a:p>
            <a:pPr algn="l"/>
            <a:r>
              <a:rPr lang="en-US" altLang="zh-CN" sz="3200" b="1">
                <a:solidFill>
                  <a:srgbClr val="0000FF"/>
                </a:solidFill>
                <a:cs typeface="Times New Roman" panose="02020603050405020304" pitchFamily="18" charset="0"/>
              </a:rPr>
              <a:t>Match the activities with the pictures.</a:t>
            </a:r>
            <a:endParaRPr lang="en-US" altLang="zh-CN" sz="3200" b="1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536825" y="494665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endParaRPr kumimoji="0" lang="zh-CN" altLang="en-US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4335463" y="494665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endParaRPr kumimoji="0" lang="zh-CN" altLang="en-US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13" name="TextBox 24"/>
          <p:cNvSpPr txBox="1"/>
          <p:nvPr/>
        </p:nvSpPr>
        <p:spPr>
          <a:xfrm>
            <a:off x="215900" y="1341438"/>
            <a:ext cx="3635375" cy="5253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post office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police station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hotel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restaurant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5. bank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6. hospital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7. street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8. pay phone 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9. park ___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19"/>
          <p:cNvSpPr txBox="1"/>
          <p:nvPr/>
        </p:nvSpPr>
        <p:spPr>
          <a:xfrm>
            <a:off x="3111500" y="191611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19"/>
          <p:cNvSpPr txBox="1"/>
          <p:nvPr/>
        </p:nvSpPr>
        <p:spPr>
          <a:xfrm>
            <a:off x="2484438" y="537368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9"/>
          <p:cNvSpPr txBox="1"/>
          <p:nvPr/>
        </p:nvSpPr>
        <p:spPr>
          <a:xfrm>
            <a:off x="1671638" y="602138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19"/>
          <p:cNvSpPr txBox="1"/>
          <p:nvPr/>
        </p:nvSpPr>
        <p:spPr>
          <a:xfrm>
            <a:off x="2606675" y="310038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9"/>
          <p:cNvSpPr txBox="1"/>
          <p:nvPr/>
        </p:nvSpPr>
        <p:spPr>
          <a:xfrm>
            <a:off x="1692275" y="4868863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9"/>
          <p:cNvSpPr txBox="1"/>
          <p:nvPr/>
        </p:nvSpPr>
        <p:spPr>
          <a:xfrm>
            <a:off x="1670050" y="2492375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/>
          <p:cNvSpPr txBox="1"/>
          <p:nvPr/>
        </p:nvSpPr>
        <p:spPr>
          <a:xfrm>
            <a:off x="1670050" y="371316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9"/>
          <p:cNvSpPr txBox="1"/>
          <p:nvPr/>
        </p:nvSpPr>
        <p:spPr>
          <a:xfrm>
            <a:off x="2124075" y="4289425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19"/>
          <p:cNvSpPr txBox="1"/>
          <p:nvPr/>
        </p:nvSpPr>
        <p:spPr>
          <a:xfrm>
            <a:off x="2606675" y="1336675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97" name="图片 7196" descr="(6TI]IUQE6FT{]RMVDE]DD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1196975"/>
            <a:ext cx="4767263" cy="522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8" name="Oval 2"/>
          <p:cNvSpPr/>
          <p:nvPr/>
        </p:nvSpPr>
        <p:spPr>
          <a:xfrm>
            <a:off x="539750" y="476250"/>
            <a:ext cx="719138" cy="73025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Times New Roman" panose="02020603050405020304" pitchFamily="18" charset="0"/>
              </a:rPr>
              <a:t>1a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  <p:bldP spid="27" grpId="0"/>
      <p:bldP spid="26" grpId="0"/>
      <p:bldP spid="25" grpId="0"/>
      <p:bldP spid="24" grpId="0"/>
      <p:bldP spid="23" grpId="0"/>
      <p:bldP spid="31" grpId="0"/>
      <p:bldP spid="21" grpId="0"/>
      <p:bldP spid="2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2719387" y="711200"/>
            <a:ext cx="2987824" cy="79208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比眼力</a:t>
            </a:r>
            <a:r>
              <a:rPr kumimoji="0" lang="en-US" altLang="zh-CN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!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8195" name="Text Box 4"/>
          <p:cNvSpPr txBox="1"/>
          <p:nvPr/>
        </p:nvSpPr>
        <p:spPr>
          <a:xfrm>
            <a:off x="3203575" y="5667375"/>
            <a:ext cx="24479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It’s a bank.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43213" y="1693863"/>
            <a:ext cx="2879725" cy="942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7" name="Picture 2" descr="http://img1.soufun.com/bbs/2011_01/26/sh/1296006555824_000.jpg"/>
          <p:cNvPicPr>
            <a:picLocks noChangeAspect="1"/>
          </p:cNvPicPr>
          <p:nvPr/>
        </p:nvPicPr>
        <p:blipFill>
          <a:blip r:embed="rId2"/>
          <a:srcRect b="12459"/>
          <a:stretch>
            <a:fillRect/>
          </a:stretch>
        </p:blipFill>
        <p:spPr>
          <a:xfrm>
            <a:off x="2484438" y="2636838"/>
            <a:ext cx="3840162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Text Box 4"/>
          <p:cNvSpPr txBox="1"/>
          <p:nvPr/>
        </p:nvSpPr>
        <p:spPr>
          <a:xfrm>
            <a:off x="3132138" y="5300663"/>
            <a:ext cx="23764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It’s a park.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87675" y="793750"/>
            <a:ext cx="2808288" cy="763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that?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1" name="图片 9220" descr="6~WMNVCT2_X~HBE6%CPT@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711325"/>
            <a:ext cx="4752975" cy="307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2771775" y="5300663"/>
            <a:ext cx="3529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restaurant. 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59113" y="549275"/>
            <a:ext cx="2881313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22" name="Picture 2" descr="http://p3.zbjimg.com/task/2009-06/19/103009/bcdvnqz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628775"/>
            <a:ext cx="4537075" cy="3287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4805</Words>
  <Application>WPS 演示</Application>
  <PresentationFormat>在屏幕上显示</PresentationFormat>
  <Paragraphs>330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华文琥珀</vt:lpstr>
      <vt:lpstr>黑体</vt:lpstr>
      <vt:lpstr>Times New Roman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367</cp:revision>
  <dcterms:created xsi:type="dcterms:W3CDTF">2010-10-12T07:57:17Z</dcterms:created>
  <dcterms:modified xsi:type="dcterms:W3CDTF">2021-05-16T08:23:05Z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