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498" r:id="rId7"/>
    <p:sldId id="535" r:id="rId8"/>
    <p:sldId id="501" r:id="rId9"/>
    <p:sldId id="503" r:id="rId10"/>
    <p:sldId id="505" r:id="rId11"/>
    <p:sldId id="499" r:id="rId12"/>
    <p:sldId id="483" r:id="rId13"/>
    <p:sldId id="472" r:id="rId14"/>
    <p:sldId id="507" r:id="rId15"/>
    <p:sldId id="508" r:id="rId16"/>
    <p:sldId id="473" r:id="rId17"/>
    <p:sldId id="513" r:id="rId18"/>
    <p:sldId id="509" r:id="rId19"/>
    <p:sldId id="537" r:id="rId20"/>
    <p:sldId id="538" r:id="rId21"/>
    <p:sldId id="539" r:id="rId22"/>
    <p:sldId id="540" r:id="rId23"/>
    <p:sldId id="541" r:id="rId24"/>
    <p:sldId id="524" r:id="rId25"/>
    <p:sldId id="516" r:id="rId26"/>
    <p:sldId id="550" r:id="rId27"/>
    <p:sldId id="517" r:id="rId28"/>
    <p:sldId id="474" r:id="rId29"/>
    <p:sldId id="527" r:id="rId30"/>
    <p:sldId id="529" r:id="rId31"/>
    <p:sldId id="549" r:id="rId32"/>
    <p:sldId id="495" r:id="rId33"/>
  </p:sldIdLst>
  <p:sldSz cx="12188825" cy="6858000"/>
  <p:notesSz cx="6858000" cy="9144000"/>
  <p:custDataLst>
    <p:tags r:id="rId34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78" d="100"/>
          <a:sy n="78" d="100"/>
        </p:scale>
        <p:origin x="624" y="5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tags" Target="tags/tag3.xml" /><Relationship Id="rId35" Type="http://schemas.openxmlformats.org/officeDocument/2006/relationships/presProps" Target="presProps.xml" /><Relationship Id="rId36" Type="http://schemas.openxmlformats.org/officeDocument/2006/relationships/viewProps" Target="viewProps.xml" /><Relationship Id="rId37" Type="http://schemas.openxmlformats.org/officeDocument/2006/relationships/theme" Target="theme/theme1.xml" /><Relationship Id="rId38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>2021/3/20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01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9.xml" TargetMode="Internal" /><Relationship Id="rId3" Type="http://schemas.openxmlformats.org/officeDocument/2006/relationships/slide" Target="slide3.xml" TargetMode="Internal" /><Relationship Id="rId4" Type="http://schemas.openxmlformats.org/officeDocument/2006/relationships/slide" Target="slide27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7.png" /><Relationship Id="rId3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Relationship Id="rId4" Type="http://schemas.openxmlformats.org/officeDocument/2006/relationships/slide" Target="slide2.xml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3" name="淘宝网chenying0907出品 129"/>
          <p:cNvSpPr/>
          <p:nvPr/>
        </p:nvSpPr>
        <p:spPr>
          <a:xfrm flipH="1">
            <a:off x="950941" y="327863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Iconic Attractions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5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6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77788" y="44624"/>
            <a:ext cx="11305256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company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its branch office in the suburbs.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这家公司在郊区设立了办事处。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(2)One of the world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largest art galleries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Louvre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locate) in Paris.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作为世界上最大的艺术博物馆之一的卢浮宫坐落在巴黎。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locate) at the west end of Singapore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park has a lot of room for visitors to walk around.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这座公园位于新加坡的西端，有很大的空间供游客漫步。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(4)Mark Twain was four years old when his family moved to Hannibal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Missouri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locate) on the west bank of the Mississippi.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马克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吐温四岁时，全家搬到了位于密西西比河西岸的密苏里州的汉尼拔。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821191" y="1359818"/>
            <a:ext cx="150874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located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17580" y="3145472"/>
            <a:ext cx="13324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46010" y="5509795"/>
            <a:ext cx="12025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95168"/>
            <a:ext cx="11369213" cy="126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95168"/>
            <a:ext cx="541796" cy="126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495168"/>
            <a:ext cx="133200" cy="126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384036"/>
            <a:ext cx="1114103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</a:t>
            </a:r>
            <a:r>
              <a:rPr lang="en-US" altLang="zh-CN" sz="2800" b="1" kern="100">
                <a:solidFill>
                  <a:srgbClr val="0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 here to learn about the life and customs of the Aborigines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are native to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Australia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</a:t>
            </a:r>
            <a:r>
              <a:rPr lang="zh-CN" altLang="zh-C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在这里学习澳大利亚土著居民的生活和习俗。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863558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2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1916832"/>
            <a:ext cx="10821295" cy="3021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430780"/>
              </a:tabLst>
            </a:pPr>
            <a:r>
              <a:rPr lang="zh-CN" altLang="zh-CN" sz="2600" b="1" kern="10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be native to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原产于</a:t>
            </a:r>
            <a:r>
              <a:rPr lang="en-US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；源于</a:t>
            </a:r>
            <a:r>
              <a:rPr lang="en-US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native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本国的；本地的</a:t>
            </a:r>
            <a:r>
              <a:rPr lang="zh-CN" altLang="zh-CN" sz="26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本地人；本国人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native-born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土著的；土生土长的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one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native country/land/language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某人的祖国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故乡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母语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be a native of...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出生于某地的人；原产于某地的动物或植物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69776" y="964561"/>
            <a:ext cx="11449272" cy="3616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kangaroo is a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native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袋鼠是产于澳大利亚的动物。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(2)The researcher says the tiger is native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India.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研究人员说这种虎原产于印度。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(3)Is her uncle a native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Shanghai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or just a visitor?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她叔叔是上海本地人，还是只是一名游客？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85470" y="2289926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71106" y="3469188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684195"/>
            <a:ext cx="11369213" cy="252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684195"/>
            <a:ext cx="541796" cy="252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684195"/>
            <a:ext cx="133200" cy="252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620688"/>
            <a:ext cx="11141033" cy="2514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have a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straightforward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and free-and-easy attitude towards life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their friendliness and warmth made me feel at home wherever I went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他们</a:t>
            </a:r>
            <a:r>
              <a:rPr lang="zh-CN" altLang="zh-C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对生活有一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种直率、洒脱的态度，无论我走到哪里，他们的友好和温暖都让我感到宾至如归。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682585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3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3506596"/>
            <a:ext cx="10821295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430780"/>
              </a:tabLst>
            </a:pPr>
            <a:r>
              <a:rPr lang="zh-CN" altLang="zh-CN" sz="2600" b="1" kern="100" smtClean="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straightforward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adj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坦率的；简单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94350" y="404664"/>
            <a:ext cx="1120012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researchers say that the keyboard should be pretty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straightforward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commercialize and is mostly made of inexpensive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plastic-like parts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r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2019·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全国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Ⅰ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研究人员说，键盘应该很容易商业化，主要由廉价的塑料类部件制成。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(2)In order to be understood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</a:t>
            </a: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 better write it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u="sng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为了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让人能明白你的意思，你最好用浅显易懂的文字写。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(3)Speer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of all the students.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在所有这些学生中，斯佩尔给人以最直率的印象。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21288" y="2852936"/>
            <a:ext cx="282320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</a:t>
            </a: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straightforward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1804" y="3448050"/>
            <a:ext cx="14638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language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25914" y="4643611"/>
            <a:ext cx="62508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made the most straightforward impression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386639"/>
            <a:ext cx="11369213" cy="1908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386639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4389" y="386639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323131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Visitors to the beaches can enjoy many activities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including </a:t>
            </a:r>
            <a:r>
              <a:rPr lang="en-US" altLang="zh-CN" sz="2800" b="1" u="wavy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diving</a:t>
            </a:r>
            <a:r>
              <a:rPr lang="zh-CN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kayaking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rock climbing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到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海滩的游客可以享受许多活动，包括潜水、皮划艇和攀岩。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079029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4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2339355"/>
            <a:ext cx="11141033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.&amp;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潜水；跳水；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飞机或鸟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俯冲，奔，扑；突然下降，暴跌；迅速将手伸入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一词多义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写出下列句子中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的汉语意思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seagulls soared and then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dived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		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(2)We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into the river to cool off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		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(3)The goalie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for the ball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but missed it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(4)The share price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dived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 from 49p to an all-time low of 40p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.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en-US" altLang="zh-CN" sz="2600" b="1" kern="10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922004" y="4221088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俯冲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928473" y="4825727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跳水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003263" y="5407124"/>
            <a:ext cx="18517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冲，奔，扑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336414" y="6000931"/>
            <a:ext cx="25186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突然下降，暴跌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62103" y="1152034"/>
            <a:ext cx="112646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 into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投入；钻研；把手伸入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diver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潜水者；跳水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运动员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(5)She dived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 bag and took out a couple of coins.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她立即将手伸进包里拿出几枚硬币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2954" y="2473846"/>
            <a:ext cx="7409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68172"/>
            <a:ext cx="11369213" cy="1908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68172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4389" y="468172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404664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Unfortunately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elephants are endangered in Thailand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but special parks have been set up to protect their safety and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不幸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的是，泰国的大象正濒临灭绝，但为了保护它们的安全和自由，人们建立了专门的公园。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160562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5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2668112"/>
            <a:ext cx="10821295" cy="3028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自由；不受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影响的状态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 of expression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言论自由；表达自由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 of speech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言论自由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 from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免于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free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免费的；自由的，不受约束的</a:t>
            </a:r>
            <a:r>
              <a:rPr lang="zh-CN" altLang="zh-CN" sz="2600" b="1" kern="100">
                <a:ea typeface="Times New Roman" panose="02020603050405020304" pitchFamily="18" charset="0"/>
              </a:rPr>
              <a:t>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使自由，解放；释放</a:t>
            </a:r>
            <a:endParaRPr lang="en-US" altLang="zh-CN" sz="2600" b="1" kern="10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05780" y="836712"/>
            <a:ext cx="113772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(1)That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choose is one reason more people like to eat alone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r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2019·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全国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Ⅱ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选择自由是越来越多的人喜欢独自吃饭的原因之一。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(2)Lately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painting has shown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          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最近，他的绘画展示出一种新的自由表现形式。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(3)Thanks to the automobile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Americans soon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previously unknown.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由于有了汽车，美国人很快就获得了前所未有的行动自由。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86859" y="2708920"/>
            <a:ext cx="42073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new freedom of expression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222279" y="3916094"/>
            <a:ext cx="41572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had a freedom of movement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68172"/>
            <a:ext cx="11369213" cy="1908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68172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4389" y="468172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404664"/>
            <a:ext cx="11141033" cy="186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Visitors can see these amazing creatures in their natural domain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also sponsor an elephant to preserve its health and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liberty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游客们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可以在自然环境中看到这些神奇的动物，还可以认养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赞助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一头大象来保护它的健康和自由。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160562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6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2564904"/>
            <a:ext cx="10821295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liberty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自由；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许可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the liberty of doing sth.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冒昧地做某事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liberate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解放；释放；冒失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liberation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释放，解放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liberalism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自由主义；开明的思想或见解</a:t>
            </a:r>
            <a:endParaRPr lang="en-US" altLang="zh-CN" sz="2600" b="1" kern="10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760310" y="1681644"/>
            <a:ext cx="8668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300"/>
              </a:spcBef>
              <a:spcAft>
                <a:spcPts val="1300"/>
              </a:spcAft>
            </a:pP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Period Two</a:t>
            </a:r>
            <a:r>
              <a:rPr lang="zh-CN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Reading and Thinking—Language Points</a:t>
            </a:r>
            <a:endParaRPr lang="zh-CN" altLang="zh-CN" sz="2800" b="1" kern="1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互动探究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探究重点  互动撞击思维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基础自测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自主学习  落实基础知识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3934172" y="5445224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达标检测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当堂检测  基础达标演练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grpSp>
        <p:nvGrpSpPr>
          <p:cNvPr id="24" name="组合 23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5" name="组合 24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30" name="直接连接符 29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7" name="直接连接符 26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矩形 32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05780" y="692696"/>
            <a:ext cx="11377264" cy="421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bird flew from the cage and got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liberty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这只鸟飞出了鸟笼得到了自由。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(2)There was no schools in the village before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liberate).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解放前村里没有学校。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(3)We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with a view of building up business relations with your company.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我们冒昧地写信以期和贵公司建立贸易关系。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2592" y="2009978"/>
            <a:ext cx="15744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45808" y="3140968"/>
            <a:ext cx="41921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the liberty of writing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62103" y="892553"/>
            <a:ext cx="11264618" cy="3616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易混辨析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liberty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liberty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都含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的意思，区别如下：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系常用词，指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没有强制、压迫且能充分按自己意志行事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，强调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个人的自由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liberty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在表示民族、国家争取或获得自由时，可与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互换，但它强调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从过去所受的压制或束缚中解放出来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，强调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集体的自由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821199" y="1263941"/>
            <a:ext cx="11369213" cy="1908000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63941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5165" y="1263941"/>
            <a:ext cx="133721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9741" y="1196752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said that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now nearly half of all Australian citizens were either born overseas or have parents who were born overseas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据说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，现在近一半的澳大利亚公民要么是在海外出生的，要么父母是在海外出生的。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56637" y="1956331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1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9741" y="3216229"/>
            <a:ext cx="10821295" cy="3021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said that 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据说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。在此句型中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为形式主语，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引导的句子是真正的主语。常用于这种结构的形容词有：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strange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certain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important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possible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natural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surprising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interesting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likely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unusual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注意：在英语中，形式主语或形式宾语只能用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it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，不能用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this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或其他代词。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0414892" y="188640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486900" y="24018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2800" b="1" kern="10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13792" y="459379"/>
            <a:ext cx="1116124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Peter will have a chance to travel abroad next month.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据说彼得下个月将有机会出国旅行。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didn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come yesterday.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很奇怪，他昨天没来。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should set a good plan.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我们制定一个好的计划非常重要。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film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Wandering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Earth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was a great success in 2019.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很显然，电影《流浪地球》在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2019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年取得了很大的成功。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1369" y="586780"/>
            <a:ext cx="20473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said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03126" y="1731471"/>
            <a:ext cx="28408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 strange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43669" y="2905894"/>
            <a:ext cx="291618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important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1844" y="4141643"/>
            <a:ext cx="291618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 obvious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13792" y="980728"/>
            <a:ext cx="11161240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一句多译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毫无疑问，他会出席明天的会议。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will be present at the meeting tomorrow.(doubt)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will be present at the meeting tomorrow.(certain)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9361" y="2310780"/>
            <a:ext cx="3347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is no doubt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9836" y="2886844"/>
            <a:ext cx="247054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certain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821199" y="396163"/>
            <a:ext cx="11369213" cy="126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" y="396163"/>
            <a:ext cx="541796" cy="126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8360" y="396163"/>
            <a:ext cx="133200" cy="126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89741" y="294556"/>
            <a:ext cx="1114103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Personally speaking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 I like most about Australia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the people themselves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就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我个人而言，我最喜欢的是澳大利亚人。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56637" y="764553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2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2867" y="1899831"/>
            <a:ext cx="10856744" cy="3617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本句中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引导主语从句，且在从句中作宾语。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是连接代词，引导的从句还可作宾语或表语；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本身在从句中可作主语、宾语或表语。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引导名词性从句只起连接作用，在从句中不作任何成分，无意义，在宾语从句中通常省略，但在主语从句、表语从句和同位语从句中均不能省略；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what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除引导从句外，还在从句中作成分，意为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所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东西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，在含义上等于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名词＋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that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58994" y="764704"/>
            <a:ext cx="11070836" cy="4817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she offers to her fans is happiness.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她带给粉丝的是快乐。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(2)It also gives people a chance to see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r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2020·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全国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Ⅲ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它也给人们一个去看看新房子的样子的机会。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(3)This is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father has taught me—to always face difficulties and hope for the best.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这就是我父亲教给我的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——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总是直面困难，并且抱最大的希望。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87913" y="2089423"/>
            <a:ext cx="43620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 the new home looks like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05980" y="3870573"/>
            <a:ext cx="88838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33772" y="1091645"/>
            <a:ext cx="11377264" cy="664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Ⅰ.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单句语法填空</a:t>
            </a:r>
            <a:endParaRPr lang="zh-CN" altLang="en-US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795023" y="116632"/>
            <a:ext cx="5891677" cy="646331"/>
            <a:chOff x="2795023" y="116632"/>
            <a:chExt cx="5891677" cy="646331"/>
          </a:xfrm>
        </p:grpSpPr>
        <p:sp>
          <p:nvSpPr>
            <p:cNvPr id="18" name="点击文字添加标题"/>
            <p:cNvSpPr txBox="1"/>
            <p:nvPr/>
          </p:nvSpPr>
          <p:spPr>
            <a:xfrm>
              <a:off x="2795023" y="116632"/>
              <a:ext cx="36896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7200" b="1">
                  <a:gradFill>
                    <a:gsLst>
                      <a:gs pos="56000">
                        <a:srgbClr val="FEFC96"/>
                      </a:gs>
                      <a:gs pos="71000">
                        <a:srgbClr val="FAAF5B"/>
                      </a:gs>
                      <a:gs pos="100000">
                        <a:srgbClr val="88765E"/>
                      </a:gs>
                      <a:gs pos="20000">
                        <a:srgbClr val="758A80"/>
                      </a:gs>
                      <a:gs pos="0">
                        <a:srgbClr val="75FEFF"/>
                      </a:gs>
                      <a:gs pos="35000">
                        <a:srgbClr val="FDFFFD"/>
                      </a:gs>
                    </a:gsLst>
                    <a:lin ang="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3600" smtClean="0">
                  <a:solidFill>
                    <a:srgbClr val="8E6D48"/>
                  </a:solidFill>
                  <a:effectLst/>
                  <a:latin typeface="Arial"/>
                  <a:ea typeface="微软雅黑"/>
                </a:rPr>
                <a:t>达 标 检 测</a:t>
              </a:r>
              <a:endParaRPr lang="en-US" altLang="zh-CN" sz="3600">
                <a:solidFill>
                  <a:srgbClr val="8E6D48"/>
                </a:solidFill>
                <a:effectLst/>
                <a:latin typeface="Arial"/>
                <a:ea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963375" y="332656"/>
              <a:ext cx="2723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8565"/>
              <a:r>
                <a:rPr lang="zh-CN" altLang="en-US" kern="10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ourier New" panose="02070609020205090404"/>
                </a:rPr>
                <a:t>当堂检测  基础达标演练</a:t>
              </a:r>
              <a:endParaRPr lang="en-US" altLang="zh-CN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333772" y="1772816"/>
            <a:ext cx="1152128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am afraid of is their taking him to Portugal.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2.I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 old enough to have the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free) to do what I like.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3.The ground shook and the cliffs seemed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vibrate).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4.Pat had earlier made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 of 80 feet from the Chasm Bridge.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5.The actor Wu Jing played a leading part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film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Wolf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Warriors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said that some leaders are outspoken in their support for the political reform in Kenya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0854" y="1910857"/>
            <a:ext cx="9813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51806" y="2483371"/>
            <a:ext cx="13616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39011" y="3097535"/>
            <a:ext cx="156324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vibrate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37198" y="3692385"/>
            <a:ext cx="3513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475164" y="4274046"/>
            <a:ext cx="4635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6892" y="4878685"/>
            <a:ext cx="4251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390808" y="1660000"/>
            <a:ext cx="11407208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7.The museum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locate) next to the Wuzhen scenic spot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covers an area of 5,000 square meters.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8.There are six spoken languages that are considered to be native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British as well as two local accents.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51026" y="1782341"/>
            <a:ext cx="12025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85287" y="2979990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390808" y="481310"/>
            <a:ext cx="1140720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Ⅱ.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完成句子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我迫不及待地想和他进行一次面对面的交流。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him.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你不在时我冒昧借用了你的词典。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while you were absent.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他应该了解整件事是必要的。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should learn about the whole matter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为河水增色的是水里的荷花。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	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are the lotus plants growing in the water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5130" y="1818444"/>
            <a:ext cx="719940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can</a:t>
            </a:r>
            <a:r>
              <a:rPr lang="en-US" altLang="zh-CN" sz="2600" b="1" kern="100">
                <a:solidFill>
                  <a:srgbClr val="C00000"/>
                </a:solidFill>
                <a:latin typeface="+mj-ea"/>
                <a:ea typeface="+mj-ea"/>
                <a:cs typeface="Courier New" panose="02070609020205090404" pitchFamily="49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wait to have a face-to-face communication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4639" y="2975682"/>
            <a:ext cx="65990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took the liberty of borrowing your dictionary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9213" y="4165910"/>
            <a:ext cx="28408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necessary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7313" y="5392712"/>
            <a:ext cx="54577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 makes the river more beautiful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76991" y="1162844"/>
            <a:ext cx="1132207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符号的；图标的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创建；基础；地基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政治的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给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命名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或题名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；使享有权利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公共场所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尤指价格低廉的饮食和娱乐场所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；关节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联合的；共同的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最著名的；第一的；首要的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总理；首相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药草；香草；草本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76" y="-1556"/>
            <a:ext cx="12188825" cy="961905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</a:t>
            </a:r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单词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27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基 础 自 测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自主学习  落实基础知识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4260" y="1295136"/>
            <a:ext cx="10182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iconic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8685" y="1881664"/>
            <a:ext cx="174278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foundation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4196" y="2412096"/>
            <a:ext cx="133402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political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45210" y="3072612"/>
            <a:ext cx="10727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entitle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964260" y="3607118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joint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96421" y="4797152"/>
            <a:ext cx="13247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premier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981844" y="6052157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herb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0" name="标题 2"/>
          <p:cNvSpPr txBox="1"/>
          <p:nvPr/>
        </p:nvSpPr>
        <p:spPr>
          <a:xfrm>
            <a:off x="3160976" y="222834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1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204700" y="10871200"/>
            <a:ext cx="317500" cy="2286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75661"/>
            <a:ext cx="11375803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中空的；空心的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坦率的；简单的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倡议；赞助；主办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法案等的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倡议者；赞助者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位于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找出</a:t>
            </a:r>
            <a:r>
              <a:rPr lang="en-US" altLang="zh-CN" sz="2600" b="1" kern="100" spc="-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的位置；把</a:t>
            </a:r>
            <a:r>
              <a:rPr lang="en-US" altLang="zh-CN" sz="2600" b="1" kern="100" spc="-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设置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；使</a:t>
            </a:r>
            <a:r>
              <a:rPr lang="en-US" altLang="zh-CN" sz="2600" b="1" kern="100" spc="-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坐落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</a:t>
            </a:r>
            <a:endParaRPr lang="zh-CN" altLang="zh-CN" sz="2600" kern="100" spc="-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.&amp;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潜水；跳水；俯冲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潜水者；跳水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运动员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自由；不受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影响的状态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免费的；自由的，不受约束的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	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使自由，解放；释放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1044" y="206224"/>
            <a:ext cx="11304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hollow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7420" y="738328"/>
            <a:ext cx="24609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straightforward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98478" y="1331976"/>
            <a:ext cx="12971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sponsor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71436" y="2585309"/>
            <a:ext cx="12025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33371" y="3177808"/>
            <a:ext cx="10166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95819" y="3774277"/>
            <a:ext cx="77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35151" y="4359133"/>
            <a:ext cx="9252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diver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00155" y="4961573"/>
            <a:ext cx="13616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30289" y="5546429"/>
            <a:ext cx="7316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49796" y="1055926"/>
            <a:ext cx="10852697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.&amp;</a:t>
            </a:r>
            <a:r>
              <a:rPr lang="en-US" altLang="zh-CN" sz="2600" b="1" i="1" kern="10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振动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振动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解放；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释放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释放，解放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99428" y="1189280"/>
            <a:ext cx="12025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vibrate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52292" y="1773609"/>
            <a:ext cx="15007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vibration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36268" y="2312833"/>
            <a:ext cx="112883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liberty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59412" y="2969697"/>
            <a:ext cx="12763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liberate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70790" y="3565017"/>
            <a:ext cx="15744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liberation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839902"/>
            <a:ext cx="10852697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掌握规律　巧记单词</a:t>
            </a:r>
          </a:p>
        </p:txBody>
      </p:sp>
      <p:sp>
        <p:nvSpPr>
          <p:cNvPr id="3" name="矩形 2"/>
          <p:cNvSpPr/>
          <p:nvPr/>
        </p:nvSpPr>
        <p:spPr>
          <a:xfrm>
            <a:off x="623265" y="1504236"/>
            <a:ext cx="1085269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</a:t>
            </a:r>
            <a:r>
              <a:rPr lang="en-US" altLang="zh-CN" sz="28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免费的；自由的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，不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受约束的</a:t>
            </a:r>
            <a:r>
              <a:rPr lang="zh-CN" altLang="zh-CN" sz="28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en-US" altLang="zh-CN" sz="28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8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8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使自由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，解放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；释放</a:t>
            </a:r>
            <a:r>
              <a:rPr lang="en-US" altLang="zh-CN" sz="28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</a:t>
            </a:r>
            <a:endParaRPr lang="en-US" altLang="zh-CN" sz="28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 smtClean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-</a:t>
            </a:r>
            <a:r>
              <a:rPr lang="en-US" altLang="zh-CN" sz="2800" b="1" kern="100" err="1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dom</a:t>
            </a:r>
            <a:r>
              <a:rPr lang="en-US" altLang="zh-CN" sz="28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表名词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状态或领域</a:t>
            </a:r>
            <a:r>
              <a:rPr lang="en-US" altLang="zh-CN" sz="28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freedom </a:t>
            </a:r>
            <a:r>
              <a:rPr lang="en-US" altLang="zh-CN" sz="28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自由；不受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影响的状态</a:t>
            </a:r>
            <a:endParaRPr lang="zh-CN" altLang="zh-CN" sz="28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例如：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wise </a:t>
            </a:r>
            <a:r>
              <a:rPr lang="en-US" altLang="zh-CN" sz="28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智慧的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wisdom </a:t>
            </a:r>
            <a:r>
              <a:rPr lang="en-US" altLang="zh-CN" sz="28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智慧</a:t>
            </a:r>
            <a:endParaRPr lang="zh-CN" altLang="zh-CN" sz="28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king </a:t>
            </a:r>
            <a:r>
              <a:rPr lang="en-US" altLang="zh-CN" sz="28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国王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kingdom </a:t>
            </a:r>
            <a:r>
              <a:rPr lang="en-US" altLang="zh-CN" sz="28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王国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815791"/>
            <a:ext cx="1085269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做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研究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坐落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，位于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提到，指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的是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例如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迫不及待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地做某事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另一方面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导致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通向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原产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；源于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跟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有联系，和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接触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参与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；起作用；扮演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角色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核心短语</a:t>
            </a:r>
          </a:p>
        </p:txBody>
      </p:sp>
      <p:sp>
        <p:nvSpPr>
          <p:cNvPr id="3" name="矩形 2"/>
          <p:cNvSpPr/>
          <p:nvPr/>
        </p:nvSpPr>
        <p:spPr>
          <a:xfrm>
            <a:off x="898602" y="936944"/>
            <a:ext cx="26332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 some research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9286" y="1530366"/>
            <a:ext cx="19800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located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9836" y="2136697"/>
            <a:ext cx="12337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refer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5579" y="2730345"/>
            <a:ext cx="12137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such as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25065" y="3307875"/>
            <a:ext cx="32976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can</a:t>
            </a:r>
            <a:r>
              <a:rPr lang="en-US" altLang="zh-CN" sz="2600" b="1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wait to do sth. 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90110" y="3917114"/>
            <a:ext cx="27081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the other hand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29739" y="4521020"/>
            <a:ext cx="11384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lead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901777" y="5102528"/>
            <a:ext cx="18325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native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2252" y="5696416"/>
            <a:ext cx="27126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in contact with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07662" y="6210936"/>
            <a:ext cx="21034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play a part in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26456" y="980728"/>
            <a:ext cx="113359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1.it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作形式主语，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引导真正的主语从句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now nearly half of all Australian citizens were either born overseas or have parents who were born overseas.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据说，现在近一半的澳大利亚公民要么是在海外出生的，要么父母是在海外出生的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2.what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引导主语从句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Personally speaking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the people themselves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就我个人而言，</a:t>
            </a:r>
            <a:r>
              <a:rPr lang="zh-CN" altLang="zh-CN" sz="26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我最喜欢的是澳大利亚人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</a:p>
        </p:txBody>
      </p:sp>
      <p:sp>
        <p:nvSpPr>
          <p:cNvPr id="2" name="矩形 1"/>
          <p:cNvSpPr/>
          <p:nvPr/>
        </p:nvSpPr>
        <p:spPr>
          <a:xfrm>
            <a:off x="567380" y="1697925"/>
            <a:ext cx="20473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said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63748" y="4661928"/>
            <a:ext cx="4770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what I like most about Australia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返回">
            <a:hlinkClick r:id="rId4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821199" y="1620299"/>
            <a:ext cx="11369213" cy="190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" y="1620300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8360" y="1620300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9741" y="1556792"/>
            <a:ext cx="11141033" cy="186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the south of the equator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below many other countries on the globe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</a:t>
            </a:r>
            <a:r>
              <a:rPr lang="en-US" altLang="zh-CN" sz="2800" b="1" kern="100">
                <a:solidFill>
                  <a:srgbClr val="0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often informally referred to as </a:t>
            </a:r>
            <a:r>
              <a:rPr lang="en-US" altLang="zh-CN" sz="2800" b="1" kern="100">
                <a:solidFill>
                  <a:srgbClr val="0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down under</a:t>
            </a:r>
            <a:r>
              <a:rPr lang="en-US" altLang="zh-CN" sz="2800" b="1" kern="100" smtClean="0">
                <a:solidFill>
                  <a:srgbClr val="0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它</a:t>
            </a:r>
            <a:r>
              <a:rPr lang="zh-CN" altLang="zh-C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位于赤道以南，并在地球上许多其他国家的下方，通常被非正式地称为</a:t>
            </a:r>
            <a:r>
              <a:rPr lang="en-US" altLang="zh-CN" sz="2400" b="1" kern="100">
                <a:solidFill>
                  <a:srgbClr val="0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down under</a:t>
            </a:r>
            <a:r>
              <a:rPr lang="en-US" altLang="zh-CN" sz="2400" b="1" kern="100">
                <a:solidFill>
                  <a:srgbClr val="0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56407" y="2312690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1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89741" y="3645024"/>
            <a:ext cx="10029207" cy="1828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 smtClean="0">
                <a:solidFill>
                  <a:srgbClr val="0000FF"/>
                </a:solidFill>
                <a:latin typeface="宋体" panose="02010600030101010101" pitchFamily="2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located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adj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处于，位于；坐落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located in/on/at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位于；坐落于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locate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找出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的位置；把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设置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；使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坐落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)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414892" y="62129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486900" y="6728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重点词汇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4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互 动 探 究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探究重点  互动撞击思维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262</Paragraphs>
  <Slides>30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46">
      <vt:lpstr>Arial</vt:lpstr>
      <vt:lpstr>Calibri Light</vt:lpstr>
      <vt:lpstr>Calibri</vt:lpstr>
      <vt:lpstr>Arial Black</vt:lpstr>
      <vt:lpstr>Times New Roman</vt:lpstr>
      <vt:lpstr>华文楷体</vt:lpstr>
      <vt:lpstr>华文细黑</vt:lpstr>
      <vt:lpstr>微软雅黑</vt:lpstr>
      <vt:lpstr>Adobe 黑体 Std R</vt:lpstr>
      <vt:lpstr>Courier New</vt:lpstr>
      <vt:lpstr>宋体</vt:lpstr>
      <vt:lpstr>Book Antiqua</vt:lpstr>
      <vt:lpstr>Symbol</vt:lpstr>
      <vt:lpstr>黑体</vt:lpstr>
      <vt:lpstr>GBK_S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2021-03-20T15:27:32.460</cp:lastPrinted>
  <dcterms:created xsi:type="dcterms:W3CDTF">2021-03-20T15:27:32Z</dcterms:created>
  <dcterms:modified xsi:type="dcterms:W3CDTF">2021-03-20T07:27:33Z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