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1"/>
  </p:notesMasterIdLst>
  <p:sldIdLst>
    <p:sldId id="293" r:id="rId4"/>
    <p:sldId id="297" r:id="rId5"/>
    <p:sldId id="298" r:id="rId6"/>
    <p:sldId id="299" r:id="rId7"/>
    <p:sldId id="300" r:id="rId8"/>
    <p:sldId id="265" r:id="rId9"/>
    <p:sldId id="272" r:id="rId10"/>
    <p:sldId id="273" r:id="rId11"/>
    <p:sldId id="274" r:id="rId12"/>
    <p:sldId id="275" r:id="rId13"/>
    <p:sldId id="29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12"/>
        <p:guide pos="290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3076" name="幻灯片图像占位符 3075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7.jpeg"/><Relationship Id="rId2" Type="http://schemas.openxmlformats.org/officeDocument/2006/relationships/hyperlink" Target="&#35838;&#20214;/&#38142;&#25509;&#36164;&#28304;/Section%20A%202d.mp3" TargetMode="Externa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468313" y="1485900"/>
            <a:ext cx="8604250" cy="3282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394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2 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often do you exercise?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(Grammar Focus~3c)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圆角矩形标注 6"/>
          <p:cNvSpPr/>
          <p:nvPr/>
        </p:nvSpPr>
        <p:spPr>
          <a:xfrm>
            <a:off x="468313" y="2565400"/>
            <a:ext cx="3924300" cy="1079500"/>
          </a:xfrm>
          <a:prstGeom prst="wedgeRoundRectCallout">
            <a:avLst>
              <a:gd name="adj1" fmla="val 29829"/>
              <a:gd name="adj2" fmla="val 85852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Hi, Claire,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5" name="圆角矩形标注 7"/>
          <p:cNvSpPr/>
          <p:nvPr/>
        </p:nvSpPr>
        <p:spPr>
          <a:xfrm>
            <a:off x="5148263" y="2492375"/>
            <a:ext cx="2954337" cy="1081088"/>
          </a:xfrm>
          <a:prstGeom prst="wedgeRoundRectCallout">
            <a:avLst>
              <a:gd name="adj1" fmla="val -24167"/>
              <a:gd name="adj2" fmla="val 94611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Hmm, ...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6" name="矩形 13315"/>
          <p:cNvSpPr/>
          <p:nvPr/>
        </p:nvSpPr>
        <p:spPr>
          <a:xfrm>
            <a:off x="0" y="1268413"/>
            <a:ext cx="8066088" cy="817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Role-play the conversation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317" name="组合 13316"/>
          <p:cNvGrpSpPr>
            <a:grpSpLocks noChangeAspect="1"/>
          </p:cNvGrpSpPr>
          <p:nvPr/>
        </p:nvGrpSpPr>
        <p:grpSpPr>
          <a:xfrm>
            <a:off x="2555875" y="4221163"/>
            <a:ext cx="4354513" cy="2160587"/>
            <a:chOff x="0" y="0"/>
            <a:chExt cx="2743" cy="1361"/>
          </a:xfrm>
        </p:grpSpPr>
        <p:pic>
          <p:nvPicPr>
            <p:cNvPr id="13318" name="图片 133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94" cy="13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图片 13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" y="0"/>
              <a:ext cx="1110" cy="12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  </a:t>
            </a:r>
            <a:endParaRPr lang="zh-CN" altLang="en-US"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2052638" y="1600200"/>
            <a:ext cx="6634162" cy="4525963"/>
          </a:xfrm>
          <a:ln/>
        </p:spPr>
        <p:txBody>
          <a:bodyPr/>
          <a:p>
            <a:pPr marL="1905" indent="-344805"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2" charset="0"/>
              </a:rPr>
              <a:t>Look at Grammer Focus.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1905" indent="-344805"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2" charset="0"/>
              </a:rPr>
              <a:t>Read it by yourself.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WordArt 4"/>
          <p:cNvSpPr>
            <a:spLocks noTextEdit="1"/>
          </p:cNvSpPr>
          <p:nvPr/>
        </p:nvSpPr>
        <p:spPr>
          <a:xfrm>
            <a:off x="2268538" y="1341438"/>
            <a:ext cx="4608512" cy="1081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Explanation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3" name="Rectangle 12"/>
          <p:cNvSpPr/>
          <p:nvPr/>
        </p:nvSpPr>
        <p:spPr>
          <a:xfrm>
            <a:off x="431800" y="2566988"/>
            <a:ext cx="8172450" cy="35988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maybe意为“大概；或许；可能”，是副词，常位于句首或句中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  <a:endParaRPr lang="zh-CN" altLang="en-US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e.g. 或许他们将去海滩度假。</a:t>
            </a:r>
            <a:endParaRPr lang="zh-CN" altLang="en-US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______ they are going to the beach </a:t>
            </a:r>
            <a:endParaRPr lang="zh-CN" altLang="en-US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for vacation.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4" name="Text Box 22"/>
          <p:cNvSpPr txBox="1"/>
          <p:nvPr/>
        </p:nvSpPr>
        <p:spPr>
          <a:xfrm>
            <a:off x="1692275" y="4549775"/>
            <a:ext cx="18002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Maybe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5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charRg st="56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03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charRg st="103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12"/>
          <p:cNvSpPr/>
          <p:nvPr/>
        </p:nvSpPr>
        <p:spPr>
          <a:xfrm>
            <a:off x="325438" y="765175"/>
            <a:ext cx="8351837" cy="3311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【辨析】 maybe与may be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maybe是副词，在句子做状语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may be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是情态动词</a:t>
            </a:r>
            <a:r>
              <a:rPr lang="zh-CN" altLang="en-US" sz="3600" b="1" dirty="0">
                <a:latin typeface="Times New Roman" panose="02020603050405020304" pitchFamily="2" charset="0"/>
              </a:rPr>
              <a:t>,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may与动词原形be一起构成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句子的谓语动词意为“可能是”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，它们有时也可互换。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87" name="矩形 2"/>
          <p:cNvSpPr/>
          <p:nvPr/>
        </p:nvSpPr>
        <p:spPr>
          <a:xfrm>
            <a:off x="323850" y="4217988"/>
            <a:ext cx="8569325" cy="223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e.g. </a:t>
            </a:r>
            <a:r>
              <a:rPr lang="zh-CN" altLang="en-US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或许它们在你的书包里。</a:t>
            </a:r>
            <a:endParaRPr lang="zh-CN" altLang="en-US" sz="36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       </a:t>
            </a: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_______ they are in your schoolbag. </a:t>
            </a:r>
            <a:endParaRPr lang="en-US" altLang="zh-CN" sz="36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       They _______ in your schoolbag. 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6388" name="Text Box 20"/>
          <p:cNvSpPr txBox="1"/>
          <p:nvPr/>
        </p:nvSpPr>
        <p:spPr>
          <a:xfrm>
            <a:off x="1116013" y="508635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Maybe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89" name="Text Box 19"/>
          <p:cNvSpPr txBox="1"/>
          <p:nvPr/>
        </p:nvSpPr>
        <p:spPr>
          <a:xfrm>
            <a:off x="2195513" y="5811838"/>
            <a:ext cx="1944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may  be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charRg st="19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allAtOnce"/>
      <p:bldP spid="16387" grpId="0"/>
      <p:bldP spid="16388" grpId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Oval 2"/>
          <p:cNvSpPr/>
          <p:nvPr/>
        </p:nvSpPr>
        <p:spPr>
          <a:xfrm>
            <a:off x="1584325" y="1341438"/>
            <a:ext cx="827088" cy="77311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latin typeface="Times New Roman" panose="02020603050405020304" pitchFamily="2" charset="0"/>
              </a:rPr>
              <a:t>3a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7411" name="WordArt 4"/>
          <p:cNvSpPr>
            <a:spLocks noTextEdit="1"/>
          </p:cNvSpPr>
          <p:nvPr/>
        </p:nvSpPr>
        <p:spPr>
          <a:xfrm>
            <a:off x="323850" y="404813"/>
            <a:ext cx="2124075" cy="9080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2" name="Rectangle 12"/>
          <p:cNvSpPr/>
          <p:nvPr/>
        </p:nvSpPr>
        <p:spPr>
          <a:xfrm>
            <a:off x="2554288" y="476250"/>
            <a:ext cx="6481762" cy="1584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>
                <a:solidFill>
                  <a:srgbClr val="CC00CC"/>
                </a:solidFill>
                <a:latin typeface="Arial" panose="020B0604020202020204" pitchFamily="34" charset="0"/>
              </a:rPr>
              <a:t>Complete the questions with </a:t>
            </a:r>
            <a:r>
              <a:rPr lang="en-US" altLang="zh-CN" sz="3600" b="1" i="1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zh-CN" sz="3600" b="1">
                <a:solidFill>
                  <a:srgbClr val="CC00CC"/>
                </a:solidFill>
                <a:latin typeface="Arial" panose="020B0604020202020204" pitchFamily="34" charset="0"/>
              </a:rPr>
              <a:t> or </a:t>
            </a:r>
            <a:r>
              <a:rPr lang="en-US" altLang="zh-CN" sz="3600" b="1" i="1">
                <a:solidFill>
                  <a:srgbClr val="FF0000"/>
                </a:solidFill>
                <a:latin typeface="Arial" panose="020B0604020202020204" pitchFamily="34" charset="0"/>
              </a:rPr>
              <a:t>does</a:t>
            </a:r>
            <a:r>
              <a:rPr lang="en-US" altLang="zh-CN" sz="3600" b="1">
                <a:solidFill>
                  <a:srgbClr val="CC00CC"/>
                </a:solidFill>
                <a:latin typeface="Arial" panose="020B0604020202020204" pitchFamily="34" charset="0"/>
              </a:rPr>
              <a:t>. Then match the questions and answers. </a:t>
            </a:r>
            <a:endParaRPr lang="en-US" altLang="zh-CN" sz="3600" b="1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649288" y="2349500"/>
            <a:ext cx="7810500" cy="4064000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How often _____ he play soccer?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_____ you drink milk?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How often ____ they stay up late?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_____ Sue eat a healthy breakfast?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How often ____ you eat apples?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____ your parents play cards?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7414" name="Text Box 19"/>
          <p:cNvSpPr txBox="1"/>
          <p:nvPr/>
        </p:nvSpPr>
        <p:spPr>
          <a:xfrm>
            <a:off x="3384550" y="2492375"/>
            <a:ext cx="1403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does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5" name="Text Box 20"/>
          <p:cNvSpPr txBox="1"/>
          <p:nvPr/>
        </p:nvSpPr>
        <p:spPr>
          <a:xfrm>
            <a:off x="3492500" y="3795713"/>
            <a:ext cx="792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do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6" name="Text Box 22"/>
          <p:cNvSpPr txBox="1"/>
          <p:nvPr/>
        </p:nvSpPr>
        <p:spPr>
          <a:xfrm>
            <a:off x="1476375" y="3141663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Do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7" name="Text Box 19"/>
          <p:cNvSpPr txBox="1"/>
          <p:nvPr/>
        </p:nvSpPr>
        <p:spPr>
          <a:xfrm>
            <a:off x="1223963" y="4437063"/>
            <a:ext cx="13319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Does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8" name="Text Box 20"/>
          <p:cNvSpPr txBox="1"/>
          <p:nvPr/>
        </p:nvSpPr>
        <p:spPr>
          <a:xfrm>
            <a:off x="1403350" y="5740400"/>
            <a:ext cx="7572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Do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9" name="Text Box 22"/>
          <p:cNvSpPr txBox="1"/>
          <p:nvPr/>
        </p:nvSpPr>
        <p:spPr>
          <a:xfrm>
            <a:off x="3490913" y="5084763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do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3" grpId="0" bldLvl="0" animBg="1"/>
      <p:bldP spid="17414" grpId="0"/>
      <p:bldP spid="17415" grpId="0"/>
      <p:bldP spid="17416" grpId="0"/>
      <p:bldP spid="17417" grpId="0"/>
      <p:bldP spid="17418" grpId="0"/>
      <p:bldP spid="174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900113" y="1100138"/>
            <a:ext cx="7632700" cy="4403725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a. Yes. She usually does.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b. Hardly ever. I don’t like them.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c. He plays at least twice a week.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d. No, they don’t. They’re too busy.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e. Never. They always go to bed early.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f. Yes, I do. Every day. 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>
          <a:xfrm>
            <a:off x="914400" y="1066800"/>
            <a:ext cx="8229600" cy="1143000"/>
          </a:xfrm>
          <a:ln/>
        </p:spPr>
        <p:txBody>
          <a:bodyPr vert="horz" wrap="square" anchor="ctr"/>
          <a:p>
            <a:pPr algn="l"/>
            <a:r>
              <a:rPr lang="en-US" altLang="zh-CN" sz="3200" b="1">
                <a:solidFill>
                  <a:srgbClr val="003399"/>
                </a:solidFill>
              </a:rPr>
              <a:t>Then match the questions and answers.</a:t>
            </a:r>
            <a:br>
              <a:rPr lang="en-US" altLang="zh-CN" sz="3200" b="1">
                <a:solidFill>
                  <a:srgbClr val="003399"/>
                </a:solidFill>
              </a:rPr>
            </a:br>
            <a:endParaRPr lang="en-US" altLang="zh-CN" sz="3200" b="1">
              <a:solidFill>
                <a:srgbClr val="003399"/>
              </a:solidFill>
            </a:endParaRPr>
          </a:p>
        </p:txBody>
      </p:sp>
      <p:sp>
        <p:nvSpPr>
          <p:cNvPr id="19459" name="TextBox 3"/>
          <p:cNvSpPr txBox="1"/>
          <p:nvPr/>
        </p:nvSpPr>
        <p:spPr>
          <a:xfrm>
            <a:off x="228600" y="2667000"/>
            <a:ext cx="5029200" cy="314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ts val="3400"/>
              </a:lnSpc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1. How often dose he play soccer？</a:t>
            </a:r>
            <a:endParaRPr lang="zh-CN" altLang="en-US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57200" indent="-457200">
              <a:lnSpc>
                <a:spcPts val="3400"/>
              </a:lnSpc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 Do you drink milk?       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57200" indent="-457200">
              <a:lnSpc>
                <a:spcPts val="3400"/>
              </a:lnSpc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3. How often do they stay up late?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57200" indent="-457200">
              <a:lnSpc>
                <a:spcPts val="3400"/>
              </a:lnSpc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 Dose Sue eat a healthy breakfast? </a:t>
            </a:r>
            <a:endParaRPr lang="zh-CN" altLang="en-US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57200" indent="-457200">
              <a:lnSpc>
                <a:spcPts val="3400"/>
              </a:lnSpc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5. How often do you eat apples？</a:t>
            </a: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57200" indent="-457200">
              <a:lnSpc>
                <a:spcPts val="3400"/>
              </a:lnSpc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6. Do your parents play sports?  </a:t>
            </a:r>
            <a:endParaRPr lang="zh-CN" altLang="en-US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57200" indent="-457200">
              <a:lnSpc>
                <a:spcPts val="3400"/>
              </a:lnSpc>
            </a:pPr>
            <a:endParaRPr lang="zh-CN" altLang="en-US" sz="24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9460" name="Picture 482" descr="C:\Documents and Settings\ssr\Local Settings\Temporary Internet Files\Content.IE5\GG62C3HW\MC900445096[1]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762000"/>
            <a:ext cx="873125" cy="91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Box 10"/>
          <p:cNvSpPr txBox="1"/>
          <p:nvPr/>
        </p:nvSpPr>
        <p:spPr>
          <a:xfrm>
            <a:off x="5638800" y="1981200"/>
            <a:ext cx="3276600" cy="4022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a. Yes, she usually does.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b. Hardly ever. I don’t 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like them.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c. He plays at least 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twice a week.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d. No, they don’t. 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They’re too busy.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e. Never. They always 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go to bed early.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f. Yes, I do. Every day.</a:t>
            </a:r>
            <a:endParaRPr lang="zh-CN" altLang="en-US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9462" name="直接箭头连接符 12"/>
          <p:cNvCxnSpPr/>
          <p:nvPr/>
        </p:nvCxnSpPr>
        <p:spPr>
          <a:xfrm>
            <a:off x="4953000" y="2895600"/>
            <a:ext cx="762000" cy="457200"/>
          </a:xfrm>
          <a:prstGeom prst="straightConnector1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463" name="直接箭头连接符 13"/>
          <p:cNvCxnSpPr/>
          <p:nvPr/>
        </p:nvCxnSpPr>
        <p:spPr>
          <a:xfrm rot="-5400000" flipH="1">
            <a:off x="4005263" y="3852863"/>
            <a:ext cx="2209800" cy="1219200"/>
          </a:xfrm>
          <a:prstGeom prst="straightConnector1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464" name="直接箭头连接符 17"/>
          <p:cNvCxnSpPr/>
          <p:nvPr/>
        </p:nvCxnSpPr>
        <p:spPr>
          <a:xfrm rot="-5400000" flipH="1">
            <a:off x="4686300" y="3924300"/>
            <a:ext cx="1066800" cy="838200"/>
          </a:xfrm>
          <a:prstGeom prst="straightConnector1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465" name="直接箭头连接符 19"/>
          <p:cNvCxnSpPr/>
          <p:nvPr/>
        </p:nvCxnSpPr>
        <p:spPr>
          <a:xfrm rot="5400000" flipH="1" flipV="1">
            <a:off x="4381500" y="2933700"/>
            <a:ext cx="1981200" cy="685800"/>
          </a:xfrm>
          <a:prstGeom prst="straightConnector1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466" name="直接箭头连接符 22"/>
          <p:cNvCxnSpPr/>
          <p:nvPr/>
        </p:nvCxnSpPr>
        <p:spPr>
          <a:xfrm rot="5400000" flipH="1" flipV="1">
            <a:off x="4076700" y="3009900"/>
            <a:ext cx="1981200" cy="1295400"/>
          </a:xfrm>
          <a:prstGeom prst="straightConnector1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467" name="直接箭头连接符 23"/>
          <p:cNvCxnSpPr/>
          <p:nvPr/>
        </p:nvCxnSpPr>
        <p:spPr>
          <a:xfrm flipV="1">
            <a:off x="4495800" y="4267200"/>
            <a:ext cx="1219200" cy="914400"/>
          </a:xfrm>
          <a:prstGeom prst="straightConnector1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WordArt 4"/>
          <p:cNvSpPr>
            <a:spLocks noTextEdit="1"/>
          </p:cNvSpPr>
          <p:nvPr/>
        </p:nvSpPr>
        <p:spPr>
          <a:xfrm>
            <a:off x="179388" y="476250"/>
            <a:ext cx="2411412" cy="1054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395288" y="3125788"/>
            <a:ext cx="8569325" cy="3398837"/>
          </a:xfrm>
          <a:prstGeom prst="rect">
            <a:avLst/>
          </a:prstGeom>
          <a:noFill/>
          <a:ln w="12700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6600FF"/>
                </a:solidFill>
                <a:latin typeface="Arial" panose="020B0604020202020204" pitchFamily="34" charset="0"/>
              </a:rPr>
              <a:t>Questions:</a:t>
            </a:r>
            <a:endParaRPr lang="en-US" altLang="zh-CN" sz="3600" b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2" charset="0"/>
              </a:rPr>
              <a:t>__________________________________?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   (how often/ help with housework)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2.  _________________________________?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  (what/ usually / do/ weekends)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20484" name="Text Box 19"/>
          <p:cNvSpPr txBox="1"/>
          <p:nvPr/>
        </p:nvSpPr>
        <p:spPr>
          <a:xfrm>
            <a:off x="828675" y="3702050"/>
            <a:ext cx="792003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How often do you help with housework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5" name="Text Box 22"/>
          <p:cNvSpPr txBox="1"/>
          <p:nvPr/>
        </p:nvSpPr>
        <p:spPr>
          <a:xfrm>
            <a:off x="900113" y="4999038"/>
            <a:ext cx="77755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What do you usually do on weekends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6" name="Rectangle 12"/>
          <p:cNvSpPr/>
          <p:nvPr/>
        </p:nvSpPr>
        <p:spPr>
          <a:xfrm>
            <a:off x="2700338" y="1195388"/>
            <a:ext cx="6156325" cy="17287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400" b="1">
                <a:solidFill>
                  <a:srgbClr val="0000FF"/>
                </a:solidFill>
                <a:latin typeface="Arial" panose="020B0604020202020204" pitchFamily="34" charset="0"/>
              </a:rPr>
              <a:t>Use the words given to write questions. Then ask and answer them with a partner. </a:t>
            </a:r>
            <a:endParaRPr lang="en-US" altLang="zh-CN" sz="3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Oval 2"/>
          <p:cNvSpPr/>
          <p:nvPr/>
        </p:nvSpPr>
        <p:spPr>
          <a:xfrm>
            <a:off x="1258888" y="1916113"/>
            <a:ext cx="936625" cy="6492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3b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/>
      <p:bldP spid="20485" grpId="0"/>
      <p:bldP spid="20486" grpId="0"/>
      <p:bldP spid="204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5"/>
          <p:cNvSpPr txBox="1"/>
          <p:nvPr/>
        </p:nvSpPr>
        <p:spPr>
          <a:xfrm>
            <a:off x="179388" y="1984375"/>
            <a:ext cx="8855075" cy="2740025"/>
          </a:xfrm>
          <a:prstGeom prst="rect">
            <a:avLst/>
          </a:prstGeom>
          <a:noFill/>
          <a:ln w="12700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3. ___________________________________?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    (how often / best friend /exercise)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 4. ________________________________?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</a:rPr>
              <a:t>    (what/ usually /do /after school )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21507" name="Text Box 20"/>
          <p:cNvSpPr txBox="1"/>
          <p:nvPr/>
        </p:nvSpPr>
        <p:spPr>
          <a:xfrm>
            <a:off x="574675" y="1954213"/>
            <a:ext cx="813593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How often does your best friend exercise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08" name="Text Box 24"/>
          <p:cNvSpPr txBox="1"/>
          <p:nvPr/>
        </p:nvSpPr>
        <p:spPr>
          <a:xfrm>
            <a:off x="862013" y="3279775"/>
            <a:ext cx="74882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What do you usually do after school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  <p:bldP spid="21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663" y="2563813"/>
            <a:ext cx="3413125" cy="246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圆角矩形标注 5"/>
          <p:cNvSpPr/>
          <p:nvPr/>
        </p:nvSpPr>
        <p:spPr>
          <a:xfrm>
            <a:off x="323850" y="1414463"/>
            <a:ext cx="4824413" cy="1150937"/>
          </a:xfrm>
          <a:prstGeom prst="wedgeRoundRectCallout">
            <a:avLst>
              <a:gd name="adj1" fmla="val 20648"/>
              <a:gd name="adj2" fmla="val 90278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help with housework?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2" name="圆角矩形标注 6"/>
          <p:cNvSpPr/>
          <p:nvPr/>
        </p:nvSpPr>
        <p:spPr>
          <a:xfrm>
            <a:off x="5721350" y="1266825"/>
            <a:ext cx="2954338" cy="1081088"/>
          </a:xfrm>
          <a:prstGeom prst="wedgeRoundRectCallout">
            <a:avLst>
              <a:gd name="adj1" fmla="val -40648"/>
              <a:gd name="adj2" fmla="val 97431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I</a:t>
            </a:r>
            <a:r>
              <a:rPr lang="en-US" altLang="zh-CN" sz="3600" b="1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3" name="圆角矩形标注 7"/>
          <p:cNvSpPr/>
          <p:nvPr/>
        </p:nvSpPr>
        <p:spPr>
          <a:xfrm>
            <a:off x="468313" y="5229225"/>
            <a:ext cx="5616575" cy="1368425"/>
          </a:xfrm>
          <a:prstGeom prst="wedgeRoundRectCallout">
            <a:avLst>
              <a:gd name="adj1" fmla="val -7491"/>
              <a:gd name="adj2" fmla="val -100926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What do you usually do on weekends? 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4" name="圆角矩形标注 8"/>
          <p:cNvSpPr/>
          <p:nvPr/>
        </p:nvSpPr>
        <p:spPr>
          <a:xfrm>
            <a:off x="6659563" y="5300663"/>
            <a:ext cx="1944687" cy="1081087"/>
          </a:xfrm>
          <a:prstGeom prst="wedgeRoundRectCallout">
            <a:avLst>
              <a:gd name="adj1" fmla="val -72287"/>
              <a:gd name="adj2" fmla="val -131056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5" name="WordArt 4"/>
          <p:cNvSpPr>
            <a:spLocks noTextEdit="1"/>
          </p:cNvSpPr>
          <p:nvPr/>
        </p:nvSpPr>
        <p:spPr>
          <a:xfrm>
            <a:off x="323850" y="144463"/>
            <a:ext cx="5184775" cy="10525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Ask and answer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25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3"/>
          <p:cNvSpPr txBox="1"/>
          <p:nvPr/>
        </p:nvSpPr>
        <p:spPr>
          <a:xfrm>
            <a:off x="1042988" y="5667375"/>
            <a:ext cx="3155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do homework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4"/>
          <p:cNvSpPr txBox="1"/>
          <p:nvPr/>
        </p:nvSpPr>
        <p:spPr>
          <a:xfrm>
            <a:off x="5927725" y="5661025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exercise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 Box 5"/>
          <p:cNvSpPr txBox="1"/>
          <p:nvPr/>
        </p:nvSpPr>
        <p:spPr>
          <a:xfrm>
            <a:off x="539750" y="903288"/>
            <a:ext cx="8093075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Work in pairs and ask your partners what they usually do on weekends.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7" descr="exercise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2492375"/>
            <a:ext cx="3744913" cy="313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1886-111005153T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616200"/>
            <a:ext cx="4248150" cy="282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0" y="2203450"/>
            <a:ext cx="3413125" cy="246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圆角矩形标注 5"/>
          <p:cNvSpPr/>
          <p:nvPr/>
        </p:nvSpPr>
        <p:spPr>
          <a:xfrm>
            <a:off x="357188" y="288925"/>
            <a:ext cx="4214812" cy="1987550"/>
          </a:xfrm>
          <a:prstGeom prst="wedgeRoundRectCallout">
            <a:avLst>
              <a:gd name="adj1" fmla="val 22542"/>
              <a:gd name="adj2" fmla="val 67972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How often does your best friend</a:t>
            </a:r>
            <a:endParaRPr lang="en-US" altLang="zh-CN" sz="36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exercise, Alice ?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6" name="圆角矩形标注 6"/>
          <p:cNvSpPr/>
          <p:nvPr/>
        </p:nvSpPr>
        <p:spPr>
          <a:xfrm>
            <a:off x="5649913" y="1123950"/>
            <a:ext cx="2954337" cy="1081088"/>
          </a:xfrm>
          <a:prstGeom prst="wedgeRoundRectCallout">
            <a:avLst>
              <a:gd name="adj1" fmla="val -20037"/>
              <a:gd name="adj2" fmla="val 9038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She ... 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7" name="圆角矩形标注 7"/>
          <p:cNvSpPr/>
          <p:nvPr/>
        </p:nvSpPr>
        <p:spPr>
          <a:xfrm>
            <a:off x="357188" y="4797425"/>
            <a:ext cx="4935537" cy="1800225"/>
          </a:xfrm>
          <a:prstGeom prst="wedgeRoundRectCallout">
            <a:avLst>
              <a:gd name="adj1" fmla="val 24074"/>
              <a:gd name="adj2" fmla="val -83157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does your cousin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do after school?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8" name="圆角矩形标注 8"/>
          <p:cNvSpPr/>
          <p:nvPr/>
        </p:nvSpPr>
        <p:spPr>
          <a:xfrm>
            <a:off x="5937250" y="5011738"/>
            <a:ext cx="1944688" cy="1081087"/>
          </a:xfrm>
          <a:prstGeom prst="wedgeRoundRectCallout">
            <a:avLst>
              <a:gd name="adj1" fmla="val -37755"/>
              <a:gd name="adj2" fmla="val -87153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He ... 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3"/>
          <p:cNvSpPr/>
          <p:nvPr/>
        </p:nvSpPr>
        <p:spPr>
          <a:xfrm>
            <a:off x="228600" y="762000"/>
            <a:ext cx="83121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003399"/>
                </a:solidFill>
                <a:latin typeface="Arial" panose="020B0604020202020204" pitchFamily="34" charset="0"/>
              </a:rPr>
              <a:t>Then ask and answer them with a partner.</a:t>
            </a:r>
            <a:endParaRPr lang="en-US" altLang="zh-CN" sz="32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矩形 4"/>
          <p:cNvSpPr/>
          <p:nvPr/>
        </p:nvSpPr>
        <p:spPr>
          <a:xfrm>
            <a:off x="1404938" y="1676400"/>
            <a:ext cx="4032250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 eaLnBrk="0" hangingPunct="0">
              <a:tabLst>
                <a:tab pos="49530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My partner’s answers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1295400" y="2524125"/>
            <a:ext cx="514350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</a:rPr>
              <a:t>1.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I always help with housework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1295400" y="3133725"/>
            <a:ext cx="45497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</a:rPr>
              <a:t>2.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 I usually surf the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Internet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82" name="Text Box 8"/>
          <p:cNvSpPr txBox="1"/>
          <p:nvPr/>
        </p:nvSpPr>
        <p:spPr>
          <a:xfrm>
            <a:off x="1295400" y="3743325"/>
            <a:ext cx="4581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</a:rPr>
              <a:t>3. He does exercise everyday.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83" name="Text Box 9"/>
          <p:cNvSpPr txBox="1"/>
          <p:nvPr/>
        </p:nvSpPr>
        <p:spPr>
          <a:xfrm>
            <a:off x="1295400" y="4352925"/>
            <a:ext cx="7126288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4. He usually does my homework after school.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687388" y="5499100"/>
            <a:ext cx="3508375" cy="5683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algn="ctr" defTabSz="913130"/>
            <a:r>
              <a:rPr lang="en-US" altLang="zh-CN" sz="3100" b="1">
                <a:latin typeface="Times New Roman" panose="02020603050405020304" pitchFamily="2" charset="0"/>
              </a:rPr>
              <a:t>read English books</a:t>
            </a:r>
            <a:r>
              <a:rPr lang="en-US" altLang="zh-CN" sz="3000">
                <a:latin typeface="Arial" panose="020B0604020202020204" pitchFamily="34" charset="0"/>
              </a:rPr>
              <a:t> </a:t>
            </a:r>
            <a:endParaRPr lang="en-US" altLang="zh-CN" sz="3000">
              <a:latin typeface="Arial" panose="020B0604020202020204" pitchFamily="34" charset="0"/>
            </a:endParaRPr>
          </a:p>
        </p:txBody>
      </p:sp>
      <p:pic>
        <p:nvPicPr>
          <p:cNvPr id="25603" name="Picture 10" descr="s_78017924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0" y="2349500"/>
            <a:ext cx="2589213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1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75" y="2438400"/>
            <a:ext cx="3262313" cy="265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7"/>
          <p:cNvSpPr txBox="1"/>
          <p:nvPr/>
        </p:nvSpPr>
        <p:spPr>
          <a:xfrm>
            <a:off x="4956175" y="5499100"/>
            <a:ext cx="3281363" cy="5683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algn="ctr" defTabSz="913130"/>
            <a:r>
              <a:rPr lang="en-US" altLang="zh-CN" sz="3100" b="1">
                <a:latin typeface="Times New Roman" panose="02020603050405020304" pitchFamily="2" charset="0"/>
              </a:rPr>
              <a:t>sing English songs</a:t>
            </a:r>
            <a:endParaRPr lang="en-US" altLang="zh-CN" sz="3100" b="1">
              <a:latin typeface="Times New Roman" panose="02020603050405020304" pitchFamily="2" charset="0"/>
            </a:endParaRPr>
          </a:p>
        </p:txBody>
      </p:sp>
      <p:sp>
        <p:nvSpPr>
          <p:cNvPr id="25606" name="TextBox 6"/>
          <p:cNvSpPr txBox="1"/>
          <p:nvPr/>
        </p:nvSpPr>
        <p:spPr>
          <a:xfrm>
            <a:off x="609600" y="762000"/>
            <a:ext cx="8382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003399"/>
                </a:solidFill>
                <a:latin typeface="Arial" panose="020B0604020202020204" pitchFamily="34" charset="0"/>
              </a:rPr>
              <a:t>3c What can you do to improve your </a:t>
            </a:r>
            <a:r>
              <a:rPr lang="zh-CN" altLang="en-US" sz="3200" b="1">
                <a:solidFill>
                  <a:srgbClr val="003399"/>
                </a:solidFill>
                <a:latin typeface="Arial" panose="020B0604020202020204" pitchFamily="34" charset="0"/>
              </a:rPr>
              <a:t>　　</a:t>
            </a:r>
            <a:endParaRPr lang="zh-CN" altLang="en-US" sz="32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zh-CN" altLang="en-US" sz="3200" b="1">
                <a:solidFill>
                  <a:srgbClr val="003399"/>
                </a:solidFill>
                <a:latin typeface="Arial" panose="020B0604020202020204" pitchFamily="34" charset="0"/>
              </a:rPr>
              <a:t>　 </a:t>
            </a:r>
            <a:r>
              <a:rPr lang="en-US" altLang="zh-CN" sz="3200" b="1">
                <a:solidFill>
                  <a:srgbClr val="003399"/>
                </a:solidFill>
                <a:latin typeface="Arial" panose="020B0604020202020204" pitchFamily="34" charset="0"/>
              </a:rPr>
              <a:t>English?</a:t>
            </a:r>
            <a:endParaRPr lang="en-US" altLang="zh-CN" sz="32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8"/>
          <p:cNvSpPr txBox="1"/>
          <p:nvPr/>
        </p:nvSpPr>
        <p:spPr>
          <a:xfrm>
            <a:off x="1308100" y="5319713"/>
            <a:ext cx="6010275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algn="ctr" defTabSz="913130"/>
            <a:r>
              <a:rPr lang="en-US" altLang="zh-CN" sz="3600" b="1">
                <a:latin typeface="Times New Roman" panose="02020603050405020304" pitchFamily="2" charset="0"/>
              </a:rPr>
              <a:t>speak English with foreigners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pic>
        <p:nvPicPr>
          <p:cNvPr id="26627" name="Picture 10" descr="0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763" y="909638"/>
            <a:ext cx="6815137" cy="404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3"/>
          <p:cNvSpPr txBox="1"/>
          <p:nvPr/>
        </p:nvSpPr>
        <p:spPr>
          <a:xfrm>
            <a:off x="1981200" y="5319713"/>
            <a:ext cx="4600575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algn="ctr" defTabSz="913130"/>
            <a:r>
              <a:rPr lang="en-US" altLang="zh-CN" sz="3600" b="1">
                <a:latin typeface="Times New Roman" panose="02020603050405020304" pitchFamily="2" charset="0"/>
              </a:rPr>
              <a:t>join the summer camp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pic>
        <p:nvPicPr>
          <p:cNvPr id="27651" name="Picture 9" descr="200609221108204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728663"/>
            <a:ext cx="6718300" cy="431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6"/>
          <p:cNvSpPr txBox="1"/>
          <p:nvPr/>
        </p:nvSpPr>
        <p:spPr>
          <a:xfrm>
            <a:off x="1692275" y="5589588"/>
            <a:ext cx="5375275" cy="674687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watch English movies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pic>
        <p:nvPicPr>
          <p:cNvPr id="28675" name="Picture 8" descr="631a65088fea53a1d1581b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728663"/>
            <a:ext cx="7005637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 descr="W0200902134018012687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728663"/>
            <a:ext cx="3719513" cy="4049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6"/>
          <p:cNvSpPr txBox="1"/>
          <p:nvPr/>
        </p:nvSpPr>
        <p:spPr>
          <a:xfrm>
            <a:off x="444500" y="4959350"/>
            <a:ext cx="3935413" cy="120015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algn="ctr" defTabSz="913130"/>
            <a:r>
              <a:rPr lang="en-US" altLang="zh-CN" sz="3600" b="1">
                <a:latin typeface="Times New Roman" panose="02020603050405020304" pitchFamily="2" charset="0"/>
              </a:rPr>
              <a:t>read English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algn="ctr" defTabSz="913130"/>
            <a:r>
              <a:rPr lang="en-US" altLang="zh-CN" sz="3600" b="1">
                <a:latin typeface="Times New Roman" panose="02020603050405020304" pitchFamily="2" charset="0"/>
              </a:rPr>
              <a:t>newspapers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pic>
        <p:nvPicPr>
          <p:cNvPr id="29700" name="Picture 6" descr="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588" y="1089025"/>
            <a:ext cx="4030662" cy="332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5"/>
          <p:cNvSpPr txBox="1"/>
          <p:nvPr/>
        </p:nvSpPr>
        <p:spPr>
          <a:xfrm>
            <a:off x="5051425" y="4959350"/>
            <a:ext cx="3533775" cy="1081088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/>
          <a:p>
            <a:pPr defTabSz="913130"/>
            <a:r>
              <a:rPr lang="en-US" altLang="zh-CN" sz="3600" b="1">
                <a:latin typeface="Times New Roman" panose="02020603050405020304" pitchFamily="2" charset="0"/>
              </a:rPr>
              <a:t>do some English 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defTabSz="913130"/>
            <a:r>
              <a:rPr lang="en-US" altLang="zh-CN" sz="3600" b="1">
                <a:latin typeface="Times New Roman" panose="02020603050405020304" pitchFamily="2" charset="0"/>
              </a:rPr>
              <a:t>exercise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2420938"/>
            <a:ext cx="3022600" cy="281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圆角矩形标注 5"/>
          <p:cNvSpPr/>
          <p:nvPr/>
        </p:nvSpPr>
        <p:spPr>
          <a:xfrm>
            <a:off x="250825" y="620713"/>
            <a:ext cx="3925888" cy="1873250"/>
          </a:xfrm>
          <a:prstGeom prst="wedgeRoundRectCallout">
            <a:avLst>
              <a:gd name="adj1" fmla="val 34472"/>
              <a:gd name="adj2" fmla="val 76611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read English books, Lin Ying?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4" name="圆角矩形标注 6"/>
          <p:cNvSpPr/>
          <p:nvPr/>
        </p:nvSpPr>
        <p:spPr>
          <a:xfrm>
            <a:off x="4716463" y="620713"/>
            <a:ext cx="4248150" cy="1800225"/>
          </a:xfrm>
          <a:prstGeom prst="wedgeRoundRectCallout">
            <a:avLst>
              <a:gd name="adj1" fmla="val -20514"/>
              <a:gd name="adj2" fmla="val 70370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I read English books about twice a week.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5" name="圆角矩形标注 7"/>
          <p:cNvSpPr/>
          <p:nvPr/>
        </p:nvSpPr>
        <p:spPr>
          <a:xfrm>
            <a:off x="682625" y="5302250"/>
            <a:ext cx="4716463" cy="1079500"/>
          </a:xfrm>
          <a:prstGeom prst="wedgeRoundRectCallout">
            <a:avLst>
              <a:gd name="adj1" fmla="val -3819"/>
              <a:gd name="adj2" fmla="val -10338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</a:t>
            </a:r>
            <a:r>
              <a:rPr lang="en-US" altLang="zh-CN" sz="3600" b="1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?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6" name="圆角矩形标注 8"/>
          <p:cNvSpPr/>
          <p:nvPr/>
        </p:nvSpPr>
        <p:spPr>
          <a:xfrm>
            <a:off x="6011863" y="5229225"/>
            <a:ext cx="1944687" cy="1081088"/>
          </a:xfrm>
          <a:prstGeom prst="wedgeRoundRectCallout">
            <a:avLst>
              <a:gd name="adj1" fmla="val -39389"/>
              <a:gd name="adj2" fmla="val -9713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>
                <a:latin typeface="Times New Roman" panose="02020603050405020304" pitchFamily="2" charset="0"/>
                <a:cs typeface="Times New Roman" panose="02020603050405020304" pitchFamily="2" charset="0"/>
              </a:rPr>
              <a:t>... </a:t>
            </a:r>
            <a:endParaRPr lang="en-US" altLang="zh-CN" sz="36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611188" y="4292600"/>
            <a:ext cx="34067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go to the movies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5364163" y="1341438"/>
            <a:ext cx="25717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play football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4" descr="00221910993f0d65a8b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536575"/>
            <a:ext cx="3443287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0930030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2205038"/>
            <a:ext cx="2960688" cy="416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2"/>
          <p:cNvSpPr txBox="1"/>
          <p:nvPr/>
        </p:nvSpPr>
        <p:spPr>
          <a:xfrm>
            <a:off x="1258888" y="3933825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read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5867400" y="2708275"/>
            <a:ext cx="19653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watch TV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4265218_173037017033_2"/>
          <p:cNvPicPr>
            <a:picLocks noChangeAspect="1"/>
          </p:cNvPicPr>
          <p:nvPr/>
        </p:nvPicPr>
        <p:blipFill>
          <a:blip r:embed="rId1"/>
          <a:srcRect b="5290"/>
          <a:stretch>
            <a:fillRect/>
          </a:stretch>
        </p:blipFill>
        <p:spPr>
          <a:xfrm>
            <a:off x="323850" y="549275"/>
            <a:ext cx="3995738" cy="303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watch TV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3463"/>
            <a:ext cx="4392613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1476375" y="5589588"/>
            <a:ext cx="11525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shop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5724525" y="1557338"/>
            <a:ext cx="1200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swim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4" descr="2531170_163225315570_2"/>
          <p:cNvPicPr>
            <a:picLocks noChangeAspect="1"/>
          </p:cNvPicPr>
          <p:nvPr/>
        </p:nvPicPr>
        <p:blipFill>
          <a:blip r:embed="rId1"/>
          <a:srcRect t="13005" b="6250"/>
          <a:stretch>
            <a:fillRect/>
          </a:stretch>
        </p:blipFill>
        <p:spPr>
          <a:xfrm>
            <a:off x="4787900" y="2276475"/>
            <a:ext cx="3511550" cy="424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WFA2PB0D`CI$WAT%VMTNVU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692150"/>
            <a:ext cx="3081337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31900"/>
            <a:ext cx="1336675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38" y="1052513"/>
            <a:ext cx="1543050" cy="163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5"/>
          <p:cNvSpPr txBox="1"/>
          <p:nvPr/>
        </p:nvSpPr>
        <p:spPr>
          <a:xfrm>
            <a:off x="0" y="3024188"/>
            <a:ext cx="34194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</a:rPr>
              <a:t>Jim / once a week</a:t>
            </a:r>
            <a:endParaRPr lang="en-US" altLang="zh-CN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6"/>
          <p:cNvSpPr txBox="1"/>
          <p:nvPr/>
        </p:nvSpPr>
        <p:spPr>
          <a:xfrm>
            <a:off x="3419475" y="2852738"/>
            <a:ext cx="27828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</a:rPr>
              <a:t>Li Ming/ twice a week</a:t>
            </a:r>
            <a:endParaRPr lang="en-US" altLang="zh-CN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7"/>
          <p:cNvSpPr txBox="1"/>
          <p:nvPr/>
        </p:nvSpPr>
        <p:spPr>
          <a:xfrm>
            <a:off x="6372225" y="2854325"/>
            <a:ext cx="26638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</a:rPr>
              <a:t>Tony/ 3 or 4 times a week</a:t>
            </a:r>
            <a:endParaRPr lang="en-US" altLang="zh-CN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8"/>
          <p:cNvSpPr txBox="1"/>
          <p:nvPr/>
        </p:nvSpPr>
        <p:spPr>
          <a:xfrm>
            <a:off x="107950" y="5734050"/>
            <a:ext cx="3168650" cy="558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</a:rPr>
              <a:t>Bob /every day</a:t>
            </a:r>
            <a:endParaRPr lang="en-US" altLang="zh-CN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9" descr="tv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3819525"/>
            <a:ext cx="19621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1" descr="swim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5" y="3741738"/>
            <a:ext cx="2914650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Text Box 12"/>
          <p:cNvSpPr txBox="1"/>
          <p:nvPr/>
        </p:nvSpPr>
        <p:spPr>
          <a:xfrm>
            <a:off x="6407150" y="5662613"/>
            <a:ext cx="255746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</a:rPr>
              <a:t>Li Lei/ hardly ever</a:t>
            </a:r>
            <a:endParaRPr lang="en-US" altLang="zh-CN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Text Box 13"/>
          <p:cNvSpPr txBox="1"/>
          <p:nvPr/>
        </p:nvSpPr>
        <p:spPr>
          <a:xfrm>
            <a:off x="3276600" y="5734050"/>
            <a:ext cx="266382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</a:rPr>
              <a:t>Peter/ never</a:t>
            </a:r>
            <a:endParaRPr lang="en-US" altLang="zh-CN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8" name="图片 9227" descr="3191022_150458441000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38" y="1052513"/>
            <a:ext cx="1808162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图片 92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3" y="3789363"/>
            <a:ext cx="1535112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 animBg="1"/>
      <p:bldP spid="9226" grpId="0"/>
      <p:bldP spid="9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Oval 2"/>
          <p:cNvSpPr/>
          <p:nvPr/>
        </p:nvSpPr>
        <p:spPr>
          <a:xfrm>
            <a:off x="1042988" y="1700213"/>
            <a:ext cx="719137" cy="7921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2" charset="0"/>
              </a:rPr>
              <a:t>2d</a:t>
            </a:r>
            <a:endParaRPr lang="en-US" altLang="zh-CN" sz="4000" b="1">
              <a:latin typeface="Times New Roman" panose="02020603050405020304" pitchFamily="2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2411413" y="1184275"/>
            <a:ext cx="6192837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FF"/>
                </a:solidFill>
                <a:latin typeface="Arial" panose="020B0604020202020204" pitchFamily="34" charset="0"/>
              </a:rPr>
              <a:t>Read the conversation and match the activities with the right time.</a:t>
            </a:r>
            <a:endParaRPr lang="zh-CN" altLang="en-US" sz="36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360363" y="4294188"/>
            <a:ext cx="3203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piano lesson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411163" y="3005138"/>
            <a:ext cx="3770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dance lesson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cxnSp>
        <p:nvCxnSpPr>
          <p:cNvPr id="10246" name="直接连接符 11"/>
          <p:cNvCxnSpPr/>
          <p:nvPr/>
        </p:nvCxnSpPr>
        <p:spPr>
          <a:xfrm flipV="1">
            <a:off x="2914650" y="3213100"/>
            <a:ext cx="3241675" cy="13763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47" name="直接连接符 13"/>
          <p:cNvCxnSpPr/>
          <p:nvPr/>
        </p:nvCxnSpPr>
        <p:spPr>
          <a:xfrm>
            <a:off x="2989263" y="3436938"/>
            <a:ext cx="3238500" cy="27289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48" name="Text Box 19"/>
          <p:cNvSpPr txBox="1"/>
          <p:nvPr/>
        </p:nvSpPr>
        <p:spPr>
          <a:xfrm>
            <a:off x="322263" y="5734050"/>
            <a:ext cx="2963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play tennis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0249" name="Text Box 20"/>
          <p:cNvSpPr txBox="1"/>
          <p:nvPr/>
        </p:nvSpPr>
        <p:spPr>
          <a:xfrm>
            <a:off x="6170613" y="2638425"/>
            <a:ext cx="279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Wednesday and Friday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0250" name="Text Box 21"/>
          <p:cNvSpPr txBox="1"/>
          <p:nvPr/>
        </p:nvSpPr>
        <p:spPr>
          <a:xfrm>
            <a:off x="6156325" y="4300538"/>
            <a:ext cx="2420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Tuesday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10251" name="Text Box 22"/>
          <p:cNvSpPr txBox="1"/>
          <p:nvPr/>
        </p:nvSpPr>
        <p:spPr>
          <a:xfrm>
            <a:off x="6207125" y="5956300"/>
            <a:ext cx="2420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Monday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cxnSp>
        <p:nvCxnSpPr>
          <p:cNvPr id="10252" name="直接连接符 16"/>
          <p:cNvCxnSpPr/>
          <p:nvPr/>
        </p:nvCxnSpPr>
        <p:spPr>
          <a:xfrm flipV="1">
            <a:off x="2771775" y="4679950"/>
            <a:ext cx="3290888" cy="13430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53" name="矩形 10252"/>
          <p:cNvSpPr/>
          <p:nvPr/>
        </p:nvSpPr>
        <p:spPr>
          <a:xfrm>
            <a:off x="3419475" y="90488"/>
            <a:ext cx="1857375" cy="817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Read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4" grpId="0"/>
      <p:bldP spid="10245" grpId="0"/>
      <p:bldP spid="10248" grpId="0"/>
      <p:bldP spid="10249" grpId="0"/>
      <p:bldP spid="10250" grpId="0"/>
      <p:bldP spid="10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F:\正在进行\人教八上\Unit 2\图片\A-2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3575" y="1371600"/>
            <a:ext cx="3400425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3"/>
          <p:cNvSpPr txBox="1"/>
          <p:nvPr/>
        </p:nvSpPr>
        <p:spPr>
          <a:xfrm>
            <a:off x="152400" y="762000"/>
            <a:ext cx="92964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2d  Role-play the conversation.</a:t>
            </a:r>
            <a:endParaRPr lang="zh-CN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8" name="TextBox 4"/>
          <p:cNvSpPr txBox="1"/>
          <p:nvPr/>
        </p:nvSpPr>
        <p:spPr>
          <a:xfrm>
            <a:off x="304800" y="1595438"/>
            <a:ext cx="6934200" cy="5211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Jack: </a:t>
            </a:r>
            <a:r>
              <a:rPr lang="zh-CN" altLang="en-US" sz="2400" b="1" dirty="0">
                <a:latin typeface="Times New Roman" panose="02020603050405020304" pitchFamily="2" charset="0"/>
              </a:rPr>
              <a:t> 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Hi, Claire,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are you free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next week?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Claire: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Hmm</a:t>
            </a:r>
            <a:r>
              <a:rPr lang="zh-CN" altLang="en-US" sz="2400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next week is quite full for me, Jack.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Jack: </a:t>
            </a:r>
            <a:r>
              <a:rPr lang="zh-CN" altLang="en-US" sz="2400" b="1" dirty="0">
                <a:latin typeface="Times New Roman" panose="02020603050405020304" pitchFamily="2" charset="0"/>
              </a:rPr>
              <a:t>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Really? How come?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Claire: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I have dance and piano lessons.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Jack: </a:t>
            </a:r>
            <a:r>
              <a:rPr lang="zh-CN" altLang="en-US" sz="2400" b="1" dirty="0">
                <a:latin typeface="Times New Roman" panose="02020603050405020304" pitchFamily="2" charset="0"/>
              </a:rPr>
              <a:t>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kind of dance are you learning?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Claire: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Oh, swing dance. It’s fun! I have class once a </a:t>
            </a:r>
            <a:r>
              <a:rPr lang="zh-CN" altLang="en-US" sz="2400" dirty="0">
                <a:latin typeface="Times New Roman" panose="02020603050405020304" pitchFamily="2" charset="0"/>
              </a:rPr>
              <a:t> 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zh-CN" altLang="en-US" sz="2400" dirty="0">
                <a:latin typeface="Times New Roman" panose="02020603050405020304" pitchFamily="2" charset="0"/>
              </a:rPr>
              <a:t>           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week, every Monday.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Jack: </a:t>
            </a:r>
            <a:r>
              <a:rPr lang="zh-CN" altLang="en-US" sz="2400" b="1" dirty="0">
                <a:latin typeface="Times New Roman" panose="02020603050405020304" pitchFamily="2" charset="0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 often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do you have piano lessons?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Claire: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Twice a week, on Wednesday and Friday</a:t>
            </a:r>
            <a:r>
              <a:rPr lang="zh-CN" altLang="en-US" sz="2400" dirty="0">
                <a:latin typeface="Times New Roman" panose="02020603050405020304" pitchFamily="2" charset="0"/>
              </a:rPr>
              <a:t>.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Jack: </a:t>
            </a:r>
            <a:r>
              <a:rPr lang="zh-CN" altLang="en-US" sz="2400" b="1" dirty="0">
                <a:latin typeface="Times New Roman" panose="02020603050405020304" pitchFamily="2" charset="0"/>
              </a:rPr>
              <a:t>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Well, how about Tuesday?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Claire: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Oh, I have to play tennis with my friends. 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dirty="0">
                <a:latin typeface="Times New Roman" panose="02020603050405020304" pitchFamily="2" charset="0"/>
              </a:rPr>
              <a:t>           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But do you want to come?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Jack: </a:t>
            </a:r>
            <a:r>
              <a:rPr lang="zh-CN" altLang="en-US" sz="2400" b="1" dirty="0">
                <a:latin typeface="Times New Roman" panose="02020603050405020304" pitchFamily="2" charset="0"/>
              </a:rPr>
              <a:t>  </a:t>
            </a:r>
            <a:r>
              <a:rPr lang="zh-CN" altLang="en-US" sz="2400" dirty="0">
                <a:latin typeface="Times New Roman" panose="02020603050405020304" pitchFamily="2" charset="0"/>
                <a:cs typeface="Times New Roman" panose="02020603050405020304" pitchFamily="2" charset="0"/>
              </a:rPr>
              <a:t>Sure!</a:t>
            </a:r>
            <a:endParaRPr lang="zh-CN" altLang="en-US" sz="2400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endParaRPr lang="zh-CN" altLang="en-US" sz="24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1269" name="Picture 1" descr="D:\迅雷下载\Tencent\QQ\Users\279358040\Image\03FJIU6ZYPN@OYQU33O7YHM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762000"/>
            <a:ext cx="762000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文本框 11269"/>
          <p:cNvSpPr txBox="1"/>
          <p:nvPr/>
        </p:nvSpPr>
        <p:spPr>
          <a:xfrm>
            <a:off x="3543300" y="2449513"/>
            <a:ext cx="1538288" cy="2905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/>
            <a:r>
              <a:rPr lang="zh-CN" altLang="en-US" sz="800">
                <a:solidFill>
                  <a:srgbClr val="FFFFFF"/>
                </a:solidFill>
                <a:latin typeface="Arial" panose="020B0604020202020204" pitchFamily="34" charset="0"/>
              </a:rPr>
              <a:t>学科网，</a:t>
            </a:r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zxxk.fenghuangxueyi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3"/>
          <p:cNvSpPr txBox="1"/>
          <p:nvPr/>
        </p:nvSpPr>
        <p:spPr>
          <a:xfrm>
            <a:off x="304800" y="914400"/>
            <a:ext cx="8686800" cy="558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2" charset="0"/>
              </a:rPr>
              <a:t>How come ? 为什么呢？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这是英语中的一个口语，相当于汉语的“为什么</a:t>
            </a:r>
            <a:r>
              <a:rPr lang="zh-CN" altLang="en-US" sz="3200" b="1" dirty="0">
                <a:latin typeface="Times New Roman" panose="02020603050405020304" pitchFamily="2" charset="0"/>
              </a:rPr>
              <a:t>，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怎么会”等，既可以独立使用，也可在后接句子，来询问事情的缘由或状况。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e.g.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come the sky is blue today?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    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今天天怎么会这么蓝？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1000"/>
              </a:lnSpc>
            </a:pP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    —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didn’t even eat lunch today.  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200" b="1" dirty="0">
                <a:latin typeface="Times New Roman" panose="02020603050405020304" pitchFamily="2" charset="0"/>
              </a:rPr>
              <a:t>        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我今天甚至没吃午饭。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   —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Really? How come?  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是吗？怎么会呢？</a:t>
            </a:r>
            <a:endParaRPr lang="zh-CN" altLang="en-US" sz="32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endParaRPr lang="zh-CN" altLang="en-US" sz="32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3822</Words>
  <Application>WPS 演示</Application>
  <PresentationFormat>在屏幕上显示</PresentationFormat>
  <Paragraphs>251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Calibri</vt:lpstr>
      <vt:lpstr>MingLiU</vt:lpstr>
      <vt:lpstr>Microsoft JhengHei</vt:lpstr>
      <vt:lpstr>Microsoft Sans Serif</vt:lpstr>
      <vt:lpstr>MT Extra</vt:lpstr>
      <vt:lpstr>Comic Sans MS</vt:lpstr>
      <vt:lpstr>MS PMincho</vt:lpstr>
      <vt:lpstr>Meiryo</vt:lpstr>
      <vt:lpstr>楷体_GB2312</vt:lpstr>
      <vt:lpstr>新宋体</vt:lpstr>
      <vt:lpstr>MS Gothic</vt:lpstr>
      <vt:lpstr>Latha</vt:lpstr>
      <vt:lpstr>MS Gothic</vt:lpstr>
      <vt:lpstr>Segoe Print</vt:lpstr>
      <vt:lpstr>微软雅黑</vt:lpstr>
      <vt:lpstr>Arial Unicode MS</vt:lpstr>
      <vt:lpstr>1_默认设计模板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22</cp:revision>
  <dcterms:created xsi:type="dcterms:W3CDTF">2014-08-11T06:10:28Z</dcterms:created>
  <dcterms:modified xsi:type="dcterms:W3CDTF">2021-04-25T09:33:32Z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