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179388" y="549275"/>
            <a:ext cx="8893175" cy="33131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282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8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How do you make a banana milk shake?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5"/>
          <p:cNvSpPr txBox="1"/>
          <p:nvPr/>
        </p:nvSpPr>
        <p:spPr>
          <a:xfrm>
            <a:off x="1727200" y="2406650"/>
            <a:ext cx="5940425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For example: Beijing Duck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  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 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  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        </a:t>
            </a:r>
            <a:endParaRPr lang="en-US" altLang="zh-CN" sz="3600" b="1" dirty="0"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2291" name="Text Box 8"/>
          <p:cNvSpPr txBox="1"/>
          <p:nvPr/>
        </p:nvSpPr>
        <p:spPr>
          <a:xfrm>
            <a:off x="2232025" y="3054350"/>
            <a:ext cx="3779838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pieces of ducks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2292" name="Text Box 5"/>
          <p:cNvSpPr txBox="1"/>
          <p:nvPr/>
        </p:nvSpPr>
        <p:spPr>
          <a:xfrm>
            <a:off x="2303463" y="3846513"/>
            <a:ext cx="601345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sauce and green onion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2293" name="Rectangle 12"/>
          <p:cNvSpPr/>
          <p:nvPr/>
        </p:nvSpPr>
        <p:spPr>
          <a:xfrm>
            <a:off x="539750" y="692150"/>
            <a:ext cx="8208963" cy="1584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    Think of a favorite food in your hometown. Make a list of ingredients.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2294" name="Text Box 5"/>
          <p:cNvSpPr txBox="1"/>
          <p:nvPr/>
        </p:nvSpPr>
        <p:spPr>
          <a:xfrm>
            <a:off x="2374900" y="5214938"/>
            <a:ext cx="4249738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some pancakes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 Box 4"/>
          <p:cNvSpPr txBox="1"/>
          <p:nvPr/>
        </p:nvSpPr>
        <p:spPr>
          <a:xfrm>
            <a:off x="2303463" y="4567238"/>
            <a:ext cx="295275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some lettuce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2296" name="Oval 2"/>
          <p:cNvSpPr/>
          <p:nvPr/>
        </p:nvSpPr>
        <p:spPr>
          <a:xfrm>
            <a:off x="755650" y="333375"/>
            <a:ext cx="827088" cy="80168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3b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2297" name="矩形 12296"/>
          <p:cNvSpPr/>
          <p:nvPr/>
        </p:nvSpPr>
        <p:spPr>
          <a:xfrm>
            <a:off x="2411413" y="4365625"/>
            <a:ext cx="18938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2400" dirty="0">
                <a:latin typeface="Arial" panose="020B0604020202020204" pitchFamily="34" charset="0"/>
              </a:rPr>
              <a:t>调味汁</a:t>
            </a:r>
            <a:r>
              <a:rPr lang="en-US" altLang="zh-CN" sz="2400" dirty="0">
                <a:latin typeface="Arial" panose="020B0604020202020204" pitchFamily="34" charset="0"/>
              </a:rPr>
              <a:t>;</a:t>
            </a:r>
            <a:r>
              <a:rPr lang="zh-CN" altLang="en-US" sz="2400" dirty="0">
                <a:latin typeface="Arial" panose="020B0604020202020204" pitchFamily="34" charset="0"/>
              </a:rPr>
              <a:t>酱汁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/>
      <p:bldP spid="12294" grpId="0"/>
      <p:bldP spid="12295" grpId="0"/>
      <p:bldP spid="12296" grpId="0" animBg="1"/>
      <p:bldP spid="122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5"/>
          <p:cNvSpPr txBox="1"/>
          <p:nvPr/>
        </p:nvSpPr>
        <p:spPr>
          <a:xfrm>
            <a:off x="466725" y="1700213"/>
            <a:ext cx="8208963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写作指导： 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2" charset="0"/>
              </a:rPr>
              <a:t>     本文为写自己所喜欢的食物的食谱。因此，时态应用一般现在时态； 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2" charset="0"/>
              </a:rPr>
              <a:t>      先根据</a:t>
            </a:r>
            <a:r>
              <a:rPr lang="en-US" altLang="zh-CN" sz="3200" b="1" dirty="0">
                <a:latin typeface="Times New Roman" panose="02020603050405020304" pitchFamily="2" charset="0"/>
              </a:rPr>
              <a:t>3b</a:t>
            </a:r>
            <a:r>
              <a:rPr lang="zh-CN" altLang="en-US" sz="3200" b="1" dirty="0">
                <a:latin typeface="Times New Roman" panose="02020603050405020304" pitchFamily="2" charset="0"/>
              </a:rPr>
              <a:t>中的所列的原料清单，说明做此食物所需的原料。 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2" charset="0"/>
              </a:rPr>
              <a:t>      然后，描述一下制作此食物的过程。注意使用</a:t>
            </a:r>
            <a:r>
              <a:rPr lang="en-US" altLang="zh-CN" sz="3200" b="1" dirty="0">
                <a:latin typeface="Times New Roman" panose="02020603050405020304" pitchFamily="2" charset="0"/>
              </a:rPr>
              <a:t>first, next, then, finally</a:t>
            </a:r>
            <a:r>
              <a:rPr lang="zh-CN" altLang="en-US" sz="3200" b="1" dirty="0">
                <a:latin typeface="Times New Roman" panose="02020603050405020304" pitchFamily="2" charset="0"/>
              </a:rPr>
              <a:t>等表示做事情的次序的副词来使描述更清晰明确。</a:t>
            </a:r>
            <a:r>
              <a:rPr lang="zh-CN" altLang="en-US" sz="3200" dirty="0">
                <a:latin typeface="Times New Roman" panose="02020603050405020304" pitchFamily="2" charset="0"/>
              </a:rPr>
              <a:t> </a:t>
            </a:r>
            <a:endParaRPr lang="en-US" altLang="zh-CN" sz="3200" dirty="0">
              <a:latin typeface="Times New Roman" panose="02020603050405020304" pitchFamily="2" charset="0"/>
            </a:endParaRPr>
          </a:p>
        </p:txBody>
      </p:sp>
      <p:sp>
        <p:nvSpPr>
          <p:cNvPr id="13315" name="Rectangle 12"/>
          <p:cNvSpPr/>
          <p:nvPr/>
        </p:nvSpPr>
        <p:spPr>
          <a:xfrm>
            <a:off x="466725" y="333375"/>
            <a:ext cx="8066088" cy="13684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     Write a recipe for your favorite food. Use 3a and 3b to help you.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3316" name="Oval 2"/>
          <p:cNvSpPr/>
          <p:nvPr/>
        </p:nvSpPr>
        <p:spPr>
          <a:xfrm>
            <a:off x="649288" y="404813"/>
            <a:ext cx="827087" cy="8016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3c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charRg st="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charRg st="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charRg st="7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4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charRg st="4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charRg st="4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charRg st="44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79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charRg st="79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charRg st="79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4">
                                            <p:txEl>
                                              <p:charRg st="79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Text Box 5"/>
          <p:cNvSpPr txBox="1"/>
          <p:nvPr/>
        </p:nvSpPr>
        <p:spPr>
          <a:xfrm>
            <a:off x="228600" y="1143000"/>
            <a:ext cx="8686800" cy="5083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25475" indent="-625475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3600" b="1" dirty="0">
                <a:latin typeface="Arial" panose="020B0604020202020204" pitchFamily="34" charset="0"/>
              </a:rPr>
              <a:t>We need some pieces of Beijing Duck, sauce and green onion, some lettuce and some pancake. 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 marL="625475" indent="-625475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3600" b="1" dirty="0">
                <a:latin typeface="Arial" panose="020B0604020202020204" pitchFamily="34" charset="0"/>
              </a:rPr>
              <a:t>First, put the green onion and some sauce on the pancake. 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 marL="625475" indent="-625475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3600" b="1" dirty="0">
                <a:latin typeface="Arial" panose="020B0604020202020204" pitchFamily="34" charset="0"/>
              </a:rPr>
              <a:t>Next, put some pieces of duck on it.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 marL="625475" indent="-625475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en-US" altLang="zh-CN" sz="3600" b="1" dirty="0">
                <a:latin typeface="Arial" panose="020B0604020202020204" pitchFamily="34" charset="0"/>
              </a:rPr>
              <a:t>Then role the pancake and eat it. 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4339" name="WordArt 4"/>
          <p:cNvSpPr>
            <a:spLocks noTextEdit="1"/>
          </p:cNvSpPr>
          <p:nvPr/>
        </p:nvSpPr>
        <p:spPr>
          <a:xfrm>
            <a:off x="3048000" y="152400"/>
            <a:ext cx="3240088" cy="1125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Example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9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>
                                            <p:txEl>
                                              <p:charRg st="9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>
                                            <p:txEl>
                                              <p:charRg st="9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5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8">
                                            <p:txEl>
                                              <p:charRg st="15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8">
                                            <p:txEl>
                                              <p:charRg st="151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8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8">
                                            <p:txEl>
                                              <p:charRg st="18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8">
                                            <p:txEl>
                                              <p:charRg st="18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5"/>
          <p:cNvSpPr txBox="1"/>
          <p:nvPr/>
        </p:nvSpPr>
        <p:spPr>
          <a:xfrm>
            <a:off x="396875" y="908050"/>
            <a:ext cx="8496300" cy="2619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Make up a crazy recipe with your partner. Then tell another pair of students how to make this crazy food. The other pair will draw it.  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WordArt 4"/>
          <p:cNvSpPr>
            <a:spLocks noTextEdit="1"/>
          </p:cNvSpPr>
          <p:nvPr/>
        </p:nvSpPr>
        <p:spPr>
          <a:xfrm>
            <a:off x="2484438" y="188913"/>
            <a:ext cx="4465637" cy="981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Group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5364" name="组合 15363"/>
          <p:cNvGrpSpPr/>
          <p:nvPr/>
        </p:nvGrpSpPr>
        <p:grpSpPr>
          <a:xfrm>
            <a:off x="2555875" y="3571875"/>
            <a:ext cx="6119813" cy="2952750"/>
            <a:chOff x="0" y="0"/>
            <a:chExt cx="7056438" cy="2952328"/>
          </a:xfrm>
        </p:grpSpPr>
        <p:sp>
          <p:nvSpPr>
            <p:cNvPr id="15365" name="Text Box 6"/>
            <p:cNvSpPr txBox="1"/>
            <p:nvPr/>
          </p:nvSpPr>
          <p:spPr>
            <a:xfrm>
              <a:off x="71438" y="71427"/>
              <a:ext cx="6697662" cy="27269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3600" b="1" dirty="0">
                  <a:latin typeface="Times New Roman" panose="02020603050405020304" pitchFamily="2" charset="0"/>
                  <a:cs typeface="Times New Roman" panose="02020603050405020304" pitchFamily="2" charset="0"/>
                </a:rPr>
                <a:t>First, put some yogurt on a piece of bread. Then, cut up one apple and an onion and put them on the yogurt</a:t>
              </a:r>
              <a:r>
                <a:rPr lang="en-US" altLang="zh-CN" sz="3600" b="1" dirty="0">
                  <a:latin typeface="Times New Roman" panose="02020603050405020304" pitchFamily="2" charset="0"/>
                  <a:ea typeface="Times New Roman" panose="02020603050405020304" pitchFamily="2" charset="0"/>
                </a:rPr>
                <a:t>…</a:t>
              </a:r>
              <a:r>
                <a:rPr lang="en-US" altLang="zh-CN" sz="3600" b="1" dirty="0">
                  <a:latin typeface="Times New Roman" panose="02020603050405020304" pitchFamily="2" charset="0"/>
                  <a:cs typeface="Times New Roman" panose="02020603050405020304" pitchFamily="2" charset="0"/>
                </a:rPr>
                <a:t>  </a:t>
              </a:r>
              <a:endPara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</p:txBody>
        </p:sp>
        <p:sp>
          <p:nvSpPr>
            <p:cNvPr id="15366" name="圆角矩形标注 4"/>
            <p:cNvSpPr/>
            <p:nvPr/>
          </p:nvSpPr>
          <p:spPr>
            <a:xfrm>
              <a:off x="0" y="0"/>
              <a:ext cx="7056438" cy="2952328"/>
            </a:xfrm>
            <a:prstGeom prst="wedgeRoundRectCallout">
              <a:avLst>
                <a:gd name="adj1" fmla="val -53801"/>
                <a:gd name="adj2" fmla="val 31102"/>
                <a:gd name="adj3" fmla="val 16667"/>
              </a:avLst>
            </a:prstGeom>
            <a:noFill/>
            <a:ln w="25400" cap="flat" cmpd="sng">
              <a:solidFill>
                <a:srgbClr val="89A4A7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sz="3600" b="1"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</p:txBody>
        </p:sp>
      </p:grpSp>
      <p:sp>
        <p:nvSpPr>
          <p:cNvPr id="15367" name="Oval 2"/>
          <p:cNvSpPr/>
          <p:nvPr/>
        </p:nvSpPr>
        <p:spPr>
          <a:xfrm>
            <a:off x="936625" y="115888"/>
            <a:ext cx="827088" cy="8016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4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15368" name="图片 15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8" y="4078288"/>
            <a:ext cx="1727200" cy="237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WordArt 4"/>
          <p:cNvSpPr>
            <a:spLocks noTextEdit="1"/>
          </p:cNvSpPr>
          <p:nvPr/>
        </p:nvSpPr>
        <p:spPr>
          <a:xfrm>
            <a:off x="2133600" y="533400"/>
            <a:ext cx="4895850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Self Check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87" name="Rectangle 12"/>
          <p:cNvSpPr/>
          <p:nvPr/>
        </p:nvSpPr>
        <p:spPr>
          <a:xfrm>
            <a:off x="468313" y="1771650"/>
            <a:ext cx="8066087" cy="30972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1. Number these instructions for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making tomato and egg soup in  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the correct order. Then complete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the instructions with the words in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the box.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6388" name="Rectangle 11"/>
          <p:cNvSpPr/>
          <p:nvPr/>
        </p:nvSpPr>
        <p:spPr>
          <a:xfrm>
            <a:off x="1403350" y="5084763"/>
            <a:ext cx="7054850" cy="792162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First      Next     Then     Finally </a:t>
            </a:r>
            <a:endParaRPr lang="en-US" altLang="zh-CN" sz="3600" b="1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7"/>
          <p:cNvSpPr txBox="1"/>
          <p:nvPr/>
        </p:nvSpPr>
        <p:spPr>
          <a:xfrm>
            <a:off x="828675" y="957263"/>
            <a:ext cx="7920038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_______, mix everything together and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serve it.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______, cook for five minutes and add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two eggs.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______, cut up three tomatoes and put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them into a pot.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______, add some water, sugar and salt.         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1" name="Rectangle 11"/>
          <p:cNvSpPr/>
          <p:nvPr/>
        </p:nvSpPr>
        <p:spPr>
          <a:xfrm>
            <a:off x="250825" y="981075"/>
            <a:ext cx="576263" cy="6477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endParaRPr lang="en-US" altLang="x-none" sz="3600" b="1" dirty="0">
              <a:solidFill>
                <a:srgbClr val="0070C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2" name="Rectangle 11"/>
          <p:cNvSpPr/>
          <p:nvPr/>
        </p:nvSpPr>
        <p:spPr>
          <a:xfrm>
            <a:off x="250825" y="2276475"/>
            <a:ext cx="576263" cy="6477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endParaRPr lang="en-US" altLang="x-none" sz="3600" b="1" dirty="0">
              <a:solidFill>
                <a:srgbClr val="0070C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3" name="Rectangle 11"/>
          <p:cNvSpPr/>
          <p:nvPr/>
        </p:nvSpPr>
        <p:spPr>
          <a:xfrm>
            <a:off x="250825" y="3573463"/>
            <a:ext cx="576263" cy="6477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endParaRPr lang="en-US" altLang="x-none" sz="3600" b="1" dirty="0">
              <a:solidFill>
                <a:srgbClr val="0070C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4" name="Rectangle 11"/>
          <p:cNvSpPr/>
          <p:nvPr/>
        </p:nvSpPr>
        <p:spPr>
          <a:xfrm>
            <a:off x="250825" y="4941888"/>
            <a:ext cx="576263" cy="6477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endParaRPr lang="en-US" altLang="x-none" sz="3600" b="1" dirty="0">
              <a:solidFill>
                <a:srgbClr val="0070C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269875" y="996950"/>
            <a:ext cx="5588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3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6" name="文本框 17415"/>
          <p:cNvSpPr txBox="1"/>
          <p:nvPr/>
        </p:nvSpPr>
        <p:spPr>
          <a:xfrm>
            <a:off x="250825" y="2276475"/>
            <a:ext cx="55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4</a:t>
            </a:r>
            <a:endParaRPr lang="en-US" altLang="zh-CN" sz="3200">
              <a:latin typeface="Times New Roman" panose="02020603050405020304" pitchFamily="2" charset="0"/>
            </a:endParaRPr>
          </a:p>
        </p:txBody>
      </p:sp>
      <p:sp>
        <p:nvSpPr>
          <p:cNvPr id="17417" name="文本框 17416"/>
          <p:cNvSpPr txBox="1"/>
          <p:nvPr/>
        </p:nvSpPr>
        <p:spPr>
          <a:xfrm>
            <a:off x="250825" y="3644900"/>
            <a:ext cx="55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1</a:t>
            </a:r>
            <a:endParaRPr lang="en-US" altLang="zh-CN" sz="3200">
              <a:latin typeface="Times New Roman" panose="02020603050405020304" pitchFamily="2" charset="0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250825" y="4940300"/>
            <a:ext cx="55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2</a:t>
            </a:r>
            <a:endParaRPr lang="en-US" altLang="zh-CN" sz="3200">
              <a:latin typeface="Times New Roman" panose="02020603050405020304" pitchFamily="2" charset="0"/>
            </a:endParaRPr>
          </a:p>
        </p:txBody>
      </p:sp>
      <p:sp>
        <p:nvSpPr>
          <p:cNvPr id="17419" name="文本框 17418"/>
          <p:cNvSpPr txBox="1"/>
          <p:nvPr/>
        </p:nvSpPr>
        <p:spPr>
          <a:xfrm>
            <a:off x="903288" y="1009650"/>
            <a:ext cx="1652587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Finally</a:t>
            </a:r>
            <a:endParaRPr lang="en-US" altLang="zh-CN" sz="3200">
              <a:latin typeface="Times New Roman" panose="02020603050405020304" pitchFamily="2" charset="0"/>
            </a:endParaRPr>
          </a:p>
        </p:txBody>
      </p:sp>
      <p:sp>
        <p:nvSpPr>
          <p:cNvPr id="17420" name="文本框 17419"/>
          <p:cNvSpPr txBox="1"/>
          <p:nvPr/>
        </p:nvSpPr>
        <p:spPr>
          <a:xfrm>
            <a:off x="828675" y="2420938"/>
            <a:ext cx="165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Then</a:t>
            </a:r>
            <a:endParaRPr lang="en-US" altLang="zh-CN" sz="3200">
              <a:latin typeface="Times New Roman" panose="02020603050405020304" pitchFamily="2" charset="0"/>
            </a:endParaRPr>
          </a:p>
        </p:txBody>
      </p:sp>
      <p:sp>
        <p:nvSpPr>
          <p:cNvPr id="17421" name="文本框 17420"/>
          <p:cNvSpPr txBox="1"/>
          <p:nvPr/>
        </p:nvSpPr>
        <p:spPr>
          <a:xfrm>
            <a:off x="828675" y="3717925"/>
            <a:ext cx="16510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First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22" name="文本框 17421"/>
          <p:cNvSpPr txBox="1"/>
          <p:nvPr/>
        </p:nvSpPr>
        <p:spPr>
          <a:xfrm>
            <a:off x="900113" y="5013325"/>
            <a:ext cx="16525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Next</a:t>
            </a:r>
            <a:endParaRPr lang="en-US" altLang="zh-CN" sz="320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5" grpId="0" bldLvl="0"/>
      <p:bldP spid="17416" grpId="0" bldLvl="0"/>
      <p:bldP spid="17417" grpId="0" bldLvl="0"/>
      <p:bldP spid="17418" grpId="0" bldLvl="0"/>
      <p:bldP spid="17419" grpId="0" bldLvl="0"/>
      <p:bldP spid="17420" grpId="0" bldLvl="0"/>
      <p:bldP spid="17421" grpId="0" bldLvl="0"/>
      <p:bldP spid="17422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4"/>
          <p:cNvSpPr txBox="1"/>
          <p:nvPr/>
        </p:nvSpPr>
        <p:spPr>
          <a:xfrm>
            <a:off x="468313" y="3716338"/>
            <a:ext cx="7272337" cy="2619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由生活常识可知做西红柿汤的过程为：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，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因此，空格处应填：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Finally, Then, First, Next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8435" name="Text Box 5"/>
          <p:cNvSpPr txBox="1"/>
          <p:nvPr/>
        </p:nvSpPr>
        <p:spPr>
          <a:xfrm>
            <a:off x="468313" y="465138"/>
            <a:ext cx="8424862" cy="325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理解句意：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将所有东西搅合在一起然后可以吃了。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煮五分钟后放入两个鸡蛋。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将三个西红柿切碎，并将其放入锅内。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加入一些水、糖和盐。</a:t>
            </a:r>
            <a:endParaRPr lang="en-US" altLang="zh-CN" sz="3600" b="1" dirty="0"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Text Box 5"/>
          <p:cNvSpPr txBox="1"/>
          <p:nvPr/>
        </p:nvSpPr>
        <p:spPr>
          <a:xfrm>
            <a:off x="250825" y="2336800"/>
            <a:ext cx="864235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>
              <a:lnSpc>
                <a:spcPct val="120000"/>
              </a:lnSpc>
            </a:pP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1. </a:t>
            </a: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根据要求可知第一句为疑问句，特殊疑</a:t>
            </a:r>
            <a:endParaRPr lang="zh-CN" altLang="en-US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 marL="742950" indent="-742950">
              <a:lnSpc>
                <a:spcPct val="120000"/>
              </a:lnSpc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    问句的结构为“特殊疑问词</a:t>
            </a: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+ </a:t>
            </a: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一般疑问</a:t>
            </a:r>
            <a:endParaRPr lang="zh-CN" altLang="en-US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 marL="742950" indent="-742950">
              <a:lnSpc>
                <a:spcPct val="120000"/>
              </a:lnSpc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    句？”故应先看其有没特殊疑问词。</a:t>
            </a:r>
            <a:endParaRPr lang="en-US" altLang="zh-CN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 marL="742950" indent="-742950">
              <a:lnSpc>
                <a:spcPct val="120000"/>
              </a:lnSpc>
            </a:pP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2. </a:t>
            </a: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如没有特殊疑问词，则为一般疑问句，</a:t>
            </a:r>
            <a:endParaRPr lang="zh-CN" altLang="en-US" sz="3600" b="1" dirty="0"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 marL="742950" indent="-742950">
              <a:lnSpc>
                <a:spcPct val="120000"/>
              </a:lnSpc>
            </a:pP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    则应根据句子的谓语动词来确定将 </a:t>
            </a:r>
            <a:r>
              <a:rPr lang="en-US" altLang="zh-CN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be</a:t>
            </a: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动词还是助动词放在句首。</a:t>
            </a:r>
            <a:endParaRPr lang="en-US" altLang="zh-CN" sz="3600" b="1" dirty="0"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9459" name="Rectangle 12"/>
          <p:cNvSpPr/>
          <p:nvPr/>
        </p:nvSpPr>
        <p:spPr>
          <a:xfrm>
            <a:off x="755650" y="260350"/>
            <a:ext cx="7777163" cy="12969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2. Write questions and answers   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   using the words in brackets.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9460" name="WordArt 4"/>
          <p:cNvSpPr>
            <a:spLocks noTextEdit="1"/>
          </p:cNvSpPr>
          <p:nvPr/>
        </p:nvSpPr>
        <p:spPr>
          <a:xfrm>
            <a:off x="3490913" y="1630363"/>
            <a:ext cx="194468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指导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5"/>
          <p:cNvSpPr txBox="1"/>
          <p:nvPr/>
        </p:nvSpPr>
        <p:spPr>
          <a:xfrm>
            <a:off x="288925" y="3857625"/>
            <a:ext cx="8855075" cy="223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2. </a:t>
            </a:r>
            <a:r>
              <a:rPr lang="zh-CN" altLang="en-US" sz="3600" b="1" dirty="0">
                <a:latin typeface="Times New Roman" panose="02020603050405020304" pitchFamily="2" charset="0"/>
              </a:rPr>
              <a:t>特殊疑问词</a:t>
            </a:r>
            <a:r>
              <a:rPr lang="en-US" altLang="zh-CN" sz="3600" b="1" dirty="0">
                <a:latin typeface="Times New Roman" panose="02020603050405020304" pitchFamily="2" charset="0"/>
              </a:rPr>
              <a:t>how much</a:t>
            </a:r>
            <a:r>
              <a:rPr lang="zh-CN" altLang="en-US" sz="3600" b="1" dirty="0">
                <a:latin typeface="Times New Roman" panose="02020603050405020304" pitchFamily="2" charset="0"/>
              </a:rPr>
              <a:t>；谓语动词</a:t>
            </a:r>
            <a:r>
              <a:rPr lang="en-US" altLang="zh-CN" sz="3600" b="1" dirty="0">
                <a:latin typeface="Times New Roman" panose="02020603050405020304" pitchFamily="2" charset="0"/>
              </a:rPr>
              <a:t>need</a:t>
            </a:r>
            <a:r>
              <a:rPr lang="zh-CN" altLang="en-US" sz="3600" b="1" dirty="0">
                <a:latin typeface="Times New Roman" panose="02020603050405020304" pitchFamily="2" charset="0"/>
              </a:rPr>
              <a:t>。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Q: How much milk do we need?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3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A: We need three cups.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250825" y="260350"/>
            <a:ext cx="8642350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30000"/>
              </a:lnSpc>
              <a:tabLst>
                <a:tab pos="1082675" algn="l"/>
                <a:tab pos="1158875" algn="l"/>
              </a:tabLst>
            </a:pPr>
            <a:r>
              <a:rPr lang="en-US" altLang="zh-CN" sz="3600" b="1" dirty="0">
                <a:latin typeface="Times New Roman" panose="02020603050405020304" pitchFamily="2" charset="0"/>
              </a:rPr>
              <a:t>1. </a:t>
            </a:r>
            <a:r>
              <a:rPr lang="zh-CN" altLang="en-US" sz="3600" b="1" dirty="0">
                <a:latin typeface="Times New Roman" panose="02020603050405020304" pitchFamily="2" charset="0"/>
              </a:rPr>
              <a:t>特殊疑问词</a:t>
            </a:r>
            <a:r>
              <a:rPr lang="en-US" altLang="zh-CN" sz="3600" b="1" dirty="0">
                <a:latin typeface="Times New Roman" panose="02020603050405020304" pitchFamily="2" charset="0"/>
              </a:rPr>
              <a:t>how many</a:t>
            </a:r>
            <a:r>
              <a:rPr lang="zh-CN" altLang="en-US" sz="3600" b="1" dirty="0">
                <a:latin typeface="Times New Roman" panose="02020603050405020304" pitchFamily="2" charset="0"/>
              </a:rPr>
              <a:t>；谓语动词</a:t>
            </a:r>
            <a:r>
              <a:rPr lang="en-US" altLang="zh-CN" sz="3600" b="1" dirty="0">
                <a:latin typeface="Times New Roman" panose="02020603050405020304" pitchFamily="2" charset="0"/>
              </a:rPr>
              <a:t>need</a:t>
            </a:r>
            <a:r>
              <a:rPr lang="zh-CN" altLang="en-US" sz="3600" b="1" dirty="0">
                <a:latin typeface="Times New Roman" panose="02020603050405020304" pitchFamily="2" charset="0"/>
              </a:rPr>
              <a:t>。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defTabSz="914400">
              <a:lnSpc>
                <a:spcPct val="130000"/>
              </a:lnSpc>
              <a:tabLst>
                <a:tab pos="1082675" algn="l"/>
                <a:tab pos="1158875" algn="l"/>
              </a:tabLst>
            </a:pPr>
            <a:r>
              <a:rPr lang="en-US" altLang="zh-CN" sz="3600" b="1" dirty="0">
                <a:latin typeface="Times New Roman" panose="02020603050405020304" pitchFamily="2" charset="0"/>
              </a:rPr>
              <a:t>    make cake</a:t>
            </a:r>
            <a:r>
              <a:rPr lang="zh-CN" altLang="en-US" sz="3600" b="1" dirty="0">
                <a:latin typeface="Times New Roman" panose="02020603050405020304" pitchFamily="2" charset="0"/>
              </a:rPr>
              <a:t>前加不定式做目的状语。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defTabSz="914400">
              <a:lnSpc>
                <a:spcPct val="130000"/>
              </a:lnSpc>
              <a:tabLst>
                <a:tab pos="1082675" algn="l"/>
                <a:tab pos="1158875" algn="l"/>
              </a:tabLst>
            </a:pPr>
            <a:r>
              <a:rPr lang="en-US" altLang="zh-CN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Q: How many eggs do we need to make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 defTabSz="914400">
              <a:lnSpc>
                <a:spcPct val="130000"/>
              </a:lnSpc>
              <a:tabLst>
                <a:tab pos="1082675" algn="l"/>
                <a:tab pos="1158875" algn="l"/>
              </a:tabLs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     cake?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 defTabSz="914400">
              <a:lnSpc>
                <a:spcPct val="130000"/>
              </a:lnSpc>
              <a:tabLst>
                <a:tab pos="1082675" algn="l"/>
                <a:tab pos="1158875" algn="l"/>
              </a:tabLst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    A: We need two. 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charRg st="2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charRg st="2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5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charRg st="54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95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charRg st="95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0" end="13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482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4"/>
          <p:cNvSpPr txBox="1"/>
          <p:nvPr/>
        </p:nvSpPr>
        <p:spPr>
          <a:xfrm>
            <a:off x="323850" y="1773238"/>
            <a:ext cx="8424863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3. 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无</a:t>
            </a:r>
            <a:r>
              <a:rPr lang="zh-CN" altLang="en-US" sz="3600" b="1" dirty="0">
                <a:latin typeface="Times New Roman" panose="02020603050405020304" pitchFamily="2" charset="0"/>
              </a:rPr>
              <a:t>特殊疑问词；谓语动词</a:t>
            </a:r>
            <a:r>
              <a:rPr lang="en-US" altLang="zh-CN" sz="3600" b="1" dirty="0">
                <a:latin typeface="Times New Roman" panose="02020603050405020304" pitchFamily="2" charset="0"/>
              </a:rPr>
              <a:t>have to add</a:t>
            </a:r>
            <a:r>
              <a:rPr lang="zh-CN" altLang="en-US" sz="3600" b="1" dirty="0">
                <a:latin typeface="Times New Roman" panose="02020603050405020304" pitchFamily="2" charset="0"/>
              </a:rPr>
              <a:t>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因此应将助动词</a:t>
            </a:r>
            <a:r>
              <a:rPr lang="en-US" altLang="zh-CN" sz="3600" b="1" dirty="0">
                <a:latin typeface="Times New Roman" panose="02020603050405020304" pitchFamily="2" charset="0"/>
              </a:rPr>
              <a:t>do</a:t>
            </a:r>
            <a:r>
              <a:rPr lang="zh-CN" altLang="en-US" sz="3600" b="1" dirty="0">
                <a:latin typeface="Times New Roman" panose="02020603050405020304" pitchFamily="2" charset="0"/>
              </a:rPr>
              <a:t>提前。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Q: Do we have to add sugar or honey?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A: We can add two spoons of sugar.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endParaRPr lang="en-US" altLang="zh-CN" sz="3600" b="1" dirty="0">
              <a:solidFill>
                <a:srgbClr val="0066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2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>
                                            <p:txEl>
                                              <p:charRg st="2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charRg st="2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44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charRg st="44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85" end="1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468313" y="1484313"/>
            <a:ext cx="8208962" cy="2952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227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sy="50000" rotWithShape="0">
                    <a:srgbClr val="875B0D">
                      <a:alpha val="64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B  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sy="50000" rotWithShape="0">
                  <a:srgbClr val="875B0D">
                    <a:alpha val="64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dist="35921" dir="2699999" sy="50000" rotWithShape="0">
                    <a:srgbClr val="875B0D">
                      <a:alpha val="64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(2e-Self Check）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dist="35921" dir="2699999" sy="50000" rotWithShape="0">
                  <a:srgbClr val="875B0D">
                    <a:alpha val="64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WordArt 4"/>
          <p:cNvSpPr>
            <a:spLocks noTextEdit="1"/>
          </p:cNvSpPr>
          <p:nvPr/>
        </p:nvSpPr>
        <p:spPr>
          <a:xfrm>
            <a:off x="2590800" y="457200"/>
            <a:ext cx="3311525" cy="981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685800" y="1676400"/>
            <a:ext cx="5943600" cy="405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翻译。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1 </a:t>
            </a:r>
            <a:r>
              <a:rPr lang="zh-CN" altLang="en-US" sz="3200" b="1" dirty="0">
                <a:latin typeface="Arial" panose="020B0604020202020204" pitchFamily="34" charset="0"/>
              </a:rPr>
              <a:t>剥</a:t>
            </a:r>
            <a:r>
              <a:rPr lang="en-US" altLang="zh-CN" sz="3200" b="1" dirty="0"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</a:rPr>
              <a:t>削 </a:t>
            </a:r>
            <a:r>
              <a:rPr lang="en-US" altLang="zh-CN" sz="3200" b="1" dirty="0">
                <a:latin typeface="Arial" panose="020B0604020202020204" pitchFamily="34" charset="0"/>
              </a:rPr>
              <a:t>________ 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2 </a:t>
            </a:r>
            <a:r>
              <a:rPr lang="zh-CN" altLang="en-US" sz="3200" b="1" dirty="0">
                <a:latin typeface="Arial" panose="020B0604020202020204" pitchFamily="34" charset="0"/>
              </a:rPr>
              <a:t>倾倒</a:t>
            </a:r>
            <a:r>
              <a:rPr lang="en-US" altLang="zh-CN" sz="3200" b="1" dirty="0">
                <a:latin typeface="Arial" panose="020B0604020202020204" pitchFamily="34" charset="0"/>
              </a:rPr>
              <a:t>________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3 </a:t>
            </a:r>
            <a:r>
              <a:rPr lang="zh-CN" altLang="en-US" sz="3200" b="1" dirty="0">
                <a:latin typeface="Arial" panose="020B0604020202020204" pitchFamily="34" charset="0"/>
              </a:rPr>
              <a:t>打开</a:t>
            </a:r>
            <a:r>
              <a:rPr lang="en-US" altLang="zh-CN" sz="3200" b="1" dirty="0">
                <a:latin typeface="Arial" panose="020B0604020202020204" pitchFamily="34" charset="0"/>
              </a:rPr>
              <a:t>________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4 </a:t>
            </a:r>
            <a:r>
              <a:rPr lang="zh-CN" altLang="en-US" sz="3200" b="1" dirty="0">
                <a:latin typeface="Arial" panose="020B0604020202020204" pitchFamily="34" charset="0"/>
              </a:rPr>
              <a:t>一份香蕉奶昔   </a:t>
            </a:r>
            <a:r>
              <a:rPr lang="en-US" altLang="zh-CN" sz="3200" b="1" dirty="0">
                <a:latin typeface="Arial" panose="020B0604020202020204" pitchFamily="34" charset="0"/>
              </a:rPr>
              <a:t>________________________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5 </a:t>
            </a:r>
            <a:r>
              <a:rPr lang="zh-CN" altLang="en-US" sz="3200" b="1" dirty="0">
                <a:latin typeface="Arial" panose="020B0604020202020204" pitchFamily="34" charset="0"/>
              </a:rPr>
              <a:t>一杯酸奶 </a:t>
            </a:r>
            <a:r>
              <a:rPr lang="en-US" altLang="zh-CN" sz="3200" b="1" dirty="0">
                <a:latin typeface="Arial" panose="020B0604020202020204" pitchFamily="34" charset="0"/>
              </a:rPr>
              <a:t>____________________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2286000" y="2133600"/>
            <a:ext cx="1511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peel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2133600" y="2667000"/>
            <a:ext cx="14398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pour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1981200" y="3200400"/>
            <a:ext cx="21605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turn on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1066800" y="4114800"/>
            <a:ext cx="53276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a banana milk shake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990600" y="5105400"/>
            <a:ext cx="4967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a cup of yogurt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228600" y="533400"/>
            <a:ext cx="8477250" cy="4297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下面是制作香蕉奶昔的过程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按先后顺序填入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正确的动词或短语。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2400" b="1" dirty="0">
                <a:latin typeface="Arial" panose="020B0604020202020204" pitchFamily="34" charset="0"/>
              </a:rPr>
              <a:t>1 ___________  </a:t>
            </a:r>
            <a:r>
              <a:rPr lang="en-US" altLang="zh-CN" sz="2800" b="1" dirty="0">
                <a:latin typeface="Arial" panose="020B0604020202020204" pitchFamily="34" charset="0"/>
              </a:rPr>
              <a:t>three bananas.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</a:rPr>
              <a:t>2 ________ the bananas.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</a:rPr>
              <a:t>3 ________ the bananas and ice cream into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</a:rPr>
              <a:t>                    the blender.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</a:rPr>
              <a:t>4 ________ the milk into the blender.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</a:rPr>
              <a:t>5 ________ the blender for about three 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3200" b="1" dirty="0">
                <a:latin typeface="Arial" panose="020B0604020202020204" pitchFamily="34" charset="0"/>
              </a:rPr>
              <a:t>                     minutes.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2339975" y="1196975"/>
            <a:ext cx="7921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827088" y="29241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>
              <a:latin typeface="Arial" panose="020B0604020202020204" pitchFamily="34" charset="0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838200" y="1295400"/>
            <a:ext cx="17287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Peel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文本框 23557"/>
          <p:cNvSpPr txBox="1"/>
          <p:nvPr/>
        </p:nvSpPr>
        <p:spPr>
          <a:xfrm>
            <a:off x="762000" y="1752600"/>
            <a:ext cx="16557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Cut up 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914400" y="2286000"/>
            <a:ext cx="12969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Put</a:t>
            </a:r>
            <a:endParaRPr lang="en-US" altLang="zh-CN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838200" y="3276600"/>
            <a:ext cx="18002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Arial" panose="020B0604020202020204" pitchFamily="34" charset="0"/>
              </a:rPr>
              <a:t>Pour</a:t>
            </a:r>
            <a:endParaRPr lang="en-US" altLang="zh-CN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762000" y="3810000"/>
            <a:ext cx="1512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Arial" panose="020B0604020202020204" pitchFamily="34" charset="0"/>
              </a:rPr>
              <a:t>Turn on </a:t>
            </a:r>
            <a:endParaRPr lang="en-US" altLang="zh-CN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  <a:ln/>
        </p:spPr>
        <p:txBody>
          <a:bodyPr vert="horz" wrap="square" anchor="ctr"/>
          <a:p>
            <a:r>
              <a:rPr lang="en-US" altLang="zh-CN" b="1" dirty="0">
                <a:solidFill>
                  <a:srgbClr val="0000CC"/>
                </a:solidFill>
              </a:rPr>
              <a:t>Fill in the blanks.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44500" y="1698625"/>
            <a:ext cx="8447088" cy="4321175"/>
          </a:xfrm>
          <a:ln/>
        </p:spPr>
        <p:txBody>
          <a:bodyPr vert="horz" wrap="none" anchor="t"/>
          <a:p>
            <a:pPr marL="517525" indent="-517525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sz="3400" b="1" dirty="0">
                <a:latin typeface="Times New Roman" panose="02020603050405020304" pitchFamily="2" charset="0"/>
              </a:rPr>
              <a:t>1. </a:t>
            </a:r>
            <a:r>
              <a:rPr lang="zh-CN" altLang="en-US" sz="3400" b="1" dirty="0">
                <a:latin typeface="Times New Roman" panose="02020603050405020304" pitchFamily="2" charset="0"/>
              </a:rPr>
              <a:t>—</a:t>
            </a:r>
            <a:r>
              <a:rPr lang="en-US" altLang="zh-CN" sz="3400" b="1" dirty="0">
                <a:latin typeface="Times New Roman" panose="02020603050405020304" pitchFamily="2" charset="0"/>
              </a:rPr>
              <a:t>_______ _______ bananas do you buy?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517525" indent="-517525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sz="3400" b="1" dirty="0">
                <a:latin typeface="Times New Roman" panose="02020603050405020304" pitchFamily="2" charset="0"/>
              </a:rPr>
              <a:t>    </a:t>
            </a:r>
            <a:r>
              <a:rPr lang="zh-CN" altLang="en-US" sz="3400" b="1" dirty="0">
                <a:latin typeface="Times New Roman" panose="02020603050405020304" pitchFamily="2" charset="0"/>
              </a:rPr>
              <a:t>—</a:t>
            </a:r>
            <a:r>
              <a:rPr lang="en-US" altLang="zh-CN" sz="3400" b="1" dirty="0">
                <a:latin typeface="Times New Roman" panose="02020603050405020304" pitchFamily="2" charset="0"/>
              </a:rPr>
              <a:t>Three kilos.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517525" indent="-517525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sz="3400" b="1" dirty="0">
                <a:latin typeface="Times New Roman" panose="02020603050405020304" pitchFamily="2" charset="0"/>
              </a:rPr>
              <a:t>2. </a:t>
            </a:r>
            <a:r>
              <a:rPr lang="zh-CN" altLang="en-US" sz="3400" b="1" dirty="0">
                <a:latin typeface="Times New Roman" panose="02020603050405020304" pitchFamily="2" charset="0"/>
              </a:rPr>
              <a:t>—</a:t>
            </a:r>
            <a:r>
              <a:rPr lang="en-US" altLang="zh-CN" sz="3400" b="1" dirty="0">
                <a:latin typeface="Times New Roman" panose="02020603050405020304" pitchFamily="2" charset="0"/>
              </a:rPr>
              <a:t>_______ _______ bread do we need?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517525" indent="-517525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sz="3400" b="1" dirty="0">
                <a:latin typeface="Times New Roman" panose="02020603050405020304" pitchFamily="2" charset="0"/>
              </a:rPr>
              <a:t>    </a:t>
            </a:r>
            <a:r>
              <a:rPr lang="zh-CN" altLang="en-US" sz="3400" b="1" dirty="0">
                <a:latin typeface="Times New Roman" panose="02020603050405020304" pitchFamily="2" charset="0"/>
              </a:rPr>
              <a:t>—</a:t>
            </a:r>
            <a:r>
              <a:rPr lang="en-US" altLang="zh-CN" sz="3400" b="1" dirty="0">
                <a:latin typeface="Times New Roman" panose="02020603050405020304" pitchFamily="2" charset="0"/>
              </a:rPr>
              <a:t>Three pieces.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517525" indent="-517525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sz="3400" b="1" dirty="0">
                <a:latin typeface="Times New Roman" panose="02020603050405020304" pitchFamily="2" charset="0"/>
              </a:rPr>
              <a:t>3.   _______ _______ (not play) computer </a:t>
            </a:r>
            <a:endParaRPr lang="en-US" altLang="zh-CN" sz="3400" b="1" dirty="0">
              <a:latin typeface="Times New Roman" panose="02020603050405020304" pitchFamily="2" charset="0"/>
            </a:endParaRPr>
          </a:p>
          <a:p>
            <a:pPr marL="517525" indent="-517525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sz="3400" b="1" dirty="0">
                <a:latin typeface="Times New Roman" panose="02020603050405020304" pitchFamily="2" charset="0"/>
              </a:rPr>
              <a:t>     games, Jack!</a:t>
            </a:r>
            <a:endParaRPr lang="en-US" altLang="zh-CN" sz="3400" b="1" dirty="0">
              <a:latin typeface="Times New Roman" panose="02020603050405020304" pitchFamily="2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1595438" y="1698625"/>
            <a:ext cx="2784475" cy="64293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How    many</a:t>
            </a:r>
            <a:endParaRPr lang="en-US" altLang="zh-CN" sz="3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1600200" y="3124200"/>
            <a:ext cx="3359150" cy="64293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How       much</a:t>
            </a:r>
            <a:endParaRPr lang="en-US" altLang="zh-CN" sz="3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1371600" y="4572000"/>
            <a:ext cx="3168650" cy="64293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Don’t      play</a:t>
            </a:r>
            <a:endParaRPr lang="en-US" altLang="zh-CN" sz="3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44500" y="909638"/>
            <a:ext cx="8229600" cy="4525962"/>
          </a:xfrm>
          <a:ln/>
        </p:spPr>
        <p:txBody>
          <a:bodyPr vert="horz" wrap="none" anchor="t"/>
          <a:p>
            <a:pPr>
              <a:spcBef>
                <a:spcPct val="4000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4. There is </a:t>
            </a:r>
            <a:r>
              <a:rPr lang="en-US" altLang="zh-CN" sz="3600" b="1" u="sng" dirty="0">
                <a:latin typeface="Times New Roman" panose="02020603050405020304" pitchFamily="2" charset="0"/>
              </a:rPr>
              <a:t>an orange</a:t>
            </a:r>
            <a:r>
              <a:rPr lang="en-US" altLang="zh-CN" sz="3600" b="1" dirty="0">
                <a:latin typeface="Times New Roman" panose="02020603050405020304" pitchFamily="2" charset="0"/>
              </a:rPr>
              <a:t> on the table.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4000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(</a:t>
            </a:r>
            <a:r>
              <a:rPr lang="zh-CN" altLang="en-US" sz="3600" b="1" dirty="0">
                <a:latin typeface="Times New Roman" panose="02020603050405020304" pitchFamily="2" charset="0"/>
              </a:rPr>
              <a:t>对画线部分提问</a:t>
            </a:r>
            <a:r>
              <a:rPr lang="en-US" altLang="zh-CN" sz="3600" b="1" dirty="0">
                <a:latin typeface="Times New Roman" panose="02020603050405020304" pitchFamily="2" charset="0"/>
              </a:rPr>
              <a:t>)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4000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 _______ oranges are there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4000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on the table?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4000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5. _______ _______ tomato sauce is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spcBef>
                <a:spcPct val="4000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there in the bottle?   </a:t>
            </a:r>
            <a:endParaRPr lang="en-US" altLang="zh-CN" dirty="0"/>
          </a:p>
        </p:txBody>
      </p:sp>
      <p:sp>
        <p:nvSpPr>
          <p:cNvPr id="25603" name="Text Box 4"/>
          <p:cNvSpPr txBox="1"/>
          <p:nvPr/>
        </p:nvSpPr>
        <p:spPr>
          <a:xfrm>
            <a:off x="1117600" y="2438400"/>
            <a:ext cx="3262313" cy="674688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How      many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4" name="Text Box 5"/>
          <p:cNvSpPr txBox="1"/>
          <p:nvPr/>
        </p:nvSpPr>
        <p:spPr>
          <a:xfrm>
            <a:off x="1117600" y="3879850"/>
            <a:ext cx="3455988" cy="673100"/>
          </a:xfrm>
          <a:prstGeom prst="rect">
            <a:avLst/>
          </a:prstGeom>
          <a:noFill/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How       much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WordArt 4"/>
          <p:cNvSpPr>
            <a:spLocks noTextEdit="1"/>
          </p:cNvSpPr>
          <p:nvPr/>
        </p:nvSpPr>
        <p:spPr>
          <a:xfrm>
            <a:off x="2484438" y="792163"/>
            <a:ext cx="4248150" cy="1412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27" name="Text Box 5"/>
          <p:cNvSpPr txBox="1"/>
          <p:nvPr/>
        </p:nvSpPr>
        <p:spPr>
          <a:xfrm>
            <a:off x="1042988" y="2420938"/>
            <a:ext cx="7200900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想一想，你在家里最喜欢吃的一道菜。了解一下它的做法，用英语将做这个菜所需的材料以及简单的过程用英语描述出来。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WordArt 11"/>
          <p:cNvSpPr>
            <a:spLocks noTextEdit="1"/>
          </p:cNvSpPr>
          <p:nvPr/>
        </p:nvSpPr>
        <p:spPr>
          <a:xfrm>
            <a:off x="1042988" y="1773238"/>
            <a:ext cx="6985000" cy="302577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759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35921" dir="2699999" sy="50000" rotWithShape="0">
                    <a:srgbClr val="875B0D">
                      <a:alpha val="64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sy="50000" rotWithShape="0">
                  <a:srgbClr val="875B0D">
                    <a:alpha val="64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WordArt 4"/>
          <p:cNvSpPr>
            <a:spLocks noTextEdit="1"/>
          </p:cNvSpPr>
          <p:nvPr/>
        </p:nvSpPr>
        <p:spPr>
          <a:xfrm>
            <a:off x="2700338" y="0"/>
            <a:ext cx="3817937" cy="692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Revision 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3" name="Text Box 5"/>
          <p:cNvSpPr txBox="1"/>
          <p:nvPr/>
        </p:nvSpPr>
        <p:spPr>
          <a:xfrm>
            <a:off x="22225" y="1066800"/>
            <a:ext cx="9121775" cy="579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latin typeface="Arial" panose="020B0604020202020204" pitchFamily="34" charset="0"/>
              </a:rPr>
              <a:t>Thanksgiving is a s_____ holiday in the U.S.A.  It always on the f_____ Thursday in November. There are many r______ for this special day. For some people, it is a time to give thanks for food in the</a:t>
            </a:r>
            <a:r>
              <a:rPr lang="zh-CN" altLang="en-US" sz="3400" b="1" dirty="0">
                <a:latin typeface="Arial" panose="020B0604020202020204" pitchFamily="34" charset="0"/>
              </a:rPr>
              <a:t> </a:t>
            </a:r>
            <a:r>
              <a:rPr lang="en-US" altLang="zh-CN" sz="3400" b="1" dirty="0">
                <a:latin typeface="Arial" panose="020B0604020202020204" pitchFamily="34" charset="0"/>
              </a:rPr>
              <a:t>a______. At this time people also remember the first t_______ from E______ about 500 years ago. These days most Americans still have a big meal at home to c_______ it. The main dish of this </a:t>
            </a:r>
            <a:endParaRPr lang="en-US" altLang="zh-CN" sz="3400" b="1" dirty="0">
              <a:latin typeface="Arial" panose="020B0604020202020204" pitchFamily="34" charset="0"/>
            </a:endParaRPr>
          </a:p>
        </p:txBody>
      </p:sp>
      <p:sp>
        <p:nvSpPr>
          <p:cNvPr id="5124" name="Rectangle 12"/>
          <p:cNvSpPr/>
          <p:nvPr/>
        </p:nvSpPr>
        <p:spPr>
          <a:xfrm>
            <a:off x="152400" y="609600"/>
            <a:ext cx="8316913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Fill in the blanks with the right words.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5125" name="Text Box 4"/>
          <p:cNvSpPr txBox="1"/>
          <p:nvPr/>
        </p:nvSpPr>
        <p:spPr>
          <a:xfrm>
            <a:off x="4038600" y="1066800"/>
            <a:ext cx="1655763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pecial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5126" name="Text Box 7"/>
          <p:cNvSpPr txBox="1"/>
          <p:nvPr/>
        </p:nvSpPr>
        <p:spPr>
          <a:xfrm>
            <a:off x="5105400" y="1676400"/>
            <a:ext cx="201612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ourth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5867400" y="2209800"/>
            <a:ext cx="1979613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easons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5128" name="Text Box 4"/>
          <p:cNvSpPr txBox="1"/>
          <p:nvPr/>
        </p:nvSpPr>
        <p:spPr>
          <a:xfrm>
            <a:off x="5867400" y="3352800"/>
            <a:ext cx="15113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utumn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5129" name="Text Box 6"/>
          <p:cNvSpPr txBox="1"/>
          <p:nvPr/>
        </p:nvSpPr>
        <p:spPr>
          <a:xfrm>
            <a:off x="3352800" y="4495800"/>
            <a:ext cx="180022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ngland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5130" name="Text Box 7"/>
          <p:cNvSpPr txBox="1"/>
          <p:nvPr/>
        </p:nvSpPr>
        <p:spPr>
          <a:xfrm>
            <a:off x="228600" y="4495800"/>
            <a:ext cx="190817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raveler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5131" name="Text Box 7"/>
          <p:cNvSpPr txBox="1"/>
          <p:nvPr/>
        </p:nvSpPr>
        <p:spPr>
          <a:xfrm>
            <a:off x="4800600" y="5638800"/>
            <a:ext cx="201612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elebrate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ext Box 5"/>
          <p:cNvSpPr txBox="1"/>
          <p:nvPr/>
        </p:nvSpPr>
        <p:spPr>
          <a:xfrm>
            <a:off x="361950" y="476250"/>
            <a:ext cx="8531225" cy="5791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latin typeface="Arial" panose="020B0604020202020204" pitchFamily="34" charset="0"/>
              </a:rPr>
              <a:t>meal is almost always t_____.</a:t>
            </a:r>
            <a:endParaRPr lang="en-US" altLang="zh-CN" sz="34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3400" b="1" dirty="0">
                <a:latin typeface="Arial" panose="020B0604020202020204" pitchFamily="34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Arial" panose="020B0604020202020204" pitchFamily="34" charset="0"/>
              </a:rPr>
              <a:t>How to make a turkey dinner?</a:t>
            </a:r>
            <a:endParaRPr lang="en-US" altLang="zh-CN" sz="3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Arial" panose="020B0604020202020204" pitchFamily="34" charset="0"/>
              </a:rPr>
              <a:t>First, m__ together some bread pieces, onions, salt and pepper. F__ the turkey with this bread mix.</a:t>
            </a:r>
            <a:endParaRPr lang="en-US" altLang="zh-CN" sz="34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Arial" panose="020B0604020202020204" pitchFamily="34" charset="0"/>
              </a:rPr>
              <a:t>Next, put the turkey in a hot oven and c____ it for a few hours. Then, place the turkey on a large plate and c____ it with gravy.</a:t>
            </a:r>
            <a:endParaRPr lang="en-US" altLang="zh-CN" sz="34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dirty="0">
                <a:latin typeface="Arial" panose="020B0604020202020204" pitchFamily="34" charset="0"/>
              </a:rPr>
              <a:t>F_____, serve it to your friends with some other food.  </a:t>
            </a:r>
            <a:endParaRPr lang="en-US" altLang="zh-CN" sz="3400" b="1" dirty="0">
              <a:latin typeface="Arial" panose="020B0604020202020204" pitchFamily="34" charset="0"/>
            </a:endParaRPr>
          </a:p>
        </p:txBody>
      </p:sp>
      <p:sp>
        <p:nvSpPr>
          <p:cNvPr id="6147" name="Text Box 4"/>
          <p:cNvSpPr txBox="1"/>
          <p:nvPr/>
        </p:nvSpPr>
        <p:spPr>
          <a:xfrm>
            <a:off x="5257800" y="457200"/>
            <a:ext cx="1512888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urkey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6148" name="Text Box 6"/>
          <p:cNvSpPr txBox="1"/>
          <p:nvPr/>
        </p:nvSpPr>
        <p:spPr>
          <a:xfrm>
            <a:off x="1905000" y="1600200"/>
            <a:ext cx="792163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ix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6149" name="Text Box 7"/>
          <p:cNvSpPr txBox="1"/>
          <p:nvPr/>
        </p:nvSpPr>
        <p:spPr>
          <a:xfrm>
            <a:off x="5715000" y="2209800"/>
            <a:ext cx="719138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ill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6150" name="Text Box 7"/>
          <p:cNvSpPr txBox="1"/>
          <p:nvPr/>
        </p:nvSpPr>
        <p:spPr>
          <a:xfrm>
            <a:off x="609600" y="3886200"/>
            <a:ext cx="1258888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ook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6151" name="Text Box 4"/>
          <p:cNvSpPr txBox="1"/>
          <p:nvPr/>
        </p:nvSpPr>
        <p:spPr>
          <a:xfrm>
            <a:off x="6248400" y="4495800"/>
            <a:ext cx="1511300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over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6152" name="Text Box 7"/>
          <p:cNvSpPr txBox="1"/>
          <p:nvPr/>
        </p:nvSpPr>
        <p:spPr>
          <a:xfrm>
            <a:off x="762000" y="5562600"/>
            <a:ext cx="1368425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inally</a:t>
            </a:r>
            <a:endParaRPr lang="en-US" altLang="zh-CN" sz="34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Text Box 5"/>
          <p:cNvSpPr txBox="1"/>
          <p:nvPr/>
        </p:nvSpPr>
        <p:spPr>
          <a:xfrm>
            <a:off x="360363" y="908050"/>
            <a:ext cx="8783637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Do you know the traditional food in your city? Can you list some of them?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WordArt 4"/>
          <p:cNvSpPr>
            <a:spLocks noTextEdit="1"/>
          </p:cNvSpPr>
          <p:nvPr/>
        </p:nvSpPr>
        <p:spPr>
          <a:xfrm>
            <a:off x="2700338" y="117475"/>
            <a:ext cx="3455987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Lead-in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172" name="Text Box 5"/>
          <p:cNvSpPr txBox="1"/>
          <p:nvPr/>
        </p:nvSpPr>
        <p:spPr>
          <a:xfrm>
            <a:off x="5791200" y="5181600"/>
            <a:ext cx="4500563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Arial" panose="020B0604020202020204" pitchFamily="34" charset="0"/>
              </a:rPr>
              <a:t>Yunnan Rice Noodles</a:t>
            </a:r>
            <a:endParaRPr lang="en-US" altLang="zh-CN" sz="36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323850" y="3860800"/>
            <a:ext cx="3028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dumplings</a:t>
            </a:r>
            <a:endParaRPr lang="en-US" altLang="zh-CN" sz="3600" b="1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pic>
        <p:nvPicPr>
          <p:cNvPr id="7174" name="Picture 15" descr="http://t11.baidu.com/it/u=2670604810,3056297245&amp;fm=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276475"/>
            <a:ext cx="2068512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2895600" y="4267200"/>
            <a:ext cx="34845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Beijing Duck</a:t>
            </a:r>
            <a:endParaRPr lang="en-US" altLang="zh-CN" sz="3600" b="1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pic>
        <p:nvPicPr>
          <p:cNvPr id="7176" name="Picture 13" descr="http://t1.baidu.com/it/u=2880558698,2635459409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953000"/>
            <a:ext cx="2084388" cy="156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Text Box 5"/>
          <p:cNvSpPr txBox="1"/>
          <p:nvPr/>
        </p:nvSpPr>
        <p:spPr>
          <a:xfrm>
            <a:off x="2667000" y="5486400"/>
            <a:ext cx="25193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mapo tofu</a:t>
            </a:r>
            <a:endParaRPr lang="en-US" altLang="zh-CN" sz="3600" b="1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pic>
        <p:nvPicPr>
          <p:cNvPr id="7178" name="图片 7177" descr="2dfbc7186e22c89b8c6dbd8ccc82dc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3" y="2349500"/>
            <a:ext cx="2808287" cy="187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7178" descr="1052vQYT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63" y="2997200"/>
            <a:ext cx="2592387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5" grpId="0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ext Box 9"/>
          <p:cNvSpPr txBox="1"/>
          <p:nvPr/>
        </p:nvSpPr>
        <p:spPr>
          <a:xfrm>
            <a:off x="179388" y="2624138"/>
            <a:ext cx="8964612" cy="1919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200" b="1" dirty="0">
                <a:latin typeface="Arial" panose="020B0604020202020204" pitchFamily="34" charset="0"/>
              </a:rPr>
              <a:t>1. When is this special day?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pPr marL="441325" indent="-441325">
              <a:lnSpc>
                <a:spcPct val="120000"/>
              </a:lnSpc>
            </a:pPr>
            <a:endParaRPr lang="en-US" altLang="zh-CN" sz="3200" b="1" dirty="0">
              <a:latin typeface="Arial" panose="020B0604020202020204" pitchFamily="34" charset="0"/>
            </a:endParaRPr>
          </a:p>
          <a:p>
            <a:pPr marL="441325" indent="-441325">
              <a:lnSpc>
                <a:spcPct val="120000"/>
              </a:lnSpc>
            </a:pP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8195" name="Text Box 5"/>
          <p:cNvSpPr txBox="1"/>
          <p:nvPr/>
        </p:nvSpPr>
        <p:spPr>
          <a:xfrm>
            <a:off x="179388" y="1303338"/>
            <a:ext cx="8929687" cy="1333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</a:rPr>
              <a:t>What do you think is the most special day in China? Answer the following questions.</a:t>
            </a:r>
            <a:endParaRPr lang="en-US" altLang="zh-CN" sz="3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WordArt 4"/>
          <p:cNvSpPr>
            <a:spLocks noTextEdit="1"/>
          </p:cNvSpPr>
          <p:nvPr/>
        </p:nvSpPr>
        <p:spPr>
          <a:xfrm>
            <a:off x="2627313" y="215900"/>
            <a:ext cx="41021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gradFill rotWithShape="1">
                  <a:gsLst>
                    <a:gs pos="0">
                      <a:srgbClr val="FF00FF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Discussion</a:t>
            </a:r>
            <a:endParaRPr lang="zh-CN" altLang="en-US" sz="4000" b="1">
              <a:gradFill rotWithShape="1">
                <a:gsLst>
                  <a:gs pos="0">
                    <a:srgbClr val="FF00FF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7" name="Oval 2"/>
          <p:cNvSpPr/>
          <p:nvPr/>
        </p:nvSpPr>
        <p:spPr>
          <a:xfrm>
            <a:off x="504825" y="476250"/>
            <a:ext cx="898525" cy="9175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2e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8198" name="Text Box 9"/>
          <p:cNvSpPr txBox="1"/>
          <p:nvPr/>
        </p:nvSpPr>
        <p:spPr>
          <a:xfrm>
            <a:off x="539750" y="3429000"/>
            <a:ext cx="56149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</a:rPr>
              <a:t>It’s Dragon Boat Day.  </a:t>
            </a:r>
            <a:r>
              <a:rPr lang="en-US" altLang="zh-CN" sz="3600" b="1" dirty="0">
                <a:latin typeface="Arial" panose="020B0604020202020204" pitchFamily="34" charset="0"/>
              </a:rPr>
              <a:t> 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-31750" y="4005263"/>
            <a:ext cx="8948738" cy="2865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Arial" panose="020B0604020202020204" pitchFamily="34" charset="0"/>
              </a:rPr>
              <a:t>2. What are the reasons for this special day?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    Do people give thanks for anything on this 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    </a:t>
            </a:r>
            <a:r>
              <a:rPr lang="en-US" altLang="zh-CN" sz="3200" b="1" dirty="0">
                <a:latin typeface="Arial" panose="020B0604020202020204" pitchFamily="34" charset="0"/>
              </a:rPr>
              <a:t>day?</a:t>
            </a:r>
            <a:endParaRPr lang="en-US" altLang="zh-CN" sz="3200" b="1" dirty="0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    Do people remember anything or anyone 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    </a:t>
            </a:r>
            <a:r>
              <a:rPr lang="en-US" altLang="zh-CN" sz="3200" b="1" dirty="0">
                <a:latin typeface="Arial" panose="020B0604020202020204" pitchFamily="34" charset="0"/>
              </a:rPr>
              <a:t>on this day</a:t>
            </a:r>
            <a:r>
              <a:rPr lang="en-US" altLang="zh-CN" sz="3600" b="1" dirty="0">
                <a:latin typeface="Arial" panose="020B0604020202020204" pitchFamily="34" charset="0"/>
              </a:rPr>
              <a:t>?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文本占位符 9217"/>
          <p:cNvSpPr>
            <a:spLocks noGrp="1"/>
          </p:cNvSpPr>
          <p:nvPr>
            <p:ph type="body" idx="1"/>
          </p:nvPr>
        </p:nvSpPr>
        <p:spPr>
          <a:xfrm>
            <a:off x="1187450" y="333375"/>
            <a:ext cx="7210425" cy="5472113"/>
          </a:xfrm>
          <a:ln/>
        </p:spPr>
        <p:txBody>
          <a:bodyPr/>
          <a:p>
            <a:pPr marL="447675" indent="-447675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1800" b="1" dirty="0">
              <a:latin typeface="Times New Roman" panose="02020603050405020304" pitchFamily="2" charset="0"/>
            </a:endParaRPr>
          </a:p>
          <a:p>
            <a:pPr marL="447675" indent="-447675">
              <a:lnSpc>
                <a:spcPct val="120000"/>
              </a:lnSpc>
            </a:pPr>
            <a:endParaRPr lang="en-US" altLang="zh-CN" sz="2000" b="1" dirty="0">
              <a:solidFill>
                <a:srgbClr val="CC00FF"/>
              </a:solidFill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457200" y="1447800"/>
            <a:ext cx="5884863" cy="1341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Times New Roman" panose="02020603050405020304" pitchFamily="2" charset="0"/>
              </a:rPr>
              <a:t>3. How do most people celebrate 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    </a:t>
            </a:r>
            <a:r>
              <a:rPr lang="en-US" altLang="zh-CN" sz="3200" b="1" dirty="0">
                <a:latin typeface="Times New Roman" panose="02020603050405020304" pitchFamily="2" charset="0"/>
              </a:rPr>
              <a:t>this day?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endParaRPr lang="en-US" altLang="zh-CN" b="1" dirty="0">
              <a:latin typeface="Times New Roman" panose="02020603050405020304" pitchFamily="2" charset="0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685800" y="2514600"/>
            <a:ext cx="4646613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CC00FF"/>
                </a:solidFill>
                <a:latin typeface="Arial" panose="020B0604020202020204" pitchFamily="34" charset="0"/>
              </a:rPr>
              <a:t>People eat zongzi and  </a:t>
            </a:r>
            <a:endParaRPr lang="zh-CN" altLang="en-US" sz="3200" b="1" dirty="0">
              <a:solidFill>
                <a:srgbClr val="CC00FF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rgbClr val="CC00FF"/>
                </a:solidFill>
                <a:latin typeface="Arial" panose="020B0604020202020204" pitchFamily="34" charset="0"/>
              </a:rPr>
              <a:t>have boat races.</a:t>
            </a:r>
            <a:r>
              <a:rPr lang="en-US" altLang="zh-CN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381000" y="3505200"/>
            <a:ext cx="5668963" cy="1341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Times New Roman" panose="02020603050405020304" pitchFamily="2" charset="0"/>
              </a:rPr>
              <a:t>4. Is there any traditional food?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</a:rPr>
              <a:t>    What are the main dishes?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685800" y="4419600"/>
            <a:ext cx="554355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66FF"/>
                </a:solidFill>
                <a:latin typeface="Arial" panose="020B0604020202020204" pitchFamily="34" charset="0"/>
              </a:rPr>
              <a:t>Yes, there is. The main </a:t>
            </a:r>
            <a:endParaRPr lang="en-US" altLang="zh-CN" sz="32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rgbClr val="0066FF"/>
                </a:solidFill>
                <a:latin typeface="Arial" panose="020B0604020202020204" pitchFamily="34" charset="0"/>
              </a:rPr>
              <a:t>     dishes are zongzi.</a:t>
            </a:r>
            <a:endParaRPr lang="en-US" altLang="zh-CN" sz="32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381000" y="5334000"/>
            <a:ext cx="5445125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Times New Roman" panose="02020603050405020304" pitchFamily="2" charset="0"/>
              </a:rPr>
              <a:t>5. Can you make these dishes?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endParaRPr lang="en-US" altLang="zh-CN" sz="3200" b="1" dirty="0">
              <a:latin typeface="Times New Roman" panose="02020603050405020304" pitchFamily="2" charset="0"/>
            </a:endParaRPr>
          </a:p>
        </p:txBody>
      </p:sp>
      <p:sp>
        <p:nvSpPr>
          <p:cNvPr id="9224" name="文本框 9223"/>
          <p:cNvSpPr txBox="1"/>
          <p:nvPr/>
        </p:nvSpPr>
        <p:spPr>
          <a:xfrm>
            <a:off x="914400" y="5943600"/>
            <a:ext cx="2168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Yes, I can.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  <p:pic>
        <p:nvPicPr>
          <p:cNvPr id="9225" name="Picture 10" descr="http://t12.baidu.com/it/u=210698723,43472737&amp;fm=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09600"/>
            <a:ext cx="2209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2" descr="http://t2.baidu.com/it/u=1214137053,2120600239&amp;fm=15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155825"/>
            <a:ext cx="213360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9" descr="http://t1.baidu.com/it/u=1864676742,787783539&amp;fm=23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741738"/>
            <a:ext cx="2057400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14" descr="http://t2.baidu.com/it/u=2764080936,2890982768&amp;fm=23&amp;gp=0.jpg"/>
          <p:cNvPicPr>
            <a:picLocks noChangeAspect="1"/>
          </p:cNvPicPr>
          <p:nvPr/>
        </p:nvPicPr>
        <p:blipFill>
          <a:blip r:embed="rId5"/>
          <a:srcRect b="7213"/>
          <a:stretch>
            <a:fillRect/>
          </a:stretch>
        </p:blipFill>
        <p:spPr>
          <a:xfrm>
            <a:off x="7010400" y="5257800"/>
            <a:ext cx="21336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9" name="Text Box 5"/>
          <p:cNvSpPr txBox="1"/>
          <p:nvPr/>
        </p:nvSpPr>
        <p:spPr>
          <a:xfrm>
            <a:off x="228600" y="0"/>
            <a:ext cx="9525000" cy="1335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66FF"/>
                </a:solidFill>
                <a:latin typeface="Arial" panose="020B0604020202020204" pitchFamily="34" charset="0"/>
              </a:rPr>
              <a:t> In order to remember the famous poet </a:t>
            </a:r>
            <a:endParaRPr lang="zh-CN" altLang="en-US" sz="32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66FF"/>
                </a:solidFill>
                <a:latin typeface="Arial" panose="020B0604020202020204" pitchFamily="34" charset="0"/>
              </a:rPr>
              <a:t>Qu Yuan.</a:t>
            </a:r>
            <a:r>
              <a:rPr lang="en-US" altLang="zh-CN" sz="3600" b="1" dirty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endParaRPr lang="en-US" altLang="zh-CN" sz="36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4"/>
          <p:cNvSpPr>
            <a:spLocks noTextEdit="1"/>
          </p:cNvSpPr>
          <p:nvPr/>
        </p:nvSpPr>
        <p:spPr>
          <a:xfrm>
            <a:off x="2771775" y="144463"/>
            <a:ext cx="3960813" cy="981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solidFill>
                  <a:srgbClr val="00CC00"/>
                </a:solidFill>
                <a:effectLst>
                  <a:outerShdw dist="53882" dir="2699999" algn="ctr" rotWithShape="0">
                    <a:srgbClr val="C0C0C0">
                      <a:alpha val="75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solidFill>
                <a:srgbClr val="00CC00"/>
              </a:solidFill>
              <a:effectLst>
                <a:outerShdw dist="53882" dir="2699999" algn="ctr" rotWithShape="0">
                  <a:srgbClr val="C0C0C0">
                    <a:alpha val="75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360363" y="2803525"/>
            <a:ext cx="8604250" cy="3721100"/>
          </a:xfrm>
          <a:prstGeom prst="rect">
            <a:avLst/>
          </a:prstGeom>
          <a:solidFill>
            <a:schemeClr val="bg1">
              <a:alpha val="84999"/>
            </a:schemeClr>
          </a:solidFill>
          <a:ln w="9525">
            <a:noFill/>
          </a:ln>
        </p:spPr>
        <p:txBody>
          <a:bodyPr>
            <a:spAutoFit/>
          </a:bodyPr>
          <a:p>
            <a:pPr marL="1341755" indent="-1341755">
              <a:lnSpc>
                <a:spcPct val="110000"/>
              </a:lnSpc>
            </a:pPr>
            <a:r>
              <a:rPr lang="zh-CN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首先，</a:t>
            </a:r>
            <a:r>
              <a:rPr lang="zh-CN" altLang="en-US" sz="3600" b="1" dirty="0">
                <a:latin typeface="Arial" panose="020B0604020202020204" pitchFamily="34" charset="0"/>
                <a:cs typeface="Times New Roman" panose="02020603050405020304" pitchFamily="2" charset="0"/>
              </a:rPr>
              <a:t>掌握方框中单词的含义；并阅读短文，整体把握短文大意</a:t>
            </a:r>
            <a:r>
              <a:rPr lang="zh-CN" altLang="en-US" sz="3600" b="1" dirty="0">
                <a:latin typeface="宋体" panose="02010600030101010101" pitchFamily="2" charset="-122"/>
              </a:rPr>
              <a:t>。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marL="1341755" indent="-1341755">
              <a:lnSpc>
                <a:spcPct val="110000"/>
              </a:lnSpc>
            </a:pPr>
            <a:r>
              <a:rPr lang="zh-CN" altLang="en-US" sz="3600" b="1" dirty="0">
                <a:solidFill>
                  <a:srgbClr val="008000"/>
                </a:solidFill>
                <a:latin typeface="宋体" panose="02010600030101010101" pitchFamily="2" charset="-122"/>
              </a:rPr>
              <a:t>其次，</a:t>
            </a:r>
            <a:r>
              <a:rPr lang="zh-CN" altLang="en-US" sz="3600" b="1" dirty="0">
                <a:latin typeface="宋体" panose="02010600030101010101" pitchFamily="2" charset="-122"/>
              </a:rPr>
              <a:t>分析有空格的每个句子，根据上下文意及固定搭配来确定空格处的意思，从而确定空格处所用的单词。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marL="1341755" indent="-1341755">
              <a:lnSpc>
                <a:spcPct val="110000"/>
              </a:lnSpc>
            </a:pPr>
            <a:r>
              <a:rPr lang="zh-CN" altLang="en-US" sz="3600" b="1" dirty="0">
                <a:solidFill>
                  <a:srgbClr val="008000"/>
                </a:solidFill>
                <a:latin typeface="宋体" panose="02010600030101010101" pitchFamily="2" charset="-122"/>
              </a:rPr>
              <a:t>最后，</a:t>
            </a:r>
            <a:r>
              <a:rPr lang="zh-CN" altLang="en-US" sz="3600" b="1" dirty="0">
                <a:latin typeface="宋体" panose="02010600030101010101" pitchFamily="2" charset="-122"/>
              </a:rPr>
              <a:t>再通读一遍短文，检查是否正确。</a:t>
            </a:r>
            <a:endParaRPr lang="en-US" altLang="zh-CN" sz="3600" b="1" dirty="0">
              <a:latin typeface="宋体" panose="02010600030101010101" pitchFamily="2" charset="-122"/>
            </a:endParaRPr>
          </a:p>
        </p:txBody>
      </p:sp>
      <p:sp>
        <p:nvSpPr>
          <p:cNvPr id="10244" name="Text Box 6"/>
          <p:cNvSpPr txBox="1"/>
          <p:nvPr/>
        </p:nvSpPr>
        <p:spPr>
          <a:xfrm>
            <a:off x="431800" y="227647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写作指导：</a:t>
            </a:r>
            <a:endParaRPr lang="en-US" altLang="zh-CN" sz="3600" b="1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0245" name="Rectangle 12"/>
          <p:cNvSpPr/>
          <p:nvPr/>
        </p:nvSpPr>
        <p:spPr>
          <a:xfrm>
            <a:off x="468313" y="1052513"/>
            <a:ext cx="8280400" cy="12239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Read the recipe below and fill in the blanks with the words in the box.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0246" name="Oval 2"/>
          <p:cNvSpPr/>
          <p:nvPr/>
        </p:nvSpPr>
        <p:spPr>
          <a:xfrm>
            <a:off x="1403350" y="179388"/>
            <a:ext cx="827088" cy="8016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3a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1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16"/>
          <p:cNvSpPr txBox="1"/>
          <p:nvPr/>
        </p:nvSpPr>
        <p:spPr>
          <a:xfrm>
            <a:off x="4000500" y="2643188"/>
            <a:ext cx="2143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have  </a:t>
            </a:r>
            <a:endParaRPr lang="en-US" altLang="zh-CN" sz="24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16"/>
          <p:cNvSpPr txBox="1"/>
          <p:nvPr/>
        </p:nvSpPr>
        <p:spPr>
          <a:xfrm>
            <a:off x="6500813" y="3357563"/>
            <a:ext cx="2143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First   </a:t>
            </a:r>
            <a:endParaRPr lang="en-US" altLang="zh-CN" sz="24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16"/>
          <p:cNvSpPr txBox="1"/>
          <p:nvPr/>
        </p:nvSpPr>
        <p:spPr>
          <a:xfrm>
            <a:off x="785813" y="3786188"/>
            <a:ext cx="2143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wash  </a:t>
            </a:r>
            <a:endParaRPr lang="en-US" altLang="zh-CN" sz="24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 Box 16"/>
          <p:cNvSpPr txBox="1"/>
          <p:nvPr/>
        </p:nvSpPr>
        <p:spPr>
          <a:xfrm>
            <a:off x="4786313" y="3857625"/>
            <a:ext cx="2143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Next  </a:t>
            </a:r>
            <a:endParaRPr lang="en-US" altLang="zh-CN" sz="24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Text Box 16"/>
          <p:cNvSpPr txBox="1"/>
          <p:nvPr/>
        </p:nvSpPr>
        <p:spPr>
          <a:xfrm>
            <a:off x="6215063" y="3786188"/>
            <a:ext cx="2143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cut  </a:t>
            </a:r>
            <a:endParaRPr lang="en-US" altLang="zh-CN" sz="24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Text Box 16"/>
          <p:cNvSpPr txBox="1"/>
          <p:nvPr/>
        </p:nvSpPr>
        <p:spPr>
          <a:xfrm>
            <a:off x="3643313" y="4643438"/>
            <a:ext cx="2143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cook  </a:t>
            </a:r>
            <a:endParaRPr lang="en-US" altLang="zh-CN" sz="24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Text Box 16"/>
          <p:cNvSpPr txBox="1"/>
          <p:nvPr/>
        </p:nvSpPr>
        <p:spPr>
          <a:xfrm>
            <a:off x="6357938" y="5072063"/>
            <a:ext cx="21431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Finally   </a:t>
            </a:r>
            <a:endParaRPr lang="en-US" altLang="zh-CN" sz="24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Text Box 16"/>
          <p:cNvSpPr txBox="1"/>
          <p:nvPr/>
        </p:nvSpPr>
        <p:spPr>
          <a:xfrm>
            <a:off x="2857500" y="5857875"/>
            <a:ext cx="2143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enjoy  </a:t>
            </a:r>
            <a:endParaRPr lang="en-US" altLang="zh-CN" sz="24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4781</Words>
  <Application>WPS 演示</Application>
  <PresentationFormat>在屏幕上显示</PresentationFormat>
  <Paragraphs>313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海派甜心</cp:lastModifiedBy>
  <cp:revision>3</cp:revision>
  <dcterms:created xsi:type="dcterms:W3CDTF">2015-01-05T07:46:26Z</dcterms:created>
  <dcterms:modified xsi:type="dcterms:W3CDTF">2021-05-04T02:51:14Z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