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9"/>
  </p:handoutMasterIdLst>
  <p:sldIdLst>
    <p:sldId id="310" r:id="rId3"/>
    <p:sldId id="266" r:id="rId4"/>
    <p:sldId id="404" r:id="rId5"/>
    <p:sldId id="398" r:id="rId6"/>
    <p:sldId id="399" r:id="rId7"/>
    <p:sldId id="400" r:id="rId8"/>
    <p:sldId id="389" r:id="rId9"/>
    <p:sldId id="401" r:id="rId10"/>
    <p:sldId id="312" r:id="rId11"/>
    <p:sldId id="342" r:id="rId12"/>
    <p:sldId id="343" r:id="rId13"/>
    <p:sldId id="393" r:id="rId14"/>
    <p:sldId id="395" r:id="rId15"/>
    <p:sldId id="394" r:id="rId16"/>
    <p:sldId id="396" r:id="rId17"/>
    <p:sldId id="386" r:id="rId18"/>
    <p:sldId id="403" r:id="rId20"/>
    <p:sldId id="391" r:id="rId21"/>
    <p:sldId id="344" r:id="rId22"/>
    <p:sldId id="458" r:id="rId23"/>
    <p:sldId id="405" r:id="rId24"/>
    <p:sldId id="406" r:id="rId25"/>
    <p:sldId id="407" r:id="rId26"/>
    <p:sldId id="330" r:id="rId27"/>
    <p:sldId id="311" r:id="rId2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.xml"/><Relationship Id="rId7" Type="http://schemas.openxmlformats.org/officeDocument/2006/relationships/image" Target="../media/image5.png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2" Type="http://schemas.openxmlformats.org/officeDocument/2006/relationships/image" Target="../media/image22.pn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348105" y="1083310"/>
            <a:ext cx="9674225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9  I like music that I can dance to.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477857" y="4622166"/>
            <a:ext cx="985308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music that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______________________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02724" y="4552315"/>
            <a:ext cx="437959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can sing along with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2525" y="1453515"/>
            <a:ext cx="4069080" cy="27914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438698" y="4694979"/>
            <a:ext cx="91228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music that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03265" y="4646295"/>
            <a:ext cx="284861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isn’t too loud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4560" y="1327785"/>
            <a:ext cx="7752715" cy="29102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723813" y="4462145"/>
            <a:ext cx="874395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music that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__________________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42897" y="4417696"/>
            <a:ext cx="301942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can dance to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0350" y="1134110"/>
            <a:ext cx="3321685" cy="332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438698" y="4694979"/>
            <a:ext cx="91228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music that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14950" y="4646295"/>
            <a:ext cx="4350385" cy="539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lnSpc>
                <a:spcPts val="3500"/>
              </a:lnSpc>
            </a:pP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makes me excited</a:t>
            </a:r>
            <a:endParaRPr lang="en-US" altLang="zh-CN" sz="373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3010" y="1566545"/>
            <a:ext cx="4666615" cy="2874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723813" y="4462145"/>
            <a:ext cx="8743951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music that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__________________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42897" y="4417696"/>
            <a:ext cx="206502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elegant</a:t>
            </a:r>
            <a:endParaRPr lang="en-US" altLang="zh-CN" sz="373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150" y="1313180"/>
            <a:ext cx="4185920" cy="300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438698" y="4694979"/>
            <a:ext cx="91228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music that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________________.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54955" y="4646295"/>
            <a:ext cx="4309745" cy="539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lnSpc>
                <a:spcPts val="3500"/>
              </a:lnSpc>
            </a:pPr>
            <a:r>
              <a:rPr lang="en-US" altLang="zh-CN" sz="372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is natural and plain</a:t>
            </a:r>
            <a:endParaRPr lang="en-US" altLang="zh-CN" sz="372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5705" y="1330325"/>
            <a:ext cx="4151630" cy="2928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注: 线形(带边框和强调线) 1"/>
          <p:cNvSpPr/>
          <p:nvPr/>
        </p:nvSpPr>
        <p:spPr>
          <a:xfrm>
            <a:off x="3602355" y="2736004"/>
            <a:ext cx="1223433" cy="656167"/>
          </a:xfrm>
          <a:prstGeom prst="accentBorderCallout1">
            <a:avLst>
              <a:gd name="adj1" fmla="val 62150"/>
              <a:gd name="adj2" fmla="val -4700"/>
              <a:gd name="adj3" fmla="val 112500"/>
              <a:gd name="adj4" fmla="val -383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标注: 线形(带边框和强调线) 13"/>
          <p:cNvSpPr/>
          <p:nvPr/>
        </p:nvSpPr>
        <p:spPr>
          <a:xfrm>
            <a:off x="4914688" y="2733887"/>
            <a:ext cx="884767" cy="656167"/>
          </a:xfrm>
          <a:prstGeom prst="accentBorderCallout1">
            <a:avLst>
              <a:gd name="adj1" fmla="val 67575"/>
              <a:gd name="adj2" fmla="val 103883"/>
              <a:gd name="adj3" fmla="val 130132"/>
              <a:gd name="adj4" fmla="val 1325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572" y="1895687"/>
            <a:ext cx="483108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这是一个定语从句。</a:t>
            </a:r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61772" y="3508587"/>
            <a:ext cx="4129617" cy="19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397539" y="2094653"/>
            <a:ext cx="3940175" cy="6248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4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作定语，修饰music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40655" y="3597487"/>
            <a:ext cx="3281045" cy="2012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  <a:buNone/>
            </a:pP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引导词</a:t>
            </a:r>
            <a:endParaRPr lang="en-US" altLang="zh-CN" sz="34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引导定语从句</a:t>
            </a:r>
            <a:endParaRPr lang="en-US" altLang="zh-CN" sz="34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en-US" sz="34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在从句中作主语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32822" y="2680971"/>
            <a:ext cx="758401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music that has great lyrics.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21772" y="3504353"/>
            <a:ext cx="1510665" cy="6248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46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先行词</a:t>
            </a:r>
            <a:endParaRPr lang="zh-CN" altLang="en-US" sz="2400" dirty="0">
              <a:solidFill>
                <a:srgbClr val="FF00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定语从句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charRg st="4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1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charRg st="11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 bldLvl="0" animBg="1"/>
      <p:bldP spid="8" grpId="0"/>
      <p:bldP spid="16" grpId="0"/>
      <p:bldP spid="20" grpId="0" build="p"/>
      <p:bldP spid="22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20850" y="717550"/>
            <a:ext cx="6143625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kind of music do you like?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723640" y="2225040"/>
            <a:ext cx="6083935" cy="136525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like music that I can sing along with.</a:t>
            </a:r>
            <a:r>
              <a:rPr kumimoji="0" lang="en-US" altLang="zh-CN" sz="372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about you?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" y="2134870"/>
            <a:ext cx="3540125" cy="3540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2465" y="1400175"/>
            <a:ext cx="2406015" cy="4057015"/>
          </a:xfrm>
          <a:prstGeom prst="rect">
            <a:avLst/>
          </a:prstGeom>
        </p:spPr>
      </p:pic>
      <p:sp>
        <p:nvSpPr>
          <p:cNvPr id="2" name="圆角矩形标注 1"/>
          <p:cNvSpPr/>
          <p:nvPr/>
        </p:nvSpPr>
        <p:spPr>
          <a:xfrm>
            <a:off x="2506345" y="3968115"/>
            <a:ext cx="5495290" cy="1275715"/>
          </a:xfrm>
          <a:prstGeom prst="wedgeRoundRectCallout">
            <a:avLst>
              <a:gd name="adj1" fmla="val -48387"/>
              <a:gd name="adj2" fmla="val -70457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prefer music that has great lyrics.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52500" y="1509184"/>
            <a:ext cx="10477500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Carmen likes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musicians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who play </a:t>
            </a:r>
            <a:r>
              <a:rPr kumimoji="0" lang="en-US" altLang="zh-CN" sz="3735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different kinds of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music.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9133" y="3429000"/>
            <a:ext cx="10166351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different kinds of 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意为“不同种类的”。后面接复数形式的名词。</a:t>
            </a:r>
            <a:endParaRPr lang="en-US" altLang="zh-CN" sz="3735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60017" y="2362200"/>
            <a:ext cx="489796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39284" y="3181351"/>
            <a:ext cx="188806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829300" y="2423584"/>
            <a:ext cx="528955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7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作定语，修饰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musicians</a:t>
            </a:r>
            <a:endParaRPr lang="zh-CN" altLang="en-US" sz="2400" dirty="0">
              <a:solidFill>
                <a:srgbClr val="FF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846" name="矩形 2"/>
          <p:cNvSpPr/>
          <p:nvPr/>
        </p:nvSpPr>
        <p:spPr>
          <a:xfrm>
            <a:off x="383117" y="990600"/>
            <a:ext cx="211243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【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拓展</a:t>
            </a:r>
            <a:r>
              <a:rPr lang="en-US" altLang="zh-CN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】 </a:t>
            </a:r>
            <a:endParaRPr lang="en-US" altLang="zh-CN" sz="40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919133" y="2139951"/>
            <a:ext cx="2381251" cy="2275416"/>
            <a:chOff x="3689785" y="1605102"/>
            <a:chExt cx="1784796" cy="1706925"/>
          </a:xfrm>
        </p:grpSpPr>
        <p:pic>
          <p:nvPicPr>
            <p:cNvPr id="31864" name="Picture 2" descr="G:\文本框\易图网_黄色鲜花卡通框边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89785" y="1605102"/>
              <a:ext cx="1784796" cy="17069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865" name="矩形 14"/>
            <p:cNvSpPr/>
            <p:nvPr/>
          </p:nvSpPr>
          <p:spPr>
            <a:xfrm>
              <a:off x="4179525" y="2113237"/>
              <a:ext cx="928094" cy="5611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en-US" altLang="zh-CN" sz="4265" b="1" dirty="0">
                  <a:solidFill>
                    <a:srgbClr val="FF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kind</a:t>
              </a:r>
              <a:endParaRPr lang="zh-CN" altLang="en-US" sz="426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0484" y="2184400"/>
            <a:ext cx="1960033" cy="2019300"/>
            <a:chOff x="359958" y="1638724"/>
            <a:chExt cx="1470400" cy="1513520"/>
          </a:xfrm>
        </p:grpSpPr>
        <p:sp>
          <p:nvSpPr>
            <p:cNvPr id="16" name="泪滴形 15"/>
            <p:cNvSpPr/>
            <p:nvPr/>
          </p:nvSpPr>
          <p:spPr>
            <a:xfrm rot="7935374">
              <a:off x="338398" y="1660284"/>
              <a:ext cx="1513520" cy="1470400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31863" name="矩形 17"/>
            <p:cNvSpPr/>
            <p:nvPr/>
          </p:nvSpPr>
          <p:spPr>
            <a:xfrm>
              <a:off x="619351" y="1981510"/>
              <a:ext cx="919873" cy="9304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en-US" altLang="zh-CN" sz="3735" b="1" dirty="0">
                  <a:solidFill>
                    <a:srgbClr val="FF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kind</a:t>
              </a: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algn="ctr" eaLnBrk="1" hangingPunct="1"/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of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35162" y="4667251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有点儿；稍微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671233" y="2271184"/>
            <a:ext cx="1962151" cy="2017183"/>
            <a:chOff x="2003894" y="1703133"/>
            <a:chExt cx="1470400" cy="1513520"/>
          </a:xfrm>
        </p:grpSpPr>
        <p:sp>
          <p:nvSpPr>
            <p:cNvPr id="22" name="泪滴形 21"/>
            <p:cNvSpPr/>
            <p:nvPr/>
          </p:nvSpPr>
          <p:spPr>
            <a:xfrm rot="7935374">
              <a:off x="1982334" y="1724693"/>
              <a:ext cx="1513520" cy="1470400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31861" name="矩形 22"/>
            <p:cNvSpPr/>
            <p:nvPr/>
          </p:nvSpPr>
          <p:spPr>
            <a:xfrm>
              <a:off x="2077080" y="1905527"/>
              <a:ext cx="1353814" cy="9314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all 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algn="ctr" eaLnBrk="1" hangingPunct="1"/>
              <a:r>
                <a:rPr lang="en-US" altLang="zh-CN" sz="3735" b="1" dirty="0">
                  <a:solidFill>
                    <a:srgbClr val="FF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kind</a:t>
              </a: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s of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999423" y="4686300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各种各样的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429500" y="2182284"/>
            <a:ext cx="2017184" cy="1962149"/>
            <a:chOff x="5572242" y="1637190"/>
            <a:chExt cx="1513520" cy="1470400"/>
          </a:xfrm>
        </p:grpSpPr>
        <p:sp>
          <p:nvSpPr>
            <p:cNvPr id="26" name="泪滴形 25"/>
            <p:cNvSpPr/>
            <p:nvPr/>
          </p:nvSpPr>
          <p:spPr>
            <a:xfrm rot="8181358">
              <a:off x="5572242" y="1637190"/>
              <a:ext cx="1513520" cy="1470400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31859" name="矩形 27"/>
            <p:cNvSpPr/>
            <p:nvPr/>
          </p:nvSpPr>
          <p:spPr>
            <a:xfrm>
              <a:off x="5636172" y="1895336"/>
              <a:ext cx="1355497" cy="9303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What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algn="ctr" eaLnBrk="1" hangingPunct="1"/>
              <a:r>
                <a:rPr lang="en-US" altLang="zh-CN" sz="3735" b="1" dirty="0">
                  <a:solidFill>
                    <a:srgbClr val="FF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kind</a:t>
              </a: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s of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774767" y="2194984"/>
            <a:ext cx="2019300" cy="1962149"/>
            <a:chOff x="7331525" y="1646978"/>
            <a:chExt cx="1513520" cy="1470400"/>
          </a:xfrm>
        </p:grpSpPr>
        <p:sp>
          <p:nvSpPr>
            <p:cNvPr id="27" name="泪滴形 26"/>
            <p:cNvSpPr/>
            <p:nvPr/>
          </p:nvSpPr>
          <p:spPr>
            <a:xfrm rot="8181358">
              <a:off x="7331525" y="1646978"/>
              <a:ext cx="1513520" cy="1470400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31857" name="矩形 29"/>
            <p:cNvSpPr/>
            <p:nvPr/>
          </p:nvSpPr>
          <p:spPr>
            <a:xfrm>
              <a:off x="7499287" y="1895334"/>
              <a:ext cx="1215575" cy="9303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a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algn="ctr" eaLnBrk="1" hangingPunct="1"/>
              <a:r>
                <a:rPr lang="en-US" altLang="zh-CN" sz="3735" b="1" dirty="0">
                  <a:solidFill>
                    <a:srgbClr val="FF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kind</a:t>
              </a: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of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21575" y="4730751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什么种类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284672" y="4739217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一种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2"/>
          <p:cNvSpPr txBox="1">
            <a:spLocks noRot="1"/>
          </p:cNvSpPr>
          <p:nvPr/>
        </p:nvSpPr>
        <p:spPr>
          <a:xfrm>
            <a:off x="2456815" y="2369185"/>
            <a:ext cx="4936490" cy="1441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kind of music do you like? 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3305" y="1188085"/>
            <a:ext cx="3810000" cy="47015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20850" y="1096645"/>
            <a:ext cx="6921500" cy="89662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kind of movies do you like?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175000" y="2464435"/>
            <a:ext cx="6632575" cy="11563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prefer movies that give me something to </a:t>
            </a:r>
            <a:r>
              <a:rPr lang="en-US" altLang="zh-CN" sz="373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think about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" y="2056130"/>
            <a:ext cx="3540125" cy="3540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3660" y="1977390"/>
            <a:ext cx="3689350" cy="3697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5185" y="2371725"/>
            <a:ext cx="10751820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 about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意为“考虑；思考”，是固定短语，其后可跟名词、代词或动词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-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ing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形式作宾语。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三、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think about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矩形 2"/>
          <p:cNvSpPr/>
          <p:nvPr/>
        </p:nvSpPr>
        <p:spPr>
          <a:xfrm>
            <a:off x="814917" y="1221317"/>
            <a:ext cx="10657416" cy="3973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5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【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拓展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】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think about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 of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这两个短语表示“考虑，对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有某种看法”时，可以互换。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think of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</a:t>
            </a:r>
            <a:r>
              <a:rPr lang="zh-CN" altLang="en-US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“想出（主意、名字、建议等）、想起、关心”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时，一般不和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 about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换用。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charRg st="5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charRg st="5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charRg st="62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charRg st="62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6" name="矩形 3"/>
          <p:cNvSpPr/>
          <p:nvPr/>
        </p:nvSpPr>
        <p:spPr>
          <a:xfrm>
            <a:off x="213995" y="1779270"/>
            <a:ext cx="11747500" cy="3543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1. —I prefer sports shows _____ soap opera.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What about you?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—Me, too.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A. at             B. than            C. to           D. of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52472" y="2025862"/>
            <a:ext cx="55308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36955" y="931545"/>
            <a:ext cx="11153775" cy="4890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p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refer = like…better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prefer A to B. / prefer doing A to doing B. </a:t>
            </a:r>
            <a:endParaRPr kumimoji="0" lang="en-US" altLang="zh-CN" sz="3200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prefer to do </a:t>
            </a:r>
            <a:r>
              <a:rPr lang="en-US" altLang="zh-CN" sz="3200" b="1" noProof="0" dirty="0" err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sth</a:t>
            </a:r>
            <a:r>
              <a:rPr lang="en-US" altLang="zh-CN" sz="320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endParaRPr lang="en-US" altLang="zh-CN" sz="3200" b="1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prefer sb to do sth.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prefer to do A rather than do B= would rather do A than do B.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different kinds of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 think about 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ea typeface="楷体" panose="02010609060101010101" charset="-122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ea typeface="楷体" panose="02010609060101010101" charset="-122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2689860" y="4257040"/>
            <a:ext cx="1605280" cy="82994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lyric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s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86625" y="4257040"/>
            <a:ext cx="1369060" cy="82994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song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910" y="1806575"/>
            <a:ext cx="4107180" cy="228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8540" y="1806575"/>
            <a:ext cx="3806190" cy="238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606742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933190" y="1734820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572770" y="1649095"/>
            <a:ext cx="5089525" cy="899160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elegant music.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7587615" y="1428750"/>
            <a:ext cx="3770630" cy="1021715"/>
          </a:xfrm>
          <a:prstGeom prst="wedgeRoundRectCallout">
            <a:avLst>
              <a:gd name="adj1" fmla="val -37369"/>
              <a:gd name="adj2" fmla="val 9151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like elegant music better.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86865" y="5241290"/>
            <a:ext cx="8799195" cy="6661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1. 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p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refer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 =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 like…better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Arial" panose="020B0604020202020204" pitchFamily="34" charset="0"/>
              </a:rPr>
              <a:t>，意为“更喜欢”。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prefer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3"/>
          <p:cNvSpPr txBox="1"/>
          <p:nvPr/>
        </p:nvSpPr>
        <p:spPr>
          <a:xfrm>
            <a:off x="1077383" y="980863"/>
            <a:ext cx="10475384" cy="164401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prefer A to B. / prefer doing A to doing B. </a:t>
            </a:r>
            <a:endParaRPr kumimoji="0" lang="en-US" altLang="zh-CN" sz="3735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与（做）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相比更喜欢（做）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58308" y="3880908"/>
            <a:ext cx="10475384" cy="86741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water to milk.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6145" y="2541905"/>
            <a:ext cx="3333750" cy="33337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8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charRg st="48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275715" y="982345"/>
            <a:ext cx="10574655" cy="8674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prefer to do </a:t>
            </a:r>
            <a:r>
              <a:rPr kumimoji="0" lang="en-US" altLang="zh-CN" sz="3735" b="1" kern="1200" cap="none" spc="0" normalizeH="0" baseline="0" noProof="0" dirty="0" err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更喜欢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宁愿做某事。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2144395" y="3227705"/>
            <a:ext cx="5259070" cy="16440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He prefers to listen to gentle music.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4670" y="2324735"/>
            <a:ext cx="4588510" cy="331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8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108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140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7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157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23028" y="1226397"/>
            <a:ext cx="11664951" cy="2680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prefer sb to do sth.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宁愿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更希望某人做某事。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We prefer you to play the guitar.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9380" y="2512695"/>
            <a:ext cx="3085465" cy="322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45403" y="952712"/>
            <a:ext cx="11664951" cy="2680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5. prefer to do A rather than do B 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= would rather do A than do B.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宁愿做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而不愿做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45403" y="3726392"/>
            <a:ext cx="11664951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I prefer to read rather than write.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  I would rather read than write. 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0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80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6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16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0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150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1503257" y="4745567"/>
            <a:ext cx="9025467" cy="66611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I prefer music that 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__________________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.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86873" y="4648201"/>
            <a:ext cx="3269615" cy="66611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has great lyrics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8730" y="1452880"/>
            <a:ext cx="4414520" cy="2875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5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7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2040</Words>
  <Application>WPS 演示</Application>
  <PresentationFormat>宽屏</PresentationFormat>
  <Paragraphs>155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楷体</vt:lpstr>
      <vt:lpstr>汉仪乐喵体W</vt:lpstr>
      <vt:lpstr>Times New Roman</vt:lpstr>
      <vt:lpstr>微软雅黑</vt:lpstr>
      <vt:lpstr>Arial Unicode MS</vt:lpstr>
      <vt:lpstr>Calibri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13</cp:revision>
  <dcterms:created xsi:type="dcterms:W3CDTF">2019-09-19T02:01:00Z</dcterms:created>
  <dcterms:modified xsi:type="dcterms:W3CDTF">2020-10-27T07:02:45Z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