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5" r:id="rId1"/>
    <p:sldMasterId id="2147483699" r:id="rId2"/>
  </p:sldMasterIdLst>
  <p:notesMasterIdLst>
    <p:notesMasterId r:id="rId3"/>
  </p:notesMasterIdLst>
  <p:sldIdLst>
    <p:sldId id="493" r:id="rId4"/>
    <p:sldId id="325" r:id="rId5"/>
    <p:sldId id="497" r:id="rId6"/>
    <p:sldId id="498" r:id="rId7"/>
    <p:sldId id="500" r:id="rId8"/>
    <p:sldId id="539" r:id="rId9"/>
    <p:sldId id="579" r:id="rId10"/>
    <p:sldId id="580" r:id="rId11"/>
    <p:sldId id="530" r:id="rId12"/>
    <p:sldId id="531" r:id="rId13"/>
    <p:sldId id="565" r:id="rId14"/>
    <p:sldId id="533" r:id="rId15"/>
    <p:sldId id="534" r:id="rId16"/>
    <p:sldId id="536" r:id="rId17"/>
    <p:sldId id="568" r:id="rId18"/>
    <p:sldId id="585" r:id="rId19"/>
    <p:sldId id="499" r:id="rId20"/>
    <p:sldId id="483" r:id="rId21"/>
    <p:sldId id="472" r:id="rId22"/>
    <p:sldId id="473" r:id="rId23"/>
    <p:sldId id="508" r:id="rId24"/>
    <p:sldId id="546" r:id="rId25"/>
    <p:sldId id="513" r:id="rId26"/>
    <p:sldId id="514" r:id="rId27"/>
    <p:sldId id="518" r:id="rId28"/>
    <p:sldId id="519" r:id="rId29"/>
    <p:sldId id="586" r:id="rId30"/>
    <p:sldId id="520" r:id="rId31"/>
    <p:sldId id="521" r:id="rId32"/>
    <p:sldId id="573" r:id="rId33"/>
    <p:sldId id="574" r:id="rId34"/>
    <p:sldId id="587" r:id="rId35"/>
    <p:sldId id="588" r:id="rId36"/>
    <p:sldId id="524" r:id="rId37"/>
    <p:sldId id="516" r:id="rId38"/>
    <p:sldId id="589" r:id="rId39"/>
    <p:sldId id="590" r:id="rId40"/>
    <p:sldId id="517" r:id="rId41"/>
    <p:sldId id="474" r:id="rId42"/>
    <p:sldId id="591" r:id="rId43"/>
    <p:sldId id="527" r:id="rId44"/>
    <p:sldId id="529" r:id="rId45"/>
    <p:sldId id="577" r:id="rId46"/>
    <p:sldId id="554" r:id="rId47"/>
    <p:sldId id="552" r:id="rId48"/>
    <p:sldId id="495" r:id="rId49"/>
  </p:sldIdLst>
  <p:sldSz cx="12188825" cy="6858000"/>
  <p:notesSz cx="6858000" cy="9144000"/>
  <p:custDataLst>
    <p:tags r:id="rId50"/>
  </p:custDataLst>
  <p:defaultTextStyle>
    <a:defPPr>
      <a:defRPr lang="zh-CN"/>
    </a:defPPr>
    <a:lvl1pPr marL="0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1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3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45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28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09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91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73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56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 varScale="1">
        <p:scale>
          <a:sx n="78" d="100"/>
          <a:sy n="78" d="100"/>
        </p:scale>
        <p:origin x="624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tags" Target="tags/tag3.xml" /><Relationship Id="rId51" Type="http://schemas.openxmlformats.org/officeDocument/2006/relationships/presProps" Target="presProps.xml" /><Relationship Id="rId52" Type="http://schemas.openxmlformats.org/officeDocument/2006/relationships/viewProps" Target="viewProps.xml" /><Relationship Id="rId53" Type="http://schemas.openxmlformats.org/officeDocument/2006/relationships/theme" Target="theme/theme1.xml" /><Relationship Id="rId54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>2021/3/21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22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5074517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422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0954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3315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912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09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1252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5938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976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878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936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7657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9193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9393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5550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1076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93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0946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1768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8120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9448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6229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83400024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7269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0131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9674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14552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09584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94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477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0981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7571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328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4055538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0188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zh-CN" altLang="en-US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92" r:id="rId3"/>
    <p:sldLayoutId id="2147483688" r:id="rId4"/>
    <p:sldLayoutId id="2147483689" r:id="rId5"/>
    <p:sldLayoutId id="2147483690" r:id="rId6"/>
    <p:sldLayoutId id="2147483691" r:id="rId7"/>
  </p:sldLayoutIdLst>
  <p:transition/>
  <p:timing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0168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</p:sldLayoutIdLst>
  <p:transition/>
  <p:timing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9.xml" TargetMode="Internal" /><Relationship Id="rId3" Type="http://schemas.openxmlformats.org/officeDocument/2006/relationships/slide" Target="slide3.xml" TargetMode="Internal" /><Relationship Id="rId4" Type="http://schemas.openxmlformats.org/officeDocument/2006/relationships/slide" Target="slide17.xml" TargetMode="Internal" /><Relationship Id="rId5" Type="http://schemas.openxmlformats.org/officeDocument/2006/relationships/slide" Target="slide41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microsoft.com/office/2007/relationships/hdphoto" Target="../media/image5.wdp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Relationship Id="rId3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10422 w 9451327"/>
              <a:gd name="connsiteY0" fmla="*/ 2146911 h 2704560"/>
              <a:gd name="connsiteX1" fmla="*/ 25927 w 9451327"/>
              <a:gd name="connsiteY1" fmla="*/ 0 h 2704560"/>
              <a:gd name="connsiteX2" fmla="*/ 9002684 w 9451327"/>
              <a:gd name="connsiteY2" fmla="*/ 0 h 2704560"/>
              <a:gd name="connsiteX3" fmla="*/ 9451327 w 9451327"/>
              <a:gd name="connsiteY3" fmla="*/ 448643 h 2704560"/>
              <a:gd name="connsiteX4" fmla="*/ 9451327 w 9451327"/>
              <a:gd name="connsiteY4" fmla="*/ 2243164 h 2704560"/>
              <a:gd name="connsiteX5" fmla="*/ 9002684 w 9451327"/>
              <a:gd name="connsiteY5" fmla="*/ 2691807 h 2704560"/>
              <a:gd name="connsiteX6" fmla="*/ 1864 w 9451327"/>
              <a:gd name="connsiteY6" fmla="*/ 2703839 h 2704560"/>
              <a:gd name="connsiteX7" fmla="*/ 10422 w 9451327"/>
              <a:gd name="connsiteY7" fmla="*/ 2146911 h 2704560"/>
              <a:gd name="connsiteX8" fmla="*/ 0 w 11089232"/>
              <a:gd name="connsiteY8" fmla="*/ 448643 h 27038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-18439" y="1650652"/>
            <a:ext cx="1371583" cy="835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0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81986" y="952173"/>
            <a:ext cx="1170732" cy="1296144"/>
          </a:xfrm>
          <a:custGeom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1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Looking forwards</a:t>
            </a:r>
          </a:p>
        </p:txBody>
      </p:sp>
      <p:sp>
        <p:nvSpPr>
          <p:cNvPr id="12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3078384 w 3078384"/>
              <a:gd name="connsiteY0" fmla="*/ 0 h 143576"/>
              <a:gd name="connsiteX1" fmla="*/ 3034033 w 3078384"/>
              <a:gd name="connsiteY1" fmla="*/ 65782 h 143576"/>
              <a:gd name="connsiteX2" fmla="*/ 2846221 w 3078384"/>
              <a:gd name="connsiteY2" fmla="*/ 143576 h 143576"/>
              <a:gd name="connsiteX3" fmla="*/ 190094 w 3078384"/>
              <a:gd name="connsiteY3" fmla="*/ 143576 h 143576"/>
              <a:gd name="connsiteX4" fmla="*/ 2283 w 3078384"/>
              <a:gd name="connsiteY4" fmla="*/ 65782 h 143576"/>
              <a:gd name="connsiteX5" fmla="*/ 49371 w 3078384"/>
              <a:gd name="connsiteY5" fmla="*/ 91440 h 143576"/>
              <a:gd name="connsiteX6" fmla="*/ 49371 w 3078384"/>
              <a:gd name="connsiteY6" fmla="*/ 91440 h 143576"/>
              <a:gd name="connsiteX7" fmla="*/ 0 w 3120453"/>
              <a:gd name="connsiteY7" fmla="*/ 0 h 1435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/>
            </a:endParaRPr>
          </a:p>
        </p:txBody>
      </p:sp>
      <p:sp>
        <p:nvSpPr>
          <p:cNvPr id="18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3078384 w 3078384"/>
              <a:gd name="connsiteY0" fmla="*/ 0 h 143576"/>
              <a:gd name="connsiteX1" fmla="*/ 3034033 w 3078384"/>
              <a:gd name="connsiteY1" fmla="*/ 65782 h 143576"/>
              <a:gd name="connsiteX2" fmla="*/ 2846221 w 3078384"/>
              <a:gd name="connsiteY2" fmla="*/ 143576 h 143576"/>
              <a:gd name="connsiteX3" fmla="*/ 190094 w 3078384"/>
              <a:gd name="connsiteY3" fmla="*/ 143576 h 143576"/>
              <a:gd name="connsiteX4" fmla="*/ 2283 w 3078384"/>
              <a:gd name="connsiteY4" fmla="*/ 65782 h 143576"/>
              <a:gd name="connsiteX5" fmla="*/ 49371 w 3078384"/>
              <a:gd name="connsiteY5" fmla="*/ 91440 h 143576"/>
              <a:gd name="connsiteX6" fmla="*/ 49371 w 3078384"/>
              <a:gd name="connsiteY6" fmla="*/ 91440 h 143576"/>
              <a:gd name="connsiteX7" fmla="*/ 0 w 3120453"/>
              <a:gd name="connsiteY7" fmla="*/ 0 h 1435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/>
            </a:endParaRPr>
          </a:p>
        </p:txBody>
      </p:sp>
      <p:sp>
        <p:nvSpPr>
          <p:cNvPr id="19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163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Times New Roman" pitchFamily="18" charset="0"/>
              </a:rPr>
              <a:t>Unit 1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5644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489283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认真思考的，深思的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2520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思想；想法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象征，代表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2520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象征；标志；符号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2520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象征的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混合；混合体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3924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混合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喜爱，钟爱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3924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影响；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感染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2862" y="548680"/>
            <a:ext cx="16866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thoughtful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3817" y="1155407"/>
            <a:ext cx="12971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thought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862" y="1783488"/>
            <a:ext cx="15921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symbolize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292" y="2348880"/>
            <a:ext cx="12041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symbol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4292" y="2946082"/>
            <a:ext cx="14446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symbolic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7920" y="3577693"/>
            <a:ext cx="13071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mixture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01765" y="4179743"/>
            <a:ext cx="7216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mix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7920" y="4784382"/>
            <a:ext cx="14237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affection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01765" y="5373216"/>
            <a:ext cx="9781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affect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17304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2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399666" y="692696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合格的，胜任的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3924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使有资格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3924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资格；合格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证明</a:t>
            </a:r>
            <a:endParaRPr lang="en-US" altLang="zh-CN" sz="2600" b="1" kern="100" smtClean="0"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熟练，流利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3924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流利的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由衷地，真诚地，真心实意地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3924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真诚的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茶点，点心和饮料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3924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使恢复精力；使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清新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0786" y="755179"/>
            <a:ext cx="14462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qualified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07393" y="1328014"/>
            <a:ext cx="11865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qualify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7393" y="1950781"/>
            <a:ext cx="19832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qualification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0786" y="2579941"/>
            <a:ext cx="12218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fluency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7393" y="3190876"/>
            <a:ext cx="10182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fluent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0786" y="3738170"/>
            <a:ext cx="14462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sincerely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07393" y="4376717"/>
            <a:ext cx="11865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sincere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0786" y="4973979"/>
            <a:ext cx="20401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refreshments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7393" y="5556339"/>
            <a:ext cx="11865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refresh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82374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764704"/>
            <a:ext cx="10852697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掌握规律　巧记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单词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1431826"/>
            <a:ext cx="11392669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后缀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-ic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加在名词后面构成形容词，表示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“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有关的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”“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有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性质的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”“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是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”“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组成的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”“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像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”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等意义。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symbol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象征；标志；符号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symbolic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象征的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atmosphere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大气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atmospheric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大气的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hero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英雄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heroic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英雄的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alcohol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酒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alcoholic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酒精的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volcano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火山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volcanic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火山的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6604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414892" y="188640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486900" y="24018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核心短语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9666" y="846098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en-US" altLang="zh-CN" sz="2600" b="1" u="sng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做出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决定，拿定主意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放过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，放弃，错过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邀请，机会等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洞察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；对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深刻理解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推迟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，使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延期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引起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权衡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；仔细考虑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拒绝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；把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音量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调低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回顾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每天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坚决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拒绝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；彻底否决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7720" y="927770"/>
            <a:ext cx="32912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up one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mind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7720" y="1484784"/>
            <a:ext cx="12522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pass up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7720" y="2106369"/>
            <a:ext cx="17892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insight into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7720" y="2691958"/>
            <a:ext cx="11384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</a:t>
            </a:r>
            <a:r>
              <a:rPr lang="en-US" altLang="zh-CN" sz="2600" b="1" kern="100" smtClean="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off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7720" y="3294509"/>
            <a:ext cx="16485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arise from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7720" y="3901236"/>
            <a:ext cx="14734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weigh up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720" y="4518645"/>
            <a:ext cx="16770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turn down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7720" y="5132809"/>
            <a:ext cx="2002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 back on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7720" y="5670773"/>
            <a:ext cx="23647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 a daily basis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9836" y="6256362"/>
            <a:ext cx="28716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reject...out of hand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6929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414892" y="188640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486900" y="24018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经典句式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666" y="1289104"/>
            <a:ext cx="11392669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1.not only...but also...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不但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而且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has in fact become one of the most famous American poems of all time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</a:t>
            </a:r>
            <a:endParaRPr lang="en-US" altLang="zh-CN" sz="2600" u="sng" kern="100" smtClean="0"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because of its natural style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because of its thoughtful insights into human nature.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事实上，它已经成为美国有史以来最著名的诗歌之一，不仅因为它的自然风格，而且因为它对人性的深入思考。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37998" y="2032273"/>
            <a:ext cx="6479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5346" y="2543766"/>
            <a:ext cx="7970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only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8348" y="2589287"/>
            <a:ext cx="13067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334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908720"/>
            <a:ext cx="11392669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help but do...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不得不做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reading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Road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Taken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one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one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mind images of a peaceful wood deep within the countryside.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当读《未选择的路》时，人们不禁在脑海中看到乡间深处一片宁静的森林。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3.There is no doing...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不可能做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Once we make a decision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most circumstances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一旦我们做了决定，在大多数情况下，就没有回头路了。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26460" y="1575842"/>
            <a:ext cx="29177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cannot help but see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37386" y="3933056"/>
            <a:ext cx="32916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going back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334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412776"/>
            <a:ext cx="11392669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4.It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unlikely that...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不可能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Although the writer of the poem considers taking the other path another day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knows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will ever have the opportunity to do so.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尽管这首诗的作者考虑改天走另一条路，但他知道他不太可能有这样的机会这么做。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返回">
            <a:hlinkClick r:id="rId2" action="ppaction://hlinksldjump"/>
            <a:extLst>
              <a:ext uri="{FF2B5EF4-FFF2-40B4-BE49-F238E27FC236}">
                <a16:creationId xmlns="" xmlns:a16="http://schemas.microsoft.com/office/drawing/2014/main" id="{5851EEE6-E95D-7541-BA1F-1CFF257BB121}"/>
              </a:ext>
            </a:extLst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返 回</a:t>
            </a:r>
          </a:p>
        </p:txBody>
      </p:sp>
      <p:sp>
        <p:nvSpPr>
          <p:cNvPr id="3" name="矩形 2"/>
          <p:cNvSpPr/>
          <p:nvPr/>
        </p:nvSpPr>
        <p:spPr>
          <a:xfrm>
            <a:off x="1908423" y="2677100"/>
            <a:ext cx="27446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unlikely that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4736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821199" y="1774140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1763749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360" y="1763749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9741" y="1686427"/>
            <a:ext cx="11141033" cy="122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can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up my mind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what the right thing to do is.</a:t>
            </a:r>
            <a:r>
              <a:rPr lang="zh-CN" altLang="zh-CN" sz="24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我无法决定该做什么正确的事。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56637" y="2132139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9741" y="3124260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/>
                <a:cs typeface="Times New Roman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up one</a:t>
            </a:r>
            <a:r>
              <a:rPr lang="en-US" altLang="zh-CN" sz="2600" b="1" kern="10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mind (to do sth. )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下决心；决定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做某事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8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互 动 探 究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探究重点  互动撞击思维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14892" y="621297"/>
            <a:ext cx="1773932" cy="5932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86900" y="6728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accent5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重点词汇</a:t>
            </a:r>
            <a:endParaRPr lang="zh-CN" altLang="en-US" sz="2800">
              <a:solidFill>
                <a:schemeClr val="accent5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9741" y="3772332"/>
            <a:ext cx="11141033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change one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mind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改变主意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bear/keep...in mind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记住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read one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mind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看出某人的心思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0124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386308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(1)After graduation from college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made up their minds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to go and settle in the countryside.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大学毕业后，他们决心到农村安家落户。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(2)You say you won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smoke any longer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you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soon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你说你不再吸烟了，可是你很快就会变卦的。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(3)Always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your task is to get this company running well.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要一直记住：你的任务是使这家公司运转顺利。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(4)This time he failed to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he didn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know what she would do next.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这次他没有看出妻子的心思，因此，他不知道她下一步要做什么。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12249" y="2248297"/>
            <a:ext cx="27546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change your mind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7948" y="3429000"/>
            <a:ext cx="27799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bear/keep in mind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97238" y="4636174"/>
            <a:ext cx="32836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read his wife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mind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0418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487221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487221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487221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09888"/>
            <a:ext cx="11141033" cy="130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 you 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off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making a decision until you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ve spoken to your high school advisor</a:t>
            </a:r>
            <a:r>
              <a:rPr lang="zh-CN" altLang="zh-CN" sz="28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？</a:t>
            </a:r>
            <a:r>
              <a:rPr lang="zh-CN" altLang="zh-CN" sz="24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你</a:t>
            </a:r>
            <a:r>
              <a:rPr lang="zh-CN" altLang="zh-CN" sz="24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能把做决定的时间推迟到和高中导师谈过之后吗？</a:t>
            </a:r>
            <a:endParaRPr lang="zh-CN" altLang="zh-CN" sz="24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855611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1893845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off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延期；推迟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2536329"/>
            <a:ext cx="11141033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aside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节省；储蓄；储存；留出；放一边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away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放好；存起来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forward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提出；推荐；把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钟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表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拨快；将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提前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up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举起；张贴；建立；提供食宿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up with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容忍；忍受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out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扑灭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0520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114860" y="1556792"/>
            <a:ext cx="7959103" cy="661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</a:rPr>
              <a:t>Period Three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</a:rPr>
              <a:t>Using language &amp; Developing ideas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华文细黑" panose="02010600040101010101" pitchFamily="2" charset="-122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005064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基础自测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自主学习  落实基础知识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140968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语篇理解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精读演练  萃取文本精华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/>
        </p:nvSpPr>
        <p:spPr>
          <a:xfrm>
            <a:off x="3934172" y="486916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互动探究    </a:t>
            </a:r>
            <a:r>
              <a:rPr lang="zh-CN" altLang="en-US">
                <a:solidFill>
                  <a:srgbClr val="8E6D48"/>
                </a:solidFill>
                <a:latin typeface="Arial"/>
                <a:ea typeface="微软雅黑"/>
              </a:rPr>
              <a:t>探究重点  互动撞击思维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4" name="文本框 23">
            <a:hlinkClick r:id="rId5" action="ppaction://hlinksldjump"/>
          </p:cNvPr>
          <p:cNvSpPr txBox="1"/>
          <p:nvPr/>
        </p:nvSpPr>
        <p:spPr>
          <a:xfrm>
            <a:off x="3934172" y="5724545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达标检测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当堂检测  基础达标演练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6" name="组合 25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矩形 33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5658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99666" y="812765"/>
            <a:ext cx="11392669" cy="484848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 sports meeting has been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off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because of the heavy rain.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运动会因为大雨而已经被延期了。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选词填空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]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　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从以上短语中选择合适的并用其正确形式填空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(2)We should encourage children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some of their pocket money to buy Christmas presents.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(3)Ten minutes later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firefighters arrived and the big fire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(4)The manager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suggestion that we should have an assistant.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(5)She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notice about the school trip to Italy.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4807" y="2646437"/>
            <a:ext cx="1834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put aside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94900" y="3870573"/>
            <a:ext cx="1834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put out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35002" y="4448725"/>
            <a:ext cx="19159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forward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5900" y="5034314"/>
            <a:ext cx="11224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up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9258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242622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242622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242622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190967"/>
            <a:ext cx="11141033" cy="122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Then we can 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weigh up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options and try to come to a decision.</a:t>
            </a:r>
            <a:endParaRPr lang="zh-CN" altLang="zh-CN" sz="11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然后我们可以权衡各种选择，并试图做出决定。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611012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3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9740" y="1591997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weigh up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权衡；仔细考虑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0" y="2288446"/>
            <a:ext cx="11141033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weigh down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压弯，压下，压倒；使某人感到沉重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weight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[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]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重；重量；体重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lose weight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减肥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on/gain weight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增加体重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by weight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按重量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weight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在重量上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92544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477366"/>
            <a:ext cx="11392669" cy="60479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trying to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weigh up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advantages and disadvantages of working from home.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我正在努力权衡在家工作的利弊。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(2)These nests increase in size each year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can eventually weigh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branch.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这些巢穴每年都在增大，最终可能会把树枝压弯。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(3)As we all know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kind of refreshments is sold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weight.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众所周知，这种茶点是按重量出售的。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(4)Made of plastics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machine is light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weight.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这台机器由塑料制成，重量很轻。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27814" y="2367930"/>
            <a:ext cx="963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down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52399" y="4130030"/>
            <a:ext cx="5373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by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44927" y="5346729"/>
            <a:ext cx="4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406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377114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377114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377114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296084"/>
            <a:ext cx="1114103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addition to 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participation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school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part-time job can also be helpful in this transition</a:t>
            </a:r>
            <a:r>
              <a:rPr lang="en-US" altLang="zh-CN" sz="28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除了</a:t>
            </a:r>
            <a:r>
              <a:rPr lang="zh-CN" altLang="zh-CN" sz="24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上学，做兼职工作也有助于这一转变。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745504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4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1772816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/>
                <a:cs typeface="Times New Roman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participation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参加；参与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2492896"/>
            <a:ext cx="11141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 </a:t>
            </a:r>
            <a:r>
              <a:rPr lang="en-US" altLang="zh-CN" sz="28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参加</a:t>
            </a:r>
            <a:endParaRPr lang="zh-CN" altLang="zh-CN" sz="11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 in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参加</a:t>
            </a:r>
            <a:endParaRPr lang="zh-CN" altLang="zh-CN" sz="11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 with sb. in sth. 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同某人参与某事</a:t>
            </a:r>
            <a:endParaRPr lang="zh-CN" altLang="zh-CN" sz="11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participant </a:t>
            </a:r>
            <a:r>
              <a:rPr lang="en-US" altLang="zh-CN" sz="28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参与者</a:t>
            </a:r>
            <a:endParaRPr lang="zh-CN" altLang="zh-CN" sz="11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3916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573474"/>
            <a:ext cx="11392669" cy="54478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(1)From boyhood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wanted more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participation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the decision making.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我们从小就想更多地参与决策。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(2)As was reported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many countries participated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searching for the missing correspondent.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据报道，很多国家参与了对失联记者的搜寻。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(3)As a friend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should participate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him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his sufferings.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作为朋友你应当分担他的苦恼。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(4)He is an excellent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 never gives up.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他是一个优秀的参与者，从不放弃。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87530" y="1888257"/>
            <a:ext cx="4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93829" y="3654549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22665" y="3654549"/>
            <a:ext cx="4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11066" y="4787627"/>
            <a:ext cx="1778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participant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8438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684195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684195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684195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612450"/>
            <a:ext cx="11141033" cy="122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Life throws many 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alternatives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at us on a daily basis.</a:t>
            </a:r>
            <a:r>
              <a:rPr lang="zh-CN" altLang="zh-CN" sz="24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生活每天都在向我们抛出许多选择。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052585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5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2132856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/>
                <a:cs typeface="Times New Roman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alternative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可供选择的事物</a:t>
            </a:r>
            <a:r>
              <a:rPr lang="zh-CN" altLang="zh-CN" sz="2600" b="1" kern="1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adj</a:t>
            </a:r>
            <a:r>
              <a:rPr lang="en-US" altLang="zh-CN" sz="2600" b="1" kern="1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可选择的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2840703"/>
            <a:ext cx="1114103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the alternative of doing...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有做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的选择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no alternative but to do...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itchFamily="18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＝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no choice but to do...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＝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 nothing but do...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itchFamily="18" charset="0"/>
              </a:rPr>
              <a:t>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别无选择只好做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 alternative to...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的替代品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4897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124744"/>
            <a:ext cx="11392669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 road was blocked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we went by an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alternative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road.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这条路被挡住了，因此我们走了另一条路。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(2)If you 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like the school lunch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bringing your own.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如果你不喜欢学校准备的午餐，你可以自己带饭。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(3)Like my friend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now have an alternative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complaining.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就像我的朋友一样，我现在有了一种代替抱怨的东西。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50041" y="2403954"/>
            <a:ext cx="33586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the alternative of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30516" y="4211235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68383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412776"/>
            <a:ext cx="11392669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句型转换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]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(4)Lacking money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have no choice but to give up the plan.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①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Lacking money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to give up the plan.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②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Lacking money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can do nothing but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plan.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65340" y="271938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85757" y="2719384"/>
            <a:ext cx="5373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21468" y="2719384"/>
            <a:ext cx="17203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alternative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35191" y="3253126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give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5241" y="3253126"/>
            <a:ext cx="556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up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6964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3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529132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529132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529132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04664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course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greatest dilemmas 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arise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from moral problems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we are uncertain which choice results in doing the right thing.</a:t>
            </a:r>
            <a:endParaRPr lang="zh-CN" altLang="zh-CN" sz="11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当然，最大的困境来自道德问题，当我们不确定哪种选择会导致做正确的事情。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221522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6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2564904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/>
                <a:cs typeface="Times New Roman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arise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由</a:t>
            </a:r>
            <a:r>
              <a:rPr lang="en-US" altLang="zh-CN" sz="2600" b="1" kern="10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引起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242088"/>
            <a:ext cx="11141033" cy="121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arise from/out of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因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产生；由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引起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arises/arose...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有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产生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28757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340768"/>
            <a:ext cx="11392669" cy="24469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(1)Use this money when the need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arises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有需要时就使用这笔钱。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 doctor said her illness arose partly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lack of food.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医生说她的病一部分是由于缺乏食物而引起的。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36868" y="2636912"/>
            <a:ext cx="8807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7429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5305" y="1124744"/>
            <a:ext cx="10745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err="1">
                <a:solidFill>
                  <a:srgbClr val="7030A0"/>
                </a:solidFill>
                <a:latin typeface="Times New Roman" pitchFamily="18" charset="0"/>
                <a:ea typeface="华文细黑" panose="02010600040101010101" pitchFamily="2" charset="-122"/>
              </a:rPr>
              <a:t>Ⅰ.Read the passage quickly and get the general idea of the passage.</a:t>
            </a:r>
            <a:endParaRPr lang="zh-CN" altLang="zh-CN" sz="2800" b="1" kern="100">
              <a:solidFill>
                <a:srgbClr val="7030A0"/>
              </a:solidFill>
              <a:latin typeface="Times New Roman" pitchFamily="18" charset="0"/>
              <a:ea typeface="华文细黑" panose="02010600040101010101" pitchFamily="2" charset="-122"/>
            </a:endParaRPr>
          </a:p>
        </p:txBody>
      </p:sp>
      <p:sp>
        <p:nvSpPr>
          <p:cNvPr id="9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语 篇 理 解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精读演练  </a:t>
            </a:r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萃取文本精华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666" y="1893178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1.What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the main idea of the passage?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A.The introduction to the poem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Road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B.How to choose the road of life.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C.The meaning of life choice.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D.The poem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Road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how to make right choices.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261764" y="419743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3817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601140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601140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601140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534174"/>
            <a:ext cx="1114103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Once we make a decision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most 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circumstances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going back</a:t>
            </a:r>
            <a:r>
              <a:rPr lang="en-US" altLang="zh-CN" sz="28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一旦</a:t>
            </a:r>
            <a:r>
              <a:rPr lang="zh-CN" altLang="zh-CN" sz="24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我们做了决定，在大多数情况下，就没有回头路了。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969530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7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1988840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circumstance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情况；情形</a:t>
            </a:r>
            <a:endParaRPr lang="zh-CN" altLang="zh-CN" sz="2600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2636912"/>
            <a:ext cx="11141033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according to circumstances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视情况而定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in/under the circumstances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在这种情况下；既然如此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in/under no circumstances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决不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itchFamily="18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置于句首时，句子需要部分倒装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itchFamily="18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28757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99048"/>
            <a:ext cx="11392669" cy="67248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Circumstances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have combined to ruin our plans for the participation in this activity.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各种情况凑在一起破坏了我们参与这项活动的计划。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(2)He varies the treatment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他根据情况变换治疗方法。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 wanted to leave quickly but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decided to stay another night.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我想很快就离开，但在这种情况下，我决定再待一个晚上。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(4)She made it clear that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would she pass up the opportunity.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她明确表示，她决不会错过这次机会。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03004" y="1934416"/>
            <a:ext cx="40466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according to circumstances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7100" y="3178957"/>
            <a:ext cx="40466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under/in the circumstances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8767" y="4952781"/>
            <a:ext cx="40466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under/in no circumstances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7429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601140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800" kern="0" smtClean="0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601140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kumimoji="1" lang="zh-CN" altLang="en-US" sz="2400" kern="0" smtClean="0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601140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kumimoji="1" lang="zh-CN" altLang="en-US" sz="2400" kern="0" smtClean="0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534174"/>
            <a:ext cx="1114103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Match the headings to the sections and find out how 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qualified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</a:t>
            </a:r>
            <a:r>
              <a:rPr lang="en-US" altLang="zh-CN" sz="2800" b="1" kern="100" spc="-3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applicant is for the job</a:t>
            </a:r>
            <a:r>
              <a:rPr lang="en-US" altLang="zh-CN" sz="2800" b="1" kern="100" spc="-3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spc="-3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将</a:t>
            </a:r>
            <a:r>
              <a:rPr lang="zh-CN" altLang="zh-CN" sz="2400" b="1" kern="100" spc="-3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标题与各部分相匹配，弄清楚申请人是否适合这份工作。</a:t>
            </a:r>
            <a:endParaRPr lang="zh-CN" altLang="zh-CN" sz="2400" kern="100" spc="-3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969530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8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1988840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qualified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合格的，胜任的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2636912"/>
            <a:ext cx="11141033" cy="362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qualified to do...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有资格做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qualified for 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胜任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qualification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资格证明；资格；合格性；资格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证明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的取得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the qualification to do sth. /for sth. 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有资格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做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meet qualifications 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符合条件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qualify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使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具有资格；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使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合格；证明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合格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1130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357450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(1)There is no doubt that he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qualified for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complex work.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毫无疑问，他能胜任这项复杂的工作。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(2)It is up to chairman to decide whether he is qualified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serve) in the board.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他是否有资格在董事会任职由主席决定。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(3)After many years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had the right qualification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do) the work.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多年之后他有资格来做这项工作。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(4)To join the Navy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must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要加入海军，你必须符合一定的条件。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97052" y="1651354"/>
            <a:ext cx="12843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serve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32713" y="3441485"/>
            <a:ext cx="8980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do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28047" y="4601533"/>
            <a:ext cx="40466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meet certain qualifications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6427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821199" y="1015814"/>
            <a:ext cx="11369213" cy="252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1015814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360" y="1015814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741" y="898560"/>
            <a:ext cx="11141033" cy="251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has in fact become one of the most famous American poems of all time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because of its natural style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because of its thoughtful insights into human nature</a:t>
            </a:r>
            <a:r>
              <a:rPr lang="en-US" altLang="zh-CN" sz="28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事实上</a:t>
            </a:r>
            <a:r>
              <a:rPr lang="zh-CN" altLang="zh-CN" sz="24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，它已经成为美国有史以来最著名的诗歌之一，不仅因为它的自然风格，而且因为它对人性的深入思考。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56637" y="2014204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14892" y="199930"/>
            <a:ext cx="1773932" cy="5932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86900" y="25147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kern="100">
                <a:solidFill>
                  <a:schemeClr val="accent5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经典句式</a:t>
            </a:r>
          </a:p>
        </p:txBody>
      </p:sp>
    </p:spTree>
    <p:extLst>
      <p:ext uri="{BB962C8B-B14F-4D97-AF65-F5344CB8AC3E}">
        <p14:creationId xmlns:p14="http://schemas.microsoft.com/office/powerpoint/2010/main" val="2373033970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812765"/>
            <a:ext cx="11392669" cy="484848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only...but also...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不但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而且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only...but also...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通常连接两个对称的并列成分。例如，连接两个主语、连接两个状语等等。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only...but also...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连接两个名词作主语时，谓语动词要根据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后的名词决定单复数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就近原则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连接的句子位于句首时，该句的主语和谓语要部分倒装。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※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不能隔开使用，但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却可以隔开使用，也可只用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或只用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also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6274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124744"/>
            <a:ext cx="11392669" cy="4247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(1)Ultimately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Mr Lin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his son joined the Party two years ago.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最终，不仅林先生而且他的儿子在两年前都入了党。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 area was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hit by an unexpected heavy rain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some bridges were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also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washed away.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这个地区不仅遭遇了一场意想不到的暴雨，而且一些桥梁也被冲走了。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(3)Not only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 light but also it gives us heat.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太阳不仅给予我们阳光，也给予我们热量。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05980" y="4157872"/>
            <a:ext cx="25843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does the sun give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98688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124744"/>
            <a:ext cx="11392669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句型转换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]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(4)The teacher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well as the students was against the plan.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students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teacher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against the plan.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7828" y="2429680"/>
            <a:ext cx="7024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0215" y="2375256"/>
            <a:ext cx="7970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only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11852" y="2420887"/>
            <a:ext cx="6671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8280" y="2420888"/>
            <a:ext cx="7409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also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50596" y="2420886"/>
            <a:ext cx="7216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1667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821199" y="415214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415214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360" y="415214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1" y="312336"/>
            <a:ext cx="1114103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Once we make a decision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most circumstances</a:t>
            </a:r>
            <a:r>
              <a:rPr lang="zh-CN" altLang="zh-CN" sz="28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u="wavy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going back</a:t>
            </a:r>
            <a:r>
              <a:rPr lang="en-US" altLang="zh-CN" sz="28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一旦</a:t>
            </a:r>
            <a:r>
              <a:rPr lang="zh-CN" altLang="zh-CN" sz="24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我们做了决定，在大多数情况下，就没有回头路了。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56637" y="817548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741" y="1803723"/>
            <a:ext cx="11141033" cy="421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doing...(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＝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impossible to do...)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不可能做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point (in) doing...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是没有意义的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sense (in) doing...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是不明智的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need to do.../for...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是没必要的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hope of doing...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是没希望的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There/It is no use doing...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是没用处的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possibility that...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是不可能的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9208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501466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persuading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him to go there for he is so stubborn.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impossible to persuade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him to go there for he is so stubborn.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想劝他去那儿是不可能的，因为他很固执。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(2)There is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relax when you bring the office home with you.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如果你把办公室都带回到家里，想休假放松就没有意义了。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(3)There is no sense in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force) yourself to get what you 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want.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强迫自己去得到自己不想要的东西是不明智的。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(4)In selecting fruits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need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rely) on unusual or exotic items.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对于水果的选择，没有必要依赖不常见的或异国风味水果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01746" y="2348880"/>
            <a:ext cx="2678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 point in trying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82522" y="3546640"/>
            <a:ext cx="11965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forcing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62938" y="4725144"/>
            <a:ext cx="10939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rely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97814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99666" y="908874"/>
            <a:ext cx="11392669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2.Read the passage and find out or summarize the topic sentence of each paragraph.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Para.1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：</a:t>
            </a:r>
            <a:r>
              <a:rPr lang="en-US" altLang="zh-CN" sz="2600" kern="100" smtClean="0">
                <a:latin typeface="+mj-ea"/>
                <a:ea typeface="+mj-ea"/>
                <a:cs typeface="Times New Roman" pitchFamily="18" charset="0"/>
              </a:rPr>
              <a:t>_________________________________________</a:t>
            </a:r>
            <a:endParaRPr lang="zh-CN" altLang="zh-CN" sz="1050" kern="10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Para.2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：</a:t>
            </a:r>
            <a:r>
              <a:rPr lang="en-US" altLang="zh-CN" sz="2600" kern="100" smtClean="0">
                <a:latin typeface="+mj-ea"/>
                <a:cs typeface="Times New Roman" pitchFamily="18" charset="0"/>
              </a:rPr>
              <a:t>______________________________________________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Para.3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：</a:t>
            </a:r>
            <a:r>
              <a:rPr lang="en-US" altLang="zh-CN" sz="2600" kern="100" smtClean="0">
                <a:latin typeface="+mj-ea"/>
                <a:cs typeface="Times New Roman" pitchFamily="18" charset="0"/>
              </a:rPr>
              <a:t>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Para.4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：</a:t>
            </a:r>
            <a:r>
              <a:rPr lang="en-US" altLang="zh-CN" sz="2600" kern="100" smtClean="0">
                <a:latin typeface="+mj-ea"/>
                <a:cs typeface="Times New Roman" pitchFamily="18" charset="0"/>
              </a:rPr>
              <a:t>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Para.5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：</a:t>
            </a:r>
            <a:r>
              <a:rPr lang="en-US" altLang="zh-CN" sz="2600" kern="100" smtClean="0">
                <a:latin typeface="+mj-ea"/>
                <a:cs typeface="Times New Roman" pitchFamily="18" charset="0"/>
              </a:rPr>
              <a:t>___________________________________________________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3132" y="2158824"/>
            <a:ext cx="69935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Why is the poem </a:t>
            </a:r>
            <a:r>
              <a:rPr lang="en-US" altLang="zh-CN" sz="2600" b="1" i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Road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Taken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popular?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3132" y="2774957"/>
            <a:ext cx="75696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Life throws many alternatives for us to choose from.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3132" y="3368605"/>
            <a:ext cx="65615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 choice will lead to specific consequences.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3132" y="3946782"/>
            <a:ext cx="5444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not easy to make a right choice.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3132" y="4545960"/>
            <a:ext cx="86497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should be facing our future with energy and optimism.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721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196752"/>
            <a:ext cx="11392669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163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progress if you don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work hard.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163">
              <a:lnSpc>
                <a:spcPct val="150000"/>
              </a:lnSpc>
            </a:pP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如果你不努力学习，取得进步是没有希望的。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163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(6)There was no possibility 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time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because the snow held up our flight.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163">
              <a:lnSpc>
                <a:spcPct val="150000"/>
              </a:lnSpc>
            </a:pP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我们按时到那里是不可能的，因为大雪延误了我们的航班。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9836" y="1268760"/>
            <a:ext cx="40611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hope of making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87647" y="2447264"/>
            <a:ext cx="34167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we could get there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返回">
            <a:hlinkClick r:id="rId2" action="ppaction://hlinksldjump"/>
            <a:extLst>
              <a:ext uri="{FF2B5EF4-FFF2-40B4-BE49-F238E27FC236}">
                <a16:creationId xmlns="" xmlns:a16="http://schemas.microsoft.com/office/drawing/2014/main" id="{5851EEE6-E95D-7541-BA1F-1CFF257BB121}"/>
              </a:ext>
            </a:extLst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返 回</a:t>
            </a:r>
          </a:p>
        </p:txBody>
      </p:sp>
    </p:spTree>
    <p:extLst>
      <p:ext uri="{BB962C8B-B14F-4D97-AF65-F5344CB8AC3E}">
        <p14:creationId xmlns:p14="http://schemas.microsoft.com/office/powerpoint/2010/main" val="12935409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8371" y="968038"/>
            <a:ext cx="11089232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宋体"/>
                <a:ea typeface="华文细黑"/>
                <a:cs typeface="Times New Roman"/>
              </a:rPr>
              <a:t>Ⅰ.</a:t>
            </a:r>
            <a:r>
              <a:rPr lang="zh-CN" altLang="zh-CN" sz="2800" b="1" kern="100">
                <a:solidFill>
                  <a:srgbClr val="7030A0"/>
                </a:solidFill>
                <a:latin typeface="宋体"/>
                <a:ea typeface="华文细黑"/>
                <a:cs typeface="Times New Roman"/>
              </a:rPr>
              <a:t>单句语法填空</a:t>
            </a:r>
            <a:endParaRPr lang="zh-CN" altLang="en-US" sz="2800" b="1" kern="100">
              <a:solidFill>
                <a:srgbClr val="7030A0"/>
              </a:solidFill>
              <a:latin typeface="宋体"/>
              <a:ea typeface="华文细黑"/>
              <a:cs typeface="Times New Roman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95023" y="116632"/>
            <a:ext cx="5891677" cy="646331"/>
            <a:chOff x="2795023" y="116632"/>
            <a:chExt cx="5891677" cy="646331"/>
          </a:xfrm>
        </p:grpSpPr>
        <p:sp>
          <p:nvSpPr>
            <p:cNvPr id="17" name="点击文字添加标题"/>
            <p:cNvSpPr txBox="1"/>
            <p:nvPr/>
          </p:nvSpPr>
          <p:spPr>
            <a:xfrm>
              <a:off x="2795023" y="116632"/>
              <a:ext cx="3689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>
                  <a:gradFill>
                    <a:gsLst>
                      <a:gs pos="56000">
                        <a:srgbClr val="FEFC96"/>
                      </a:gs>
                      <a:gs pos="71000">
                        <a:srgbClr val="FAAF5B"/>
                      </a:gs>
                      <a:gs pos="100000">
                        <a:srgbClr val="88765E"/>
                      </a:gs>
                      <a:gs pos="20000">
                        <a:srgbClr val="758A80"/>
                      </a:gs>
                      <a:gs pos="0">
                        <a:srgbClr val="75FEFF"/>
                      </a:gs>
                      <a:gs pos="35000">
                        <a:srgbClr val="FDFFFD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smtClean="0">
                  <a:solidFill>
                    <a:srgbClr val="8E6D48"/>
                  </a:solidFill>
                  <a:effectLst/>
                  <a:latin typeface="Arial"/>
                  <a:ea typeface="微软雅黑"/>
                </a:rPr>
                <a:t>达 标 检 测</a:t>
              </a:r>
              <a:endParaRPr lang="en-US" altLang="zh-CN" sz="3600">
                <a:solidFill>
                  <a:srgbClr val="8E6D48"/>
                </a:solidFill>
                <a:effectLst/>
                <a:latin typeface="Arial"/>
                <a:ea typeface="微软雅黑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963375" y="316180"/>
              <a:ext cx="2723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/>
              <a:r>
                <a:rPr lang="zh-CN" altLang="en-US" kern="10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/>
                </a:rPr>
                <a:t>当堂检测  基础达标演练</a:t>
              </a:r>
              <a:endParaRPr lang="en-US" altLang="zh-CN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99666" y="1604853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new car I just bought is smaller in size but greater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weight.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2.After seeing plenty of solid evidence offered by the detective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thief had no alternative but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acknowledge) he stole the gold watch.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3.Are there any matters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arise) from the minutes of the last meeting?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circumstances he was afraid to go through the undergrowth.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5.It is a good idea to ask what your guests prefer to drink before you bring in the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refresh).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6.Not only I but also Tom and Mary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be) fond of watching TV.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23484" y="1709802"/>
            <a:ext cx="4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0076" y="2864549"/>
            <a:ext cx="2379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acknowledge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9004" y="3446584"/>
            <a:ext cx="11673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arising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9036" y="4086046"/>
            <a:ext cx="15007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Under/In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3052" y="5273910"/>
            <a:ext cx="20401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refreshments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33349" y="5868480"/>
            <a:ext cx="6403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1141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16838" y="634640"/>
            <a:ext cx="11239776" cy="600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Ⅱ.</a:t>
            </a:r>
            <a:r>
              <a:rPr lang="zh-CN" altLang="zh-CN" sz="2800" b="1" kern="10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完成句子</a:t>
            </a:r>
          </a:p>
        </p:txBody>
      </p:sp>
      <p:sp>
        <p:nvSpPr>
          <p:cNvPr id="8" name="矩形 7"/>
          <p:cNvSpPr/>
          <p:nvPr/>
        </p:nvSpPr>
        <p:spPr>
          <a:xfrm>
            <a:off x="399666" y="1341755"/>
            <a:ext cx="11392669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7.After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                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decided it would be better to sell.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我们衡量了所有的利弊后，决定脱手出售会更好。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8.Yesterday,370 primary school students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昨天，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370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名小学生参加了卫生清扫活动。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9.Under no circumstances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我们决不应该向困难屈服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72316" y="1378702"/>
            <a:ext cx="58051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 weighed up all the pros and cons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8428" y="3207005"/>
            <a:ext cx="45752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participated in a cleanup event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95828" y="4365104"/>
            <a:ext cx="50946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should we give in to the difficulties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3421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556792"/>
            <a:ext cx="11392669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163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10.Not only 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</a:t>
            </a:r>
            <a:r>
              <a:rPr lang="zh-CN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 he speaks it fluently.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163">
              <a:lnSpc>
                <a:spcPct val="150000"/>
              </a:lnSpc>
            </a:pP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他不仅英语说得正确，还说得流利。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163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meaning of every single word you come across.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163">
              <a:lnSpc>
                <a:spcPct val="150000"/>
              </a:lnSpc>
            </a:pP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想记住你遇见的每一个单词的意思是不可能的</a:t>
            </a:r>
            <a:r>
              <a:rPr lang="zh-CN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42820" y="1628800"/>
            <a:ext cx="46430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does he speak English correctly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1296" y="2829668"/>
            <a:ext cx="37729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remembering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3421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332656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Ⅲ.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选词填空</a:t>
            </a:r>
          </a:p>
        </p:txBody>
      </p:sp>
      <p:sp>
        <p:nvSpPr>
          <p:cNvPr id="5" name="矩形 4"/>
          <p:cNvSpPr/>
          <p:nvPr/>
        </p:nvSpPr>
        <p:spPr>
          <a:xfrm>
            <a:off x="399666" y="1045966"/>
            <a:ext cx="11392669" cy="12466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下面的短文是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P8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－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的课文改写，请从下表中选择合适的词汇并用其适当的形式完成此文。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857" y="2326352"/>
            <a:ext cx="11279870" cy="1246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</a:rPr>
              <a:t>with regret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</a:rPr>
              <a:t>mixture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</a:rPr>
              <a:t>ultimately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</a:rPr>
              <a:t>turn down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</a:rPr>
              <a:t>dilemma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</a:rPr>
              <a:t>on a daily basis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</a:rPr>
              <a:t>alternative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</a:rPr>
              <a:t>thoughtful insight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666" y="3645024"/>
            <a:ext cx="11392669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poem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Road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i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has become one of the most famous American poems of all time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 because of its natural style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 because of its 12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into human nature.When reading the poem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one 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help but see in one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mind images of a peaceful wood deep within the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countryside.</a:t>
            </a:r>
          </a:p>
        </p:txBody>
      </p:sp>
      <p:sp>
        <p:nvSpPr>
          <p:cNvPr id="2" name="矩形 1"/>
          <p:cNvSpPr/>
          <p:nvPr/>
        </p:nvSpPr>
        <p:spPr>
          <a:xfrm>
            <a:off x="3094301" y="4886744"/>
            <a:ext cx="28648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thoughtful insights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6934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25573"/>
            <a:ext cx="11392669" cy="684492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163">
              <a:lnSpc>
                <a:spcPct val="14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also gives us a visual representation of the choices that we face and the decisions that we need to make.Life throws many 13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 us 14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kern="100" smtClean="0">
                <a:solidFill>
                  <a:prstClr val="black"/>
                </a:solidFill>
                <a:latin typeface="+mj-ea"/>
                <a:ea typeface="+mj-ea"/>
                <a:cs typeface="Courier New" panose="02070309020205020404" pitchFamily="49" charset="0"/>
              </a:rPr>
              <a:t>____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</a:p>
          <a:p>
            <a:pPr lvl="0" algn="just" defTabSz="914163">
              <a:lnSpc>
                <a:spcPct val="140000"/>
              </a:lnSpc>
            </a:pP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we are uncertain which choice results in doing the right thing</a:t>
            </a: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greatest 15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arise from moral problems.Although we may be free to choose which path to take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choice isn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easy when those two paths look similar.What if</a:t>
            </a: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choosing one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are unknowingly 16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kern="100" smtClean="0">
                <a:solidFill>
                  <a:prstClr val="black"/>
                </a:solidFill>
                <a:latin typeface="+mj-ea"/>
                <a:ea typeface="+mj-ea"/>
                <a:cs typeface="Courier New" panose="02070309020205020404" pitchFamily="49" charset="0"/>
              </a:rPr>
              <a:t>________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</a:p>
          <a:p>
            <a:pPr lvl="0" algn="just" defTabSz="914163">
              <a:lnSpc>
                <a:spcPct val="140000"/>
              </a:lnSpc>
            </a:pP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 future opportunities? 17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zh-CN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road ahead—the road through our lives—is a 18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choice and chance.Some of us do take a more unusual path through life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while it may be a harder one to follow</a:t>
            </a: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 spc="7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can also lead to new adventures and experiences.Instead of looking back </a:t>
            </a:r>
            <a:endParaRPr lang="en-US" altLang="zh-CN" sz="2600" b="1" kern="100" spc="70" smtClean="0">
              <a:solidFill>
                <a:prstClr val="black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lvl="0" algn="just" defTabSz="914163">
              <a:lnSpc>
                <a:spcPct val="14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zh-CN" altLang="zh-CN" sz="2600" b="1" kern="100" smtClean="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should be facing our future with energy and optimism</a:t>
            </a: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 the choices are ours</a:t>
            </a:r>
            <a:r>
              <a:rPr lang="zh-CN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ours only.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94612" y="657528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alternatives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14849" y="657528"/>
            <a:ext cx="7873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 a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996" y="1187960"/>
            <a:ext cx="16786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daily basis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9356" y="1775637"/>
            <a:ext cx="1555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dilemmas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33115" y="2835352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turning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1004" y="3439244"/>
            <a:ext cx="963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down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68738" y="3368605"/>
            <a:ext cx="1683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Ultimately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76628" y="3995551"/>
            <a:ext cx="13071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mixture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6212" y="5598032"/>
            <a:ext cx="17531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regret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返回">
            <a:hlinkClick r:id="rId2" action="ppaction://hlinksldjump"/>
            <a:extLst>
              <a:ext uri="{FF2B5EF4-FFF2-40B4-BE49-F238E27FC236}">
                <a16:creationId xmlns="" xmlns:a16="http://schemas.microsoft.com/office/drawing/2014/main" id="{5851EEE6-E95D-7541-BA1F-1CFF257BB121}"/>
              </a:ext>
            </a:extLst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返 回</a:t>
            </a:r>
          </a:p>
        </p:txBody>
      </p:sp>
    </p:spTree>
    <p:extLst>
      <p:ext uri="{BB962C8B-B14F-4D97-AF65-F5344CB8AC3E}">
        <p14:creationId xmlns:p14="http://schemas.microsoft.com/office/powerpoint/2010/main" val="409687179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10422 w 9451327"/>
              <a:gd name="connsiteY0" fmla="*/ 2146911 h 2704560"/>
              <a:gd name="connsiteX1" fmla="*/ 25927 w 9451327"/>
              <a:gd name="connsiteY1" fmla="*/ 0 h 2704560"/>
              <a:gd name="connsiteX2" fmla="*/ 9002684 w 9451327"/>
              <a:gd name="connsiteY2" fmla="*/ 0 h 2704560"/>
              <a:gd name="connsiteX3" fmla="*/ 9451327 w 9451327"/>
              <a:gd name="connsiteY3" fmla="*/ 448643 h 2704560"/>
              <a:gd name="connsiteX4" fmla="*/ 9451327 w 9451327"/>
              <a:gd name="connsiteY4" fmla="*/ 2243164 h 2704560"/>
              <a:gd name="connsiteX5" fmla="*/ 9002684 w 9451327"/>
              <a:gd name="connsiteY5" fmla="*/ 2691807 h 2704560"/>
              <a:gd name="connsiteX6" fmla="*/ 1864 w 9451327"/>
              <a:gd name="connsiteY6" fmla="*/ 2703839 h 2704560"/>
              <a:gd name="connsiteX7" fmla="*/ 10422 w 9451327"/>
              <a:gd name="connsiteY7" fmla="*/ 2146911 h 2704560"/>
              <a:gd name="connsiteX8" fmla="*/ 0 w 11089232"/>
              <a:gd name="connsiteY8" fmla="*/ 448643 h 27038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0" name="标题 2">
            <a:extLst>
              <a:ext uri="{FF2B5EF4-FFF2-40B4-BE49-F238E27FC236}">
                <a16:creationId xmlns:a16="http://schemas.microsoft.com/office/drawing/2014/main" xmlns="" id="{CF44E76F-A855-3340-A09E-D8B24FCD3720}"/>
              </a:ext>
            </a:extLst>
          </p:cNvPr>
          <p:cNvSpPr txBox="1"/>
          <p:nvPr/>
        </p:nvSpPr>
        <p:spPr>
          <a:xfrm>
            <a:off x="3160976" y="222834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-18439" y="1650652"/>
            <a:ext cx="1371583" cy="835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3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81986" y="952173"/>
            <a:ext cx="1170732" cy="1296144"/>
          </a:xfrm>
          <a:custGeom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054612" y="3236025"/>
            <a:ext cx="69120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</a:rPr>
              <a:t>更多精彩内容请登录</a:t>
            </a:r>
            <a:r>
              <a:rPr lang="zh-CN" altLang="en-US" sz="2400" b="1" smtClean="0">
                <a:solidFill>
                  <a:prstClr val="black"/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2700" b="1">
                <a:solidFill>
                  <a:prstClr val="black"/>
                </a:solidFill>
                <a:latin typeface="微软雅黑" panose="020b0503020204020204" pitchFamily="34" charset="-122"/>
              </a:rPr>
              <a:t>www.xinjiaoyu.com</a:t>
            </a:r>
            <a:endParaRPr lang="zh-CN" altLang="en-US" sz="2700" b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963400" y="10477500"/>
            <a:ext cx="3175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141842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813058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 err="1">
                <a:solidFill>
                  <a:srgbClr val="7030A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Ⅱ</a:t>
            </a:r>
            <a:r>
              <a:rPr lang="en-US" altLang="zh-CN" sz="2800" b="1" kern="100" err="1">
                <a:solidFill>
                  <a:srgbClr val="7030A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.Read the passage carefully and choose the best answer.</a:t>
            </a:r>
            <a:endParaRPr lang="zh-CN" altLang="zh-CN" sz="1100" kern="100">
              <a:solidFill>
                <a:srgbClr val="7030A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666" y="1605146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1.From the first paragraph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can conclude that </a:t>
            </a:r>
            <a:r>
              <a:rPr lang="en-US" altLang="zh-CN" sz="2600" b="1" u="sng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A.the poem is famous because it describes the beauty of nature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B.the poem is very popular with people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C.the poem has close connection with commercials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D.the poem is the most famous American poems of all time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261764" y="270892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987414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340768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2.When reading the poem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</a:t>
            </a:r>
            <a:r>
              <a:rPr lang="en-US" altLang="zh-CN" sz="2600" b="1" u="sng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A.makes people feel in a dilemma 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B.makes people have an urge to make a choice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C.gives people a peaceful images in their minds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D.gets people to think about life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0231" y="306896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654271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268760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3.Which of the following statements is TRUE?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A.Our choices have the same consequences.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B.We can change our choice or decision as long as we want.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C.We choose one option and at the same time reject another opportunity.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pc="5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D.When it</a:t>
            </a:r>
            <a:r>
              <a:rPr lang="en-US" altLang="zh-CN" sz="2600" b="1" kern="100" spc="5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 spc="5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hard to make a choice</a:t>
            </a:r>
            <a:r>
              <a:rPr lang="zh-CN" altLang="zh-CN" sz="2600" b="1" kern="100" spc="5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 spc="5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can let others make the choice </a:t>
            </a:r>
            <a:endParaRPr lang="en-US" altLang="zh-CN" sz="2600" b="1" kern="100" spc="50" smtClean="0"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instead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us.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0231" y="2996952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7390077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124744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pc="-1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4.What does </a:t>
            </a:r>
            <a:r>
              <a:rPr lang="en-US" altLang="zh-CN" sz="2600" b="1" kern="100" spc="-1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“</a:t>
            </a:r>
            <a:r>
              <a:rPr lang="en-US" altLang="zh-CN" sz="2600" b="1" kern="100" spc="-1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en-US" altLang="zh-CN" sz="2600" b="1" kern="100" spc="-1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”</a:t>
            </a:r>
            <a:r>
              <a:rPr lang="en-US" altLang="zh-CN" sz="2600" b="1" kern="100" spc="-1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mean in the sentence </a:t>
            </a:r>
            <a:r>
              <a:rPr lang="en-US" altLang="zh-CN" sz="2600" b="1" kern="100" spc="-1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“</a:t>
            </a:r>
            <a:r>
              <a:rPr lang="en-US" altLang="zh-CN" sz="2600" b="1" kern="100" spc="-1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...it can also lead to new adventures and experiences</a:t>
            </a:r>
            <a:r>
              <a:rPr lang="en-US" altLang="zh-CN" sz="2600" b="1" kern="100" spc="-1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kern="100" spc="-1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”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Para.5)?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A.A more unusual path.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B.A new understanding of the poem.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C.Another understanding of life.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D.A way of making decisions.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0231" y="234888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返回">
            <a:hlinkClick r:id="rId2" action="ppaction://hlinksldjump"/>
            <a:extLst>
              <a:ext uri="{FF2B5EF4-FFF2-40B4-BE49-F238E27FC236}">
                <a16:creationId xmlns="" xmlns:a16="http://schemas.microsoft.com/office/drawing/2014/main" id="{5851EEE6-E95D-7541-BA1F-1CFF257BB121}"/>
              </a:ext>
            </a:extLst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返 回</a:t>
            </a:r>
          </a:p>
        </p:txBody>
      </p:sp>
    </p:spTree>
    <p:extLst>
      <p:ext uri="{BB962C8B-B14F-4D97-AF65-F5344CB8AC3E}">
        <p14:creationId xmlns:p14="http://schemas.microsoft.com/office/powerpoint/2010/main" val="75498369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399666" y="827187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复杂的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电视或电台的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商业广告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可供选择的事物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引起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情况，情形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允许进入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加入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2520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承认；准许进入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参加，参与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2520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itchFamily="18" charset="0"/>
              </a:rPr>
              <a:t>v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参加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2520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→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600" b="1" i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参与者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6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基 础 自 测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自主学习  落实基础知识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14892" y="62129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86900" y="6728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重点</a:t>
            </a:r>
            <a:r>
              <a:rPr lang="zh-CN" altLang="en-US" sz="2800" b="1" kern="10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单词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3337" y="911234"/>
            <a:ext cx="13885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complex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3337" y="1530305"/>
            <a:ext cx="18425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commercial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3337" y="2134944"/>
            <a:ext cx="17203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alternative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337" y="2726441"/>
            <a:ext cx="8691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arise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3337" y="3306122"/>
            <a:ext cx="20653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circumstance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337" y="3925619"/>
            <a:ext cx="16129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admission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3737" y="4509120"/>
            <a:ext cx="10182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admit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3337" y="5065787"/>
            <a:ext cx="20377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participation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3737" y="5651723"/>
            <a:ext cx="17395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43737" y="6239400"/>
            <a:ext cx="1778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participant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3498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417</Paragraphs>
  <Slides>46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baseType="lpstr" size="63">
      <vt:lpstr>Arial</vt:lpstr>
      <vt:lpstr>Calibri Light</vt:lpstr>
      <vt:lpstr>Calibri</vt:lpstr>
      <vt:lpstr>Arial Black</vt:lpstr>
      <vt:lpstr>微软雅黑</vt:lpstr>
      <vt:lpstr>Times New Roman</vt:lpstr>
      <vt:lpstr>华文楷体</vt:lpstr>
      <vt:lpstr>华文细黑</vt:lpstr>
      <vt:lpstr>Adobe 黑体 Std R</vt:lpstr>
      <vt:lpstr>Courier New</vt:lpstr>
      <vt:lpstr>宋体</vt:lpstr>
      <vt:lpstr>Book Antiqua</vt:lpstr>
      <vt:lpstr>黑体</vt:lpstr>
      <vt:lpstr>GBK_S</vt:lpstr>
      <vt:lpstr>IPAPANNEW</vt:lpstr>
      <vt:lpstr>Symbol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2021-03-21T11:42:32.184</cp:lastPrinted>
  <dcterms:created xsi:type="dcterms:W3CDTF">2021-03-21T11:42:32Z</dcterms:created>
  <dcterms:modified xsi:type="dcterms:W3CDTF">2021-03-21T03:42:37Z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