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wdp" ContentType="image/vnd.ms-photo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56" r:id="rId2"/>
  </p:sldMasterIdLst>
  <p:notesMasterIdLst>
    <p:notesMasterId r:id="rId3"/>
  </p:notesMasterIdLst>
  <p:sldIdLst>
    <p:sldId id="493" r:id="rId4"/>
    <p:sldId id="325" r:id="rId5"/>
    <p:sldId id="497" r:id="rId6"/>
    <p:sldId id="503" r:id="rId7"/>
    <p:sldId id="501" r:id="rId8"/>
    <p:sldId id="506" r:id="rId9"/>
    <p:sldId id="505" r:id="rId10"/>
    <p:sldId id="499" r:id="rId11"/>
    <p:sldId id="483" r:id="rId12"/>
    <p:sldId id="469" r:id="rId13"/>
    <p:sldId id="470" r:id="rId14"/>
    <p:sldId id="471" r:id="rId15"/>
    <p:sldId id="502" r:id="rId16"/>
    <p:sldId id="472" r:id="rId17"/>
    <p:sldId id="473" r:id="rId18"/>
    <p:sldId id="474" r:id="rId19"/>
    <p:sldId id="495" r:id="rId20"/>
  </p:sldIdLst>
  <p:sldSz cx="12188825" cy="6858000"/>
  <p:notesSz cx="6858000" cy="9144000"/>
  <p:custDataLst>
    <p:tags r:id="rId21"/>
  </p:custDataLst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5622" autoAdjust="0"/>
  </p:normalViewPr>
  <p:slideViewPr>
    <p:cSldViewPr>
      <p:cViewPr varScale="1">
        <p:scale>
          <a:sx n="86" d="100"/>
          <a:sy n="86" d="100"/>
        </p:scale>
        <p:origin x="66" y="60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7.xml" /><Relationship Id="rId21" Type="http://schemas.openxmlformats.org/officeDocument/2006/relationships/tags" Target="tags/tag3.xml" /><Relationship Id="rId22" Type="http://schemas.openxmlformats.org/officeDocument/2006/relationships/presProps" Target="presProps.xml" /><Relationship Id="rId23" Type="http://schemas.openxmlformats.org/officeDocument/2006/relationships/viewProps" Target="viewProps.xml" /><Relationship Id="rId24" Type="http://schemas.openxmlformats.org/officeDocument/2006/relationships/theme" Target="theme/theme1.xml" /><Relationship Id="rId25" Type="http://schemas.openxmlformats.org/officeDocument/2006/relationships/tableStyles" Target="tableStyles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D7A72-1FD7-428B-B027-7B8D914F0561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E0C4A-4684-4D33-8107-6FA733C6EC7A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099333"/>
            <a:ext cx="12188825" cy="57586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0" y="1099333"/>
            <a:ext cx="12188825" cy="57586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459250"/>
            <a:ext cx="12188825" cy="539875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629217"/>
            <a:ext cx="12188825" cy="52287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989173"/>
            <a:ext cx="12188825" cy="486882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349130"/>
            <a:ext cx="12188825" cy="450887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539000"/>
            <a:ext cx="12188825" cy="4319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709087"/>
            <a:ext cx="12188825" cy="414891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898917"/>
            <a:ext cx="12286293" cy="39590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1">
            <a:clrChange>
              <a:clrFrom>
                <a:srgbClr val="F3EFEC"/>
              </a:clrFrom>
              <a:clrTo>
                <a:srgbClr val="F3EFEC">
                  <a:alpha val="0"/>
                </a:srgbClr>
              </a:clrTo>
            </a:clrChange>
          </a:blip>
          <a:srcRect t="-1"/>
          <a:stretch>
            <a:fillRect/>
          </a:stretch>
        </p:blipFill>
        <p:spPr>
          <a:xfrm rot="10800000">
            <a:off x="3772190" y="685798"/>
            <a:ext cx="8416635" cy="6172201"/>
          </a:xfrm>
          <a:prstGeom prst="rect">
            <a:avLst/>
          </a:prstGeom>
        </p:spPr>
      </p:pic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069043"/>
            <a:ext cx="12188825" cy="378895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258833"/>
            <a:ext cx="12188825" cy="35991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429000"/>
            <a:ext cx="12188825" cy="3429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618750"/>
            <a:ext cx="12188825" cy="323925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788957"/>
            <a:ext cx="12188825" cy="306904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978667"/>
            <a:ext cx="12188825" cy="287933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148913"/>
            <a:ext cx="12188825" cy="270908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338583"/>
            <a:ext cx="12188825" cy="251941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508870"/>
            <a:ext cx="12188825" cy="234913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698500"/>
            <a:ext cx="12188825" cy="21595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868827"/>
            <a:ext cx="12188825" cy="198917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058417"/>
            <a:ext cx="12188825" cy="17995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228783"/>
            <a:ext cx="12188825" cy="162921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588740"/>
            <a:ext cx="12188825" cy="126926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948697"/>
            <a:ext cx="12188825" cy="90930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6138167"/>
            <a:ext cx="12188825" cy="71983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1" y="2709087"/>
            <a:ext cx="12192000" cy="4148913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-3175" y="3068960"/>
            <a:ext cx="12192000" cy="3789040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rgbClr val="B5DDE9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7_自定义版式"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10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18.xml" /><Relationship Id="rId12" Type="http://schemas.openxmlformats.org/officeDocument/2006/relationships/slideLayout" Target="../slideLayouts/slideLayout19.xml" /><Relationship Id="rId13" Type="http://schemas.openxmlformats.org/officeDocument/2006/relationships/slideLayout" Target="../slideLayouts/slideLayout20.xml" /><Relationship Id="rId14" Type="http://schemas.openxmlformats.org/officeDocument/2006/relationships/slideLayout" Target="../slideLayouts/slideLayout21.xml" /><Relationship Id="rId15" Type="http://schemas.openxmlformats.org/officeDocument/2006/relationships/slideLayout" Target="../slideLayouts/slideLayout22.xml" /><Relationship Id="rId16" Type="http://schemas.openxmlformats.org/officeDocument/2006/relationships/slideLayout" Target="../slideLayouts/slideLayout23.xml" /><Relationship Id="rId17" Type="http://schemas.openxmlformats.org/officeDocument/2006/relationships/slideLayout" Target="../slideLayouts/slideLayout24.xml" /><Relationship Id="rId18" Type="http://schemas.openxmlformats.org/officeDocument/2006/relationships/slideLayout" Target="../slideLayouts/slideLayout25.xml" /><Relationship Id="rId19" Type="http://schemas.openxmlformats.org/officeDocument/2006/relationships/slideLayout" Target="../slideLayouts/slideLayout26.xml" /><Relationship Id="rId2" Type="http://schemas.openxmlformats.org/officeDocument/2006/relationships/slideLayout" Target="../slideLayouts/slideLayout9.xml" /><Relationship Id="rId20" Type="http://schemas.openxmlformats.org/officeDocument/2006/relationships/slideLayout" Target="../slideLayouts/slideLayout27.xml" /><Relationship Id="rId21" Type="http://schemas.openxmlformats.org/officeDocument/2006/relationships/slideLayout" Target="../slideLayouts/slideLayout28.xml" /><Relationship Id="rId22" Type="http://schemas.openxmlformats.org/officeDocument/2006/relationships/slideLayout" Target="../slideLayouts/slideLayout29.xml" /><Relationship Id="rId23" Type="http://schemas.openxmlformats.org/officeDocument/2006/relationships/slideLayout" Target="../slideLayouts/slideLayout30.xml" /><Relationship Id="rId24" Type="http://schemas.openxmlformats.org/officeDocument/2006/relationships/slideLayout" Target="../slideLayouts/slideLayout31.xml" /><Relationship Id="rId25" Type="http://schemas.openxmlformats.org/officeDocument/2006/relationships/slideLayout" Target="../slideLayouts/slideLayout32.xml" /><Relationship Id="rId26" Type="http://schemas.openxmlformats.org/officeDocument/2006/relationships/slideLayout" Target="../slideLayouts/slideLayout33.xml" /><Relationship Id="rId27" Type="http://schemas.openxmlformats.org/officeDocument/2006/relationships/slideLayout" Target="../slideLayouts/slideLayout34.xml" /><Relationship Id="rId28" Type="http://schemas.openxmlformats.org/officeDocument/2006/relationships/slideLayout" Target="../slideLayouts/slideLayout35.xml" /><Relationship Id="rId29" Type="http://schemas.openxmlformats.org/officeDocument/2006/relationships/theme" Target="../theme/theme2.xml" /><Relationship Id="rId3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3.xml" /><Relationship Id="rId7" Type="http://schemas.openxmlformats.org/officeDocument/2006/relationships/slideLayout" Target="../slideLayouts/slideLayout14.xml" /><Relationship Id="rId8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16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88824" cy="6856214"/>
          </a:xfrm>
          <a:prstGeom prst="rect">
            <a:avLst/>
          </a:prstGeom>
          <a:solidFill>
            <a:srgbClr val="F4F0ED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565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/>
  <p:timing/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  <p:sldLayoutId id="2147483674" r:id="rId18"/>
    <p:sldLayoutId id="2147483675" r:id="rId19"/>
    <p:sldLayoutId id="2147483676" r:id="rId20"/>
    <p:sldLayoutId id="2147483677" r:id="rId21"/>
    <p:sldLayoutId id="2147483678" r:id="rId22"/>
    <p:sldLayoutId id="2147483679" r:id="rId23"/>
    <p:sldLayoutId id="2147483680" r:id="rId24"/>
    <p:sldLayoutId id="2147483681" r:id="rId25"/>
    <p:sldLayoutId id="2147483682" r:id="rId26"/>
    <p:sldLayoutId id="2147483683" r:id="rId27"/>
    <p:sldLayoutId id="2147483684" r:id="rId28"/>
  </p:sldLayoutIdLst>
  <p:transition/>
  <p:timing/>
  <p:txStyles>
    <p:titleStyle>
      <a:lvl1pPr algn="ctr" defTabSz="121793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9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1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3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30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3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tags" Target="../tags/tag1.xml" /><Relationship Id="rId3" Type="http://schemas.openxmlformats.org/officeDocument/2006/relationships/tags" Target="../tags/tag2.xml" /><Relationship Id="rId4" Type="http://schemas.openxmlformats.org/officeDocument/2006/relationships/image" Target="../media/image3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" Target="slide2.xml" TargetMode="Interna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7.png" /><Relationship Id="rId3" Type="http://schemas.openxmlformats.org/officeDocument/2006/relationships/image" Target="../media/image3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slide" Target="slide8.xml" TargetMode="Internal" /><Relationship Id="rId3" Type="http://schemas.openxmlformats.org/officeDocument/2006/relationships/slide" Target="slide3.xml" TargetMode="In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" Target="slide2.xml" TargetMode="Interna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Relationship Id="rId4" Type="http://schemas.openxmlformats.org/officeDocument/2006/relationships/image" Target="../media/image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4">
            <a:alphaModFix amt="40000"/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圆角淘宝网chenying0907出品 14"/>
          <p:cNvSpPr/>
          <p:nvPr/>
        </p:nvSpPr>
        <p:spPr>
          <a:xfrm>
            <a:off x="-18439" y="2072053"/>
            <a:ext cx="9451327" cy="2252145"/>
          </a:xfrm>
          <a:custGeom>
            <a:gdLst>
              <a:gd name="connsiteX0" fmla="*/ 0 w 11089232"/>
              <a:gd name="connsiteY0" fmla="*/ 448643 h 2691807"/>
              <a:gd name="connsiteX1" fmla="*/ 448643 w 11089232"/>
              <a:gd name="connsiteY1" fmla="*/ 0 h 2691807"/>
              <a:gd name="connsiteX2" fmla="*/ 10640589 w 11089232"/>
              <a:gd name="connsiteY2" fmla="*/ 0 h 2691807"/>
              <a:gd name="connsiteX3" fmla="*/ 11089232 w 11089232"/>
              <a:gd name="connsiteY3" fmla="*/ 448643 h 2691807"/>
              <a:gd name="connsiteX4" fmla="*/ 11089232 w 11089232"/>
              <a:gd name="connsiteY4" fmla="*/ 2243164 h 2691807"/>
              <a:gd name="connsiteX5" fmla="*/ 10640589 w 11089232"/>
              <a:gd name="connsiteY5" fmla="*/ 2691807 h 2691807"/>
              <a:gd name="connsiteX6" fmla="*/ 448643 w 11089232"/>
              <a:gd name="connsiteY6" fmla="*/ 2691807 h 2691807"/>
              <a:gd name="connsiteX7" fmla="*/ 0 w 11089232"/>
              <a:gd name="connsiteY7" fmla="*/ 2243164 h 2691807"/>
              <a:gd name="connsiteX8" fmla="*/ 0 w 11089232"/>
              <a:gd name="connsiteY8" fmla="*/ 448643 h 2691807"/>
              <a:gd name="connsiteX0-1" fmla="*/ 0 w 11089232"/>
              <a:gd name="connsiteY0-2" fmla="*/ 448643 h 2691807"/>
              <a:gd name="connsiteX1-3" fmla="*/ 1663832 w 11089232"/>
              <a:gd name="connsiteY1-4" fmla="*/ 0 h 2691807"/>
              <a:gd name="connsiteX2-5" fmla="*/ 10640589 w 11089232"/>
              <a:gd name="connsiteY2-6" fmla="*/ 0 h 2691807"/>
              <a:gd name="connsiteX3-7" fmla="*/ 11089232 w 11089232"/>
              <a:gd name="connsiteY3-8" fmla="*/ 448643 h 2691807"/>
              <a:gd name="connsiteX4-9" fmla="*/ 11089232 w 11089232"/>
              <a:gd name="connsiteY4-10" fmla="*/ 2243164 h 2691807"/>
              <a:gd name="connsiteX5-11" fmla="*/ 10640589 w 11089232"/>
              <a:gd name="connsiteY5-12" fmla="*/ 2691807 h 2691807"/>
              <a:gd name="connsiteX6-13" fmla="*/ 448643 w 11089232"/>
              <a:gd name="connsiteY6-14" fmla="*/ 2691807 h 2691807"/>
              <a:gd name="connsiteX7-15" fmla="*/ 0 w 11089232"/>
              <a:gd name="connsiteY7-16" fmla="*/ 2243164 h 2691807"/>
              <a:gd name="connsiteX8-17" fmla="*/ 0 w 11089232"/>
              <a:gd name="connsiteY8-18" fmla="*/ 448643 h 2691807"/>
              <a:gd name="connsiteX0-19" fmla="*/ 0 w 11089232"/>
              <a:gd name="connsiteY0-20" fmla="*/ 448643 h 2703839"/>
              <a:gd name="connsiteX1-21" fmla="*/ 1663832 w 11089232"/>
              <a:gd name="connsiteY1-22" fmla="*/ 0 h 2703839"/>
              <a:gd name="connsiteX2-23" fmla="*/ 10640589 w 11089232"/>
              <a:gd name="connsiteY2-24" fmla="*/ 0 h 2703839"/>
              <a:gd name="connsiteX3-25" fmla="*/ 11089232 w 11089232"/>
              <a:gd name="connsiteY3-26" fmla="*/ 448643 h 2703839"/>
              <a:gd name="connsiteX4-27" fmla="*/ 11089232 w 11089232"/>
              <a:gd name="connsiteY4-28" fmla="*/ 2243164 h 2703839"/>
              <a:gd name="connsiteX5-29" fmla="*/ 10640589 w 11089232"/>
              <a:gd name="connsiteY5-30" fmla="*/ 2691807 h 2703839"/>
              <a:gd name="connsiteX6-31" fmla="*/ 1687895 w 11089232"/>
              <a:gd name="connsiteY6-32" fmla="*/ 2703839 h 2703839"/>
              <a:gd name="connsiteX7-33" fmla="*/ 0 w 11089232"/>
              <a:gd name="connsiteY7-34" fmla="*/ 2243164 h 2703839"/>
              <a:gd name="connsiteX8-35" fmla="*/ 0 w 11089232"/>
              <a:gd name="connsiteY8-36" fmla="*/ 448643 h 2703839"/>
              <a:gd name="connsiteX0-37" fmla="*/ 0 w 11089232"/>
              <a:gd name="connsiteY0-38" fmla="*/ 2243164 h 2703839"/>
              <a:gd name="connsiteX1-39" fmla="*/ 1663832 w 11089232"/>
              <a:gd name="connsiteY1-40" fmla="*/ 0 h 2703839"/>
              <a:gd name="connsiteX2-41" fmla="*/ 10640589 w 11089232"/>
              <a:gd name="connsiteY2-42" fmla="*/ 0 h 2703839"/>
              <a:gd name="connsiteX3-43" fmla="*/ 11089232 w 11089232"/>
              <a:gd name="connsiteY3-44" fmla="*/ 448643 h 2703839"/>
              <a:gd name="connsiteX4-45" fmla="*/ 11089232 w 11089232"/>
              <a:gd name="connsiteY4-46" fmla="*/ 2243164 h 2703839"/>
              <a:gd name="connsiteX5-47" fmla="*/ 10640589 w 11089232"/>
              <a:gd name="connsiteY5-48" fmla="*/ 2691807 h 2703839"/>
              <a:gd name="connsiteX6-49" fmla="*/ 1687895 w 11089232"/>
              <a:gd name="connsiteY6-50" fmla="*/ 2703839 h 2703839"/>
              <a:gd name="connsiteX7-51" fmla="*/ 0 w 11089232"/>
              <a:gd name="connsiteY7-52" fmla="*/ 2243164 h 2703839"/>
              <a:gd name="connsiteX0-53" fmla="*/ 81842 w 9522747"/>
              <a:gd name="connsiteY0-54" fmla="*/ 2146911 h 2703839"/>
              <a:gd name="connsiteX1-55" fmla="*/ 97347 w 9522747"/>
              <a:gd name="connsiteY1-56" fmla="*/ 0 h 2703839"/>
              <a:gd name="connsiteX2-57" fmla="*/ 9074104 w 9522747"/>
              <a:gd name="connsiteY2-58" fmla="*/ 0 h 2703839"/>
              <a:gd name="connsiteX3-59" fmla="*/ 9522747 w 9522747"/>
              <a:gd name="connsiteY3-60" fmla="*/ 448643 h 2703839"/>
              <a:gd name="connsiteX4-61" fmla="*/ 9522747 w 9522747"/>
              <a:gd name="connsiteY4-62" fmla="*/ 2243164 h 2703839"/>
              <a:gd name="connsiteX5-63" fmla="*/ 9074104 w 9522747"/>
              <a:gd name="connsiteY5-64" fmla="*/ 2691807 h 2703839"/>
              <a:gd name="connsiteX6-65" fmla="*/ 121410 w 9522747"/>
              <a:gd name="connsiteY6-66" fmla="*/ 2703839 h 2703839"/>
              <a:gd name="connsiteX7-67" fmla="*/ 81842 w 9522747"/>
              <a:gd name="connsiteY7-68" fmla="*/ 2146911 h 2703839"/>
              <a:gd name="connsiteX0-69" fmla="*/ 81842 w 9522747"/>
              <a:gd name="connsiteY0-70" fmla="*/ 2146911 h 2703839"/>
              <a:gd name="connsiteX1-71" fmla="*/ 97347 w 9522747"/>
              <a:gd name="connsiteY1-72" fmla="*/ 0 h 2703839"/>
              <a:gd name="connsiteX2-73" fmla="*/ 9074104 w 9522747"/>
              <a:gd name="connsiteY2-74" fmla="*/ 0 h 2703839"/>
              <a:gd name="connsiteX3-75" fmla="*/ 9522747 w 9522747"/>
              <a:gd name="connsiteY3-76" fmla="*/ 448643 h 2703839"/>
              <a:gd name="connsiteX4-77" fmla="*/ 9522747 w 9522747"/>
              <a:gd name="connsiteY4-78" fmla="*/ 2243164 h 2703839"/>
              <a:gd name="connsiteX5-79" fmla="*/ 9074104 w 9522747"/>
              <a:gd name="connsiteY5-80" fmla="*/ 2691807 h 2703839"/>
              <a:gd name="connsiteX6-81" fmla="*/ 121410 w 9522747"/>
              <a:gd name="connsiteY6-82" fmla="*/ 2703839 h 2703839"/>
              <a:gd name="connsiteX7-83" fmla="*/ 81842 w 9522747"/>
              <a:gd name="connsiteY7-84" fmla="*/ 2146911 h 2703839"/>
              <a:gd name="connsiteX0-85" fmla="*/ 81842 w 9522747"/>
              <a:gd name="connsiteY0-86" fmla="*/ 2146911 h 2703839"/>
              <a:gd name="connsiteX1-87" fmla="*/ 97347 w 9522747"/>
              <a:gd name="connsiteY1-88" fmla="*/ 0 h 2703839"/>
              <a:gd name="connsiteX2-89" fmla="*/ 9074104 w 9522747"/>
              <a:gd name="connsiteY2-90" fmla="*/ 0 h 2703839"/>
              <a:gd name="connsiteX3-91" fmla="*/ 9522747 w 9522747"/>
              <a:gd name="connsiteY3-92" fmla="*/ 448643 h 2703839"/>
              <a:gd name="connsiteX4-93" fmla="*/ 9522747 w 9522747"/>
              <a:gd name="connsiteY4-94" fmla="*/ 2243164 h 2703839"/>
              <a:gd name="connsiteX5-95" fmla="*/ 9074104 w 9522747"/>
              <a:gd name="connsiteY5-96" fmla="*/ 2691807 h 2703839"/>
              <a:gd name="connsiteX6-97" fmla="*/ 121410 w 9522747"/>
              <a:gd name="connsiteY6-98" fmla="*/ 2703839 h 2703839"/>
              <a:gd name="connsiteX7-99" fmla="*/ 81842 w 9522747"/>
              <a:gd name="connsiteY7-100" fmla="*/ 2146911 h 2703839"/>
              <a:gd name="connsiteX0-101" fmla="*/ 0 w 9440905"/>
              <a:gd name="connsiteY0-102" fmla="*/ 2146911 h 2704560"/>
              <a:gd name="connsiteX1-103" fmla="*/ 15505 w 9440905"/>
              <a:gd name="connsiteY1-104" fmla="*/ 0 h 2704560"/>
              <a:gd name="connsiteX2-105" fmla="*/ 8992262 w 9440905"/>
              <a:gd name="connsiteY2-106" fmla="*/ 0 h 2704560"/>
              <a:gd name="connsiteX3-107" fmla="*/ 9440905 w 9440905"/>
              <a:gd name="connsiteY3-108" fmla="*/ 448643 h 2704560"/>
              <a:gd name="connsiteX4-109" fmla="*/ 9440905 w 9440905"/>
              <a:gd name="connsiteY4-110" fmla="*/ 2243164 h 2704560"/>
              <a:gd name="connsiteX5-111" fmla="*/ 8992262 w 9440905"/>
              <a:gd name="connsiteY5-112" fmla="*/ 2691807 h 2704560"/>
              <a:gd name="connsiteX6-113" fmla="*/ 39568 w 9440905"/>
              <a:gd name="connsiteY6-114" fmla="*/ 2703839 h 2704560"/>
              <a:gd name="connsiteX7-115" fmla="*/ 0 w 9440905"/>
              <a:gd name="connsiteY7-116" fmla="*/ 2146911 h 2704560"/>
              <a:gd name="connsiteX0-117" fmla="*/ 10422 w 9451327"/>
              <a:gd name="connsiteY0-118" fmla="*/ 2146911 h 2704560"/>
              <a:gd name="connsiteX1-119" fmla="*/ 25927 w 9451327"/>
              <a:gd name="connsiteY1-120" fmla="*/ 0 h 2704560"/>
              <a:gd name="connsiteX2-121" fmla="*/ 9002684 w 9451327"/>
              <a:gd name="connsiteY2-122" fmla="*/ 0 h 2704560"/>
              <a:gd name="connsiteX3-123" fmla="*/ 9451327 w 9451327"/>
              <a:gd name="connsiteY3-124" fmla="*/ 448643 h 2704560"/>
              <a:gd name="connsiteX4-125" fmla="*/ 9451327 w 9451327"/>
              <a:gd name="connsiteY4-126" fmla="*/ 2243164 h 2704560"/>
              <a:gd name="connsiteX5-127" fmla="*/ 9002684 w 9451327"/>
              <a:gd name="connsiteY5-128" fmla="*/ 2691807 h 2704560"/>
              <a:gd name="connsiteX6-129" fmla="*/ 1864 w 9451327"/>
              <a:gd name="connsiteY6-130" fmla="*/ 2703839 h 2704560"/>
              <a:gd name="connsiteX7-131" fmla="*/ 10422 w 9451327"/>
              <a:gd name="connsiteY7-132" fmla="*/ 2146911 h 270456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451327" h="2704560">
                <a:moveTo>
                  <a:pt x="10422" y="2146911"/>
                </a:moveTo>
                <a:lnTo>
                  <a:pt x="25927" y="0"/>
                </a:lnTo>
                <a:lnTo>
                  <a:pt x="9002684" y="0"/>
                </a:lnTo>
                <a:cubicBezTo>
                  <a:pt x="9250463" y="0"/>
                  <a:pt x="9451327" y="200864"/>
                  <a:pt x="9451327" y="448643"/>
                </a:cubicBezTo>
                <a:lnTo>
                  <a:pt x="9451327" y="2243164"/>
                </a:lnTo>
                <a:cubicBezTo>
                  <a:pt x="9451327" y="2490943"/>
                  <a:pt x="9250463" y="2691807"/>
                  <a:pt x="9002684" y="2691807"/>
                </a:cubicBezTo>
                <a:lnTo>
                  <a:pt x="1864" y="2703839"/>
                </a:lnTo>
                <a:cubicBezTo>
                  <a:pt x="-5284" y="2727902"/>
                  <a:pt x="10422" y="2142027"/>
                  <a:pt x="10422" y="2146911"/>
                </a:cubicBezTo>
                <a:close/>
              </a:path>
            </a:pathLst>
          </a:custGeom>
          <a:solidFill>
            <a:schemeClr val="bg1">
              <a:alpha val="64000"/>
            </a:schemeClr>
          </a:solidFill>
          <a:ln>
            <a:solidFill>
              <a:srgbClr val="DED3CF"/>
            </a:solidFill>
          </a:ln>
          <a:effectLst>
            <a:outerShdw blurRad="495300" dist="127000" dir="5400000" algn="ctr" rotWithShape="0">
              <a:srgbClr val="000000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000"/>
          </a:p>
        </p:txBody>
      </p:sp>
      <p:sp>
        <p:nvSpPr>
          <p:cNvPr id="8" name="淘宝网chenying0907出品 132"/>
          <p:cNvSpPr/>
          <p:nvPr>
            <p:custDataLst>
              <p:tags r:id="rId2"/>
            </p:custDataLst>
          </p:nvPr>
        </p:nvSpPr>
        <p:spPr>
          <a:xfrm flipV="1">
            <a:off x="3574132" y="2427969"/>
            <a:ext cx="2306027" cy="146603"/>
          </a:xfrm>
          <a:custGeom>
            <a:gdLst>
              <a:gd name="connsiteX0" fmla="*/ 0 w 3120453"/>
              <a:gd name="connsiteY0" fmla="*/ 0 h 143576"/>
              <a:gd name="connsiteX1" fmla="*/ 3120453 w 3120453"/>
              <a:gd name="connsiteY1" fmla="*/ 0 h 143576"/>
              <a:gd name="connsiteX2" fmla="*/ 3076102 w 3120453"/>
              <a:gd name="connsiteY2" fmla="*/ 65782 h 143576"/>
              <a:gd name="connsiteX3" fmla="*/ 2888290 w 3120453"/>
              <a:gd name="connsiteY3" fmla="*/ 143576 h 143576"/>
              <a:gd name="connsiteX4" fmla="*/ 232163 w 3120453"/>
              <a:gd name="connsiteY4" fmla="*/ 143576 h 143576"/>
              <a:gd name="connsiteX5" fmla="*/ 44352 w 3120453"/>
              <a:gd name="connsiteY5" fmla="*/ 65782 h 143576"/>
              <a:gd name="connsiteX0-1" fmla="*/ 0 w 3120453"/>
              <a:gd name="connsiteY0-2" fmla="*/ 0 h 143576"/>
              <a:gd name="connsiteX1-3" fmla="*/ 3120453 w 3120453"/>
              <a:gd name="connsiteY1-4" fmla="*/ 0 h 143576"/>
              <a:gd name="connsiteX2-5" fmla="*/ 3076102 w 3120453"/>
              <a:gd name="connsiteY2-6" fmla="*/ 65782 h 143576"/>
              <a:gd name="connsiteX3-7" fmla="*/ 2888290 w 3120453"/>
              <a:gd name="connsiteY3-8" fmla="*/ 143576 h 143576"/>
              <a:gd name="connsiteX4-9" fmla="*/ 232163 w 3120453"/>
              <a:gd name="connsiteY4-10" fmla="*/ 143576 h 143576"/>
              <a:gd name="connsiteX5-11" fmla="*/ 44352 w 3120453"/>
              <a:gd name="connsiteY5-12" fmla="*/ 65782 h 143576"/>
              <a:gd name="connsiteX6" fmla="*/ 91440 w 3120453"/>
              <a:gd name="connsiteY6" fmla="*/ 91440 h 143576"/>
              <a:gd name="connsiteX0-13" fmla="*/ 0 w 3120453"/>
              <a:gd name="connsiteY0-14" fmla="*/ 0 h 143576"/>
              <a:gd name="connsiteX1-15" fmla="*/ 3120453 w 3120453"/>
              <a:gd name="connsiteY1-16" fmla="*/ 0 h 143576"/>
              <a:gd name="connsiteX2-17" fmla="*/ 3076102 w 3120453"/>
              <a:gd name="connsiteY2-18" fmla="*/ 65782 h 143576"/>
              <a:gd name="connsiteX3-19" fmla="*/ 2888290 w 3120453"/>
              <a:gd name="connsiteY3-20" fmla="*/ 143576 h 143576"/>
              <a:gd name="connsiteX4-21" fmla="*/ 232163 w 3120453"/>
              <a:gd name="connsiteY4-22" fmla="*/ 143576 h 143576"/>
              <a:gd name="connsiteX5-23" fmla="*/ 44352 w 3120453"/>
              <a:gd name="connsiteY5-24" fmla="*/ 65782 h 143576"/>
              <a:gd name="connsiteX6-25" fmla="*/ 91440 w 3120453"/>
              <a:gd name="connsiteY6-26" fmla="*/ 91440 h 143576"/>
              <a:gd name="connsiteX7" fmla="*/ 0 w 3120453"/>
              <a:gd name="connsiteY7" fmla="*/ 0 h 143576"/>
              <a:gd name="connsiteX0-27" fmla="*/ 3078384 w 3078384"/>
              <a:gd name="connsiteY0-28" fmla="*/ 0 h 143576"/>
              <a:gd name="connsiteX1-29" fmla="*/ 3034033 w 3078384"/>
              <a:gd name="connsiteY1-30" fmla="*/ 65782 h 143576"/>
              <a:gd name="connsiteX2-31" fmla="*/ 2846221 w 3078384"/>
              <a:gd name="connsiteY2-32" fmla="*/ 143576 h 143576"/>
              <a:gd name="connsiteX3-33" fmla="*/ 190094 w 3078384"/>
              <a:gd name="connsiteY3-34" fmla="*/ 143576 h 143576"/>
              <a:gd name="connsiteX4-35" fmla="*/ 2283 w 3078384"/>
              <a:gd name="connsiteY4-36" fmla="*/ 65782 h 143576"/>
              <a:gd name="connsiteX5-37" fmla="*/ 49371 w 3078384"/>
              <a:gd name="connsiteY5-38" fmla="*/ 91440 h 143576"/>
              <a:gd name="connsiteX6-39" fmla="*/ 49371 w 3078384"/>
              <a:gd name="connsiteY6-40" fmla="*/ 91440 h 143576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3078384" h="143576">
                <a:moveTo>
                  <a:pt x="3078384" y="0"/>
                </a:moveTo>
                <a:lnTo>
                  <a:pt x="3034033" y="65782"/>
                </a:lnTo>
                <a:cubicBezTo>
                  <a:pt x="2985968" y="113847"/>
                  <a:pt x="2919566" y="143576"/>
                  <a:pt x="2846221" y="143576"/>
                </a:cubicBezTo>
                <a:lnTo>
                  <a:pt x="190094" y="143576"/>
                </a:lnTo>
                <a:cubicBezTo>
                  <a:pt x="116749" y="143576"/>
                  <a:pt x="50348" y="113847"/>
                  <a:pt x="2283" y="65782"/>
                </a:cubicBezTo>
                <a:cubicBezTo>
                  <a:pt x="-12501" y="43855"/>
                  <a:pt x="49371" y="91440"/>
                  <a:pt x="49371" y="91440"/>
                </a:cubicBezTo>
                <a:lnTo>
                  <a:pt x="49371" y="9144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libri"/>
              <a:ea typeface="华文楷体" panose="02010600040101010101" charset="-122"/>
            </a:endParaRPr>
          </a:p>
        </p:txBody>
      </p:sp>
      <p:sp>
        <p:nvSpPr>
          <p:cNvPr id="9" name="淘宝网chenying0907出品 133"/>
          <p:cNvSpPr/>
          <p:nvPr>
            <p:custDataLst>
              <p:tags r:id="rId3"/>
            </p:custDataLst>
          </p:nvPr>
        </p:nvSpPr>
        <p:spPr>
          <a:xfrm>
            <a:off x="3574132" y="2853112"/>
            <a:ext cx="2306027" cy="146603"/>
          </a:xfrm>
          <a:custGeom>
            <a:gdLst>
              <a:gd name="connsiteX0" fmla="*/ 0 w 3120453"/>
              <a:gd name="connsiteY0" fmla="*/ 0 h 143576"/>
              <a:gd name="connsiteX1" fmla="*/ 3120453 w 3120453"/>
              <a:gd name="connsiteY1" fmla="*/ 0 h 143576"/>
              <a:gd name="connsiteX2" fmla="*/ 3076102 w 3120453"/>
              <a:gd name="connsiteY2" fmla="*/ 65782 h 143576"/>
              <a:gd name="connsiteX3" fmla="*/ 2888290 w 3120453"/>
              <a:gd name="connsiteY3" fmla="*/ 143576 h 143576"/>
              <a:gd name="connsiteX4" fmla="*/ 232163 w 3120453"/>
              <a:gd name="connsiteY4" fmla="*/ 143576 h 143576"/>
              <a:gd name="connsiteX5" fmla="*/ 44352 w 3120453"/>
              <a:gd name="connsiteY5" fmla="*/ 65782 h 143576"/>
              <a:gd name="connsiteX0-1" fmla="*/ 0 w 3120453"/>
              <a:gd name="connsiteY0-2" fmla="*/ 0 h 143576"/>
              <a:gd name="connsiteX1-3" fmla="*/ 3120453 w 3120453"/>
              <a:gd name="connsiteY1-4" fmla="*/ 0 h 143576"/>
              <a:gd name="connsiteX2-5" fmla="*/ 3076102 w 3120453"/>
              <a:gd name="connsiteY2-6" fmla="*/ 65782 h 143576"/>
              <a:gd name="connsiteX3-7" fmla="*/ 2888290 w 3120453"/>
              <a:gd name="connsiteY3-8" fmla="*/ 143576 h 143576"/>
              <a:gd name="connsiteX4-9" fmla="*/ 232163 w 3120453"/>
              <a:gd name="connsiteY4-10" fmla="*/ 143576 h 143576"/>
              <a:gd name="connsiteX5-11" fmla="*/ 44352 w 3120453"/>
              <a:gd name="connsiteY5-12" fmla="*/ 65782 h 143576"/>
              <a:gd name="connsiteX6" fmla="*/ 91440 w 3120453"/>
              <a:gd name="connsiteY6" fmla="*/ 91440 h 143576"/>
              <a:gd name="connsiteX0-13" fmla="*/ 0 w 3120453"/>
              <a:gd name="connsiteY0-14" fmla="*/ 0 h 143576"/>
              <a:gd name="connsiteX1-15" fmla="*/ 3120453 w 3120453"/>
              <a:gd name="connsiteY1-16" fmla="*/ 0 h 143576"/>
              <a:gd name="connsiteX2-17" fmla="*/ 3076102 w 3120453"/>
              <a:gd name="connsiteY2-18" fmla="*/ 65782 h 143576"/>
              <a:gd name="connsiteX3-19" fmla="*/ 2888290 w 3120453"/>
              <a:gd name="connsiteY3-20" fmla="*/ 143576 h 143576"/>
              <a:gd name="connsiteX4-21" fmla="*/ 232163 w 3120453"/>
              <a:gd name="connsiteY4-22" fmla="*/ 143576 h 143576"/>
              <a:gd name="connsiteX5-23" fmla="*/ 44352 w 3120453"/>
              <a:gd name="connsiteY5-24" fmla="*/ 65782 h 143576"/>
              <a:gd name="connsiteX6-25" fmla="*/ 91440 w 3120453"/>
              <a:gd name="connsiteY6-26" fmla="*/ 91440 h 143576"/>
              <a:gd name="connsiteX7" fmla="*/ 0 w 3120453"/>
              <a:gd name="connsiteY7" fmla="*/ 0 h 143576"/>
              <a:gd name="connsiteX0-27" fmla="*/ 3078384 w 3078384"/>
              <a:gd name="connsiteY0-28" fmla="*/ 0 h 143576"/>
              <a:gd name="connsiteX1-29" fmla="*/ 3034033 w 3078384"/>
              <a:gd name="connsiteY1-30" fmla="*/ 65782 h 143576"/>
              <a:gd name="connsiteX2-31" fmla="*/ 2846221 w 3078384"/>
              <a:gd name="connsiteY2-32" fmla="*/ 143576 h 143576"/>
              <a:gd name="connsiteX3-33" fmla="*/ 190094 w 3078384"/>
              <a:gd name="connsiteY3-34" fmla="*/ 143576 h 143576"/>
              <a:gd name="connsiteX4-35" fmla="*/ 2283 w 3078384"/>
              <a:gd name="connsiteY4-36" fmla="*/ 65782 h 143576"/>
              <a:gd name="connsiteX5-37" fmla="*/ 49371 w 3078384"/>
              <a:gd name="connsiteY5-38" fmla="*/ 91440 h 143576"/>
              <a:gd name="connsiteX6-39" fmla="*/ 49371 w 3078384"/>
              <a:gd name="connsiteY6-40" fmla="*/ 91440 h 143576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3078384" h="143576">
                <a:moveTo>
                  <a:pt x="3078384" y="0"/>
                </a:moveTo>
                <a:lnTo>
                  <a:pt x="3034033" y="65782"/>
                </a:lnTo>
                <a:cubicBezTo>
                  <a:pt x="2985968" y="113847"/>
                  <a:pt x="2919566" y="143576"/>
                  <a:pt x="2846221" y="143576"/>
                </a:cubicBezTo>
                <a:lnTo>
                  <a:pt x="190094" y="143576"/>
                </a:lnTo>
                <a:cubicBezTo>
                  <a:pt x="116749" y="143576"/>
                  <a:pt x="50348" y="113847"/>
                  <a:pt x="2283" y="65782"/>
                </a:cubicBezTo>
                <a:cubicBezTo>
                  <a:pt x="-12501" y="43855"/>
                  <a:pt x="49371" y="91440"/>
                  <a:pt x="49371" y="91440"/>
                </a:cubicBezTo>
                <a:lnTo>
                  <a:pt x="49371" y="9144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libri"/>
              <a:ea typeface="华文楷体" panose="02010600040101010101" charset="-122"/>
            </a:endParaRPr>
          </a:p>
        </p:txBody>
      </p:sp>
      <p:sp>
        <p:nvSpPr>
          <p:cNvPr id="10" name="淘宝网chenying0907出品 129"/>
          <p:cNvSpPr/>
          <p:nvPr/>
        </p:nvSpPr>
        <p:spPr>
          <a:xfrm flipH="1">
            <a:off x="4192465" y="2473732"/>
            <a:ext cx="1533669" cy="5539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913765"/>
            <a:r>
              <a:rPr lang="en-US" altLang="zh-CN" sz="3000">
                <a:solidFill>
                  <a:schemeClr val="accent3">
                    <a:lumMod val="75000"/>
                  </a:schemeClr>
                </a:solidFill>
                <a:latin typeface="Arial" panose="020b0604020202090204" pitchFamily="34" charset="0"/>
                <a:cs typeface="Times New Roman" panose="02020603050405020304" pitchFamily="18" charset="0"/>
              </a:rPr>
              <a:t>Unit </a:t>
            </a:r>
            <a:r>
              <a:rPr lang="en-US" altLang="zh-CN" sz="3000" smtClean="0">
                <a:solidFill>
                  <a:schemeClr val="accent3">
                    <a:lumMod val="75000"/>
                  </a:schemeClr>
                </a:solidFill>
                <a:latin typeface="Arial" panose="020b0604020202090204" pitchFamily="34" charset="0"/>
                <a:cs typeface="Times New Roman" panose="02020603050405020304" pitchFamily="18" charset="0"/>
              </a:rPr>
              <a:t>4</a:t>
            </a:r>
            <a:r>
              <a:rPr lang="zh-CN" altLang="en-US" sz="3000" b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3000" b="1">
              <a:solidFill>
                <a:schemeClr val="accent3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淘宝网chenying0907出品 129"/>
          <p:cNvSpPr/>
          <p:nvPr/>
        </p:nvSpPr>
        <p:spPr>
          <a:xfrm flipH="1">
            <a:off x="981421" y="3284984"/>
            <a:ext cx="7552622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4800" b="1">
                <a:solidFill>
                  <a:prstClr val="black">
                    <a:lumMod val="75000"/>
                    <a:lumOff val="25000"/>
                  </a:prstClr>
                </a:solidFill>
                <a:cs typeface="Times New Roman" panose="02020603050405020304" pitchFamily="18" charset="0"/>
              </a:rPr>
              <a:t>Everyday economics</a:t>
            </a:r>
            <a:endParaRPr lang="en-US" altLang="zh-CN" sz="4800" b="1">
              <a:solidFill>
                <a:prstClr val="black">
                  <a:lumMod val="75000"/>
                  <a:lumOff val="25000"/>
                </a:prstClr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399666" y="980728"/>
            <a:ext cx="10745245" cy="615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谋</a:t>
            </a:r>
            <a:r>
              <a:rPr lang="zh-CN" altLang="zh-CN" sz="2600" b="1" kern="100" smtClean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篇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9666" y="1700808"/>
            <a:ext cx="11392669" cy="244699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第一段：提出话题或现象；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第二段：通过科学的分析，合理的论证，剖析自己的观点并陈述理由，达到说服读者的目的；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第三段：总结论点。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0414892" y="171467"/>
            <a:ext cx="1773932" cy="5932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0491379" y="223011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遣词造句</a:t>
            </a:r>
            <a:endParaRPr lang="zh-CN" altLang="en-US" sz="2800" b="1" kern="1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9645" y="1236146"/>
            <a:ext cx="11578825" cy="72325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核心词汇</a:t>
            </a:r>
            <a:endParaRPr lang="zh-CN" altLang="zh-CN" sz="1050" kern="100">
              <a:solidFill>
                <a:srgbClr val="0000FF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99645" y="2132856"/>
            <a:ext cx="4326615" cy="312390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随着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的发展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非常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有益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说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实话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在网络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上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上网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870276" y="2132856"/>
            <a:ext cx="4464496" cy="312390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kern="100" smtClean="0">
                <a:latin typeface="+mj-ea"/>
                <a:ea typeface="+mj-ea"/>
                <a:cs typeface="Courier New" panose="02070609020205090404" pitchFamily="49" charset="0"/>
              </a:rPr>
              <a:t>_____________________</a:t>
            </a:r>
            <a:endParaRPr lang="en-US" altLang="zh-CN" sz="2600" kern="100" smtClean="0">
              <a:latin typeface="+mj-ea"/>
              <a:ea typeface="+mj-ea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kern="100" smtClean="0">
                <a:solidFill>
                  <a:prstClr val="black"/>
                </a:solidFill>
                <a:latin typeface="宋体" panose="02010600030101010101" pitchFamily="2" charset="-122"/>
                <a:cs typeface="Courier New" panose="02070609020205090404" pitchFamily="49" charset="0"/>
              </a:rPr>
              <a:t>__________________</a:t>
            </a:r>
            <a:endParaRPr lang="en-US" altLang="zh-CN" sz="2600" kern="100" smtClean="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kern="100" smtClean="0">
                <a:solidFill>
                  <a:prstClr val="black"/>
                </a:solidFill>
                <a:latin typeface="宋体" panose="02010600030101010101" pitchFamily="2" charset="-122"/>
                <a:cs typeface="Courier New" panose="02070609020205090404" pitchFamily="49" charset="0"/>
              </a:rPr>
              <a:t>______________</a:t>
            </a:r>
            <a:endParaRPr lang="en-US" altLang="zh-CN" sz="2600" kern="100" smtClean="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kern="100" smtClean="0">
                <a:solidFill>
                  <a:prstClr val="black"/>
                </a:solidFill>
                <a:latin typeface="宋体" panose="02010600030101010101" pitchFamily="2" charset="-122"/>
                <a:cs typeface="Courier New" panose="02070609020205090404" pitchFamily="49" charset="0"/>
              </a:rPr>
              <a:t>_____________</a:t>
            </a:r>
            <a:endParaRPr lang="en-US" altLang="zh-CN" sz="2600" kern="100" smtClean="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kern="100" smtClean="0">
                <a:solidFill>
                  <a:prstClr val="black"/>
                </a:solidFill>
                <a:latin typeface="宋体" panose="02010600030101010101" pitchFamily="2" charset="-122"/>
                <a:cs typeface="Courier New" panose="02070609020205090404" pitchFamily="49" charset="0"/>
              </a:rPr>
              <a:t>_______________</a:t>
            </a:r>
            <a:endParaRPr lang="en-US" altLang="zh-CN" sz="2600" kern="100" smtClean="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870276" y="2113806"/>
            <a:ext cx="4326615" cy="312390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with the development of </a:t>
            </a:r>
            <a:endParaRPr lang="zh-CN" altLang="zh-CN" sz="1050" kern="100">
              <a:solidFill>
                <a:srgbClr val="C00000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be of great benefit to</a:t>
            </a:r>
            <a:endParaRPr lang="zh-CN" altLang="zh-CN" sz="1050" kern="100">
              <a:solidFill>
                <a:srgbClr val="C00000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to tell the truth</a:t>
            </a:r>
            <a:endParaRPr lang="zh-CN" altLang="zh-CN" sz="1050" kern="100">
              <a:solidFill>
                <a:srgbClr val="C00000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on the Internet</a:t>
            </a:r>
            <a:endParaRPr lang="zh-CN" altLang="zh-CN" sz="1050" kern="100">
              <a:solidFill>
                <a:srgbClr val="C00000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surf the Internet</a:t>
            </a:r>
            <a:endParaRPr lang="zh-CN" altLang="zh-CN" sz="1050" kern="100">
              <a:solidFill>
                <a:srgbClr val="C00000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矩形 8"/>
          <p:cNvSpPr/>
          <p:nvPr/>
        </p:nvSpPr>
        <p:spPr>
          <a:xfrm>
            <a:off x="399666" y="836573"/>
            <a:ext cx="11392669" cy="6124729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通过互联网人们不必出门就可以购买自己想要的东西。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(what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宾语从句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People can buy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through the Internet without going out.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这给他们带来了更多的便利。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(bring sb. sth. )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This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他们可以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通过上网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购买顶级品牌。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(by doing...)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They can shop for the top brands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在互联网上，新品牌一登广告，他们就可以选择自己需要的产品。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(immediately)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On the Internet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they can choose what they need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 </a:t>
            </a:r>
            <a:endParaRPr lang="en-US" altLang="zh-CN" sz="2600" b="1" u="sng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9666" y="188501"/>
            <a:ext cx="11593288" cy="615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连词成</a:t>
            </a:r>
            <a:r>
              <a:rPr lang="zh-CN" altLang="zh-CN" sz="2600" b="1" kern="100" smtClean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700511" y="1503834"/>
            <a:ext cx="236955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250440"/>
              </a:tabLs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609020205090404" pitchFamily="49" charset="0"/>
              </a:rPr>
              <a:t>what they want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97868" y="2701638"/>
            <a:ext cx="45195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250440"/>
              </a:tabLs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609020205090404" pitchFamily="49" charset="0"/>
              </a:rPr>
              <a:t>brings them more convenience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273749" y="3898937"/>
            <a:ext cx="341632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250440"/>
              </a:tabLs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609020205090404" pitchFamily="49" charset="0"/>
              </a:rPr>
              <a:t>by surfing the Internet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443514" y="5689823"/>
            <a:ext cx="421301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250440"/>
              </a:tabLst>
            </a:pPr>
            <a:r>
              <a:rPr lang="en-US" altLang="zh-CN" sz="2600" b="1" kern="100" spc="-2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609020205090404" pitchFamily="49" charset="0"/>
              </a:rPr>
              <a:t>immediately the new brands</a:t>
            </a:r>
            <a:endParaRPr lang="zh-CN" altLang="en-US" sz="2600" b="1" kern="100" spc="-2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21895" y="6309320"/>
            <a:ext cx="220483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250440"/>
              </a:tabLs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609020205090404" pitchFamily="49" charset="0"/>
              </a:rPr>
              <a:t>are advertised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399666" y="1484784"/>
            <a:ext cx="11392669" cy="1247497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说实话，我现在几乎是在网上购买所有我需要的东西。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To tell the truth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on the Internet now.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32559" y="2137107"/>
            <a:ext cx="452880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250440"/>
              </a:tabLs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609020205090404" pitchFamily="49" charset="0"/>
              </a:rPr>
              <a:t>I buy almost everything I need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333772" y="450296"/>
            <a:ext cx="1152128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句式</a:t>
            </a:r>
            <a:r>
              <a:rPr lang="zh-CN" altLang="zh-CN" sz="2600" b="1" kern="100" smtClean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升级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33772" y="1100797"/>
            <a:ext cx="11392669" cy="484848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将句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和句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用定语从句连接起来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			 </a:t>
            </a:r>
            <a:endParaRPr lang="en-US" altLang="zh-CN" sz="2600" b="1" u="sng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将句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和句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用定语从句连接起来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			 </a:t>
            </a:r>
            <a:endParaRPr lang="en-US" altLang="zh-CN" sz="2600" b="1" u="sng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		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用强调句型改写句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，强调地点状语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			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71373" y="1782341"/>
            <a:ext cx="112105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250440"/>
              </a:tabLs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609020205090404" pitchFamily="49" charset="0"/>
              </a:rPr>
              <a:t>People can buy what they want through the Internet without going out, which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71373" y="2393314"/>
            <a:ext cx="460292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250440"/>
              </a:tabLs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609020205090404" pitchFamily="49" charset="0"/>
              </a:rPr>
              <a:t>brings them more convenience.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1373" y="3545783"/>
            <a:ext cx="1069312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250440"/>
              </a:tabLs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609020205090404" pitchFamily="49" charset="0"/>
              </a:rPr>
              <a:t>They can shop for the top brands by surfing the Internet</a:t>
            </a:r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609020205090404" pitchFamily="49" charset="0"/>
              </a:rPr>
              <a:t>，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609020205090404" pitchFamily="49" charset="0"/>
              </a:rPr>
              <a:t>where they can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71373" y="4168130"/>
            <a:ext cx="96587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250440"/>
              </a:tabLs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609020205090404" pitchFamily="49" charset="0"/>
              </a:rPr>
              <a:t>choose what they need immediately the new brands are advertised.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ourier New" panose="0207060902020509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1373" y="5312821"/>
            <a:ext cx="1130380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250440"/>
              </a:tabLst>
            </a:pPr>
            <a:r>
              <a:rPr lang="en-US" altLang="zh-CN" sz="2600" b="1" kern="100" spc="-1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609020205090404" pitchFamily="49" charset="0"/>
              </a:rPr>
              <a:t>To tell the truth</a:t>
            </a:r>
            <a:r>
              <a:rPr lang="zh-CN" altLang="zh-CN" sz="2600" b="1" kern="100" spc="-1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609020205090404" pitchFamily="49" charset="0"/>
              </a:rPr>
              <a:t>，</a:t>
            </a:r>
            <a:r>
              <a:rPr lang="en-US" altLang="zh-CN" sz="2600" b="1" kern="100" spc="-1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609020205090404" pitchFamily="49" charset="0"/>
              </a:rPr>
              <a:t>it is on the Internet that I buy almost everything I need now.</a:t>
            </a:r>
            <a:endParaRPr lang="zh-CN" altLang="en-US" sz="2600" b="1" kern="100" spc="-1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6" grpId="0"/>
      <p:bldP spid="8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0414892" y="171467"/>
            <a:ext cx="1773932" cy="5932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0491379" y="223011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组句成篇</a:t>
            </a:r>
            <a:endParaRPr lang="zh-CN" altLang="en-US" sz="2800" b="1" kern="1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9666" y="1556792"/>
            <a:ext cx="11392669" cy="124666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661035"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用适当的过渡词语，把以上词汇和句式，再加上联想内容，组成一篇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80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词左右的英语短文。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399666" y="348512"/>
            <a:ext cx="11380110" cy="570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参考</a:t>
            </a:r>
            <a:r>
              <a:rPr lang="zh-CN" altLang="zh-CN" sz="2600" b="1" kern="100" smtClean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范文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9666" y="1072787"/>
            <a:ext cx="11392669" cy="552456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																																																																											</a:t>
            </a:r>
            <a:endParaRPr lang="zh-CN" altLang="zh-CN" sz="1050" u="sng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9666" y="996584"/>
            <a:ext cx="11392669" cy="552456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661035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With the development of the Internet</a:t>
            </a:r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shopping on the Internet is becoming more popular.People can buy what they want through the Internet without going out</a:t>
            </a:r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which brings them more convenience.</a:t>
            </a:r>
            <a:endParaRPr lang="zh-CN" altLang="zh-CN" sz="2600" kern="100">
              <a:solidFill>
                <a:srgbClr val="C00000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indent="661035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Shopping on the Internet is of great benefit to the customers.First</a:t>
            </a:r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they can shop for the top brands by surfing the Internet</a:t>
            </a:r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where they can choose what they need immediately the new brands are advertised.Second</a:t>
            </a:r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they can get the goods at the best prices</a:t>
            </a:r>
            <a:r>
              <a:rPr lang="en-US" altLang="zh-CN" sz="2600" b="1" kern="100" smtClean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en-US" altLang="zh-CN" sz="2600" b="1" kern="100" smtClean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indent="661035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 my opinion</a:t>
            </a:r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is good to shop on the Internet.To tell the truth</a:t>
            </a:r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is on the Internet that I buy almost everything I need now</a:t>
            </a:r>
            <a:r>
              <a:rPr lang="en-US" altLang="zh-CN" sz="2600" b="1" kern="100" smtClean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2600" kern="100">
              <a:solidFill>
                <a:srgbClr val="C00000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返回">
            <a:hlinkClick r:id="rId2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  <a:endParaRPr kumimoji="0" lang="zh-CN" altLang="en-US" sz="2000" b="0" i="0" u="none" strike="noStrike" kern="100" cap="none" spc="0" normalizeH="0" baseline="0" noProof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/>
              <a:ea typeface="微软雅黑"/>
              <a:cs typeface="Times New Roman" panose="020206030504050203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3">
            <a:alphaModFix amt="40000"/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圆角淘宝网chenying0907出品 14"/>
          <p:cNvSpPr/>
          <p:nvPr/>
        </p:nvSpPr>
        <p:spPr>
          <a:xfrm>
            <a:off x="-18439" y="2072053"/>
            <a:ext cx="9451327" cy="2252145"/>
          </a:xfrm>
          <a:custGeom>
            <a:gdLst>
              <a:gd name="connsiteX0" fmla="*/ 0 w 11089232"/>
              <a:gd name="connsiteY0" fmla="*/ 448643 h 2691807"/>
              <a:gd name="connsiteX1" fmla="*/ 448643 w 11089232"/>
              <a:gd name="connsiteY1" fmla="*/ 0 h 2691807"/>
              <a:gd name="connsiteX2" fmla="*/ 10640589 w 11089232"/>
              <a:gd name="connsiteY2" fmla="*/ 0 h 2691807"/>
              <a:gd name="connsiteX3" fmla="*/ 11089232 w 11089232"/>
              <a:gd name="connsiteY3" fmla="*/ 448643 h 2691807"/>
              <a:gd name="connsiteX4" fmla="*/ 11089232 w 11089232"/>
              <a:gd name="connsiteY4" fmla="*/ 2243164 h 2691807"/>
              <a:gd name="connsiteX5" fmla="*/ 10640589 w 11089232"/>
              <a:gd name="connsiteY5" fmla="*/ 2691807 h 2691807"/>
              <a:gd name="connsiteX6" fmla="*/ 448643 w 11089232"/>
              <a:gd name="connsiteY6" fmla="*/ 2691807 h 2691807"/>
              <a:gd name="connsiteX7" fmla="*/ 0 w 11089232"/>
              <a:gd name="connsiteY7" fmla="*/ 2243164 h 2691807"/>
              <a:gd name="connsiteX8" fmla="*/ 0 w 11089232"/>
              <a:gd name="connsiteY8" fmla="*/ 448643 h 2691807"/>
              <a:gd name="connsiteX0-1" fmla="*/ 0 w 11089232"/>
              <a:gd name="connsiteY0-2" fmla="*/ 448643 h 2691807"/>
              <a:gd name="connsiteX1-3" fmla="*/ 1663832 w 11089232"/>
              <a:gd name="connsiteY1-4" fmla="*/ 0 h 2691807"/>
              <a:gd name="connsiteX2-5" fmla="*/ 10640589 w 11089232"/>
              <a:gd name="connsiteY2-6" fmla="*/ 0 h 2691807"/>
              <a:gd name="connsiteX3-7" fmla="*/ 11089232 w 11089232"/>
              <a:gd name="connsiteY3-8" fmla="*/ 448643 h 2691807"/>
              <a:gd name="connsiteX4-9" fmla="*/ 11089232 w 11089232"/>
              <a:gd name="connsiteY4-10" fmla="*/ 2243164 h 2691807"/>
              <a:gd name="connsiteX5-11" fmla="*/ 10640589 w 11089232"/>
              <a:gd name="connsiteY5-12" fmla="*/ 2691807 h 2691807"/>
              <a:gd name="connsiteX6-13" fmla="*/ 448643 w 11089232"/>
              <a:gd name="connsiteY6-14" fmla="*/ 2691807 h 2691807"/>
              <a:gd name="connsiteX7-15" fmla="*/ 0 w 11089232"/>
              <a:gd name="connsiteY7-16" fmla="*/ 2243164 h 2691807"/>
              <a:gd name="connsiteX8-17" fmla="*/ 0 w 11089232"/>
              <a:gd name="connsiteY8-18" fmla="*/ 448643 h 2691807"/>
              <a:gd name="connsiteX0-19" fmla="*/ 0 w 11089232"/>
              <a:gd name="connsiteY0-20" fmla="*/ 448643 h 2703839"/>
              <a:gd name="connsiteX1-21" fmla="*/ 1663832 w 11089232"/>
              <a:gd name="connsiteY1-22" fmla="*/ 0 h 2703839"/>
              <a:gd name="connsiteX2-23" fmla="*/ 10640589 w 11089232"/>
              <a:gd name="connsiteY2-24" fmla="*/ 0 h 2703839"/>
              <a:gd name="connsiteX3-25" fmla="*/ 11089232 w 11089232"/>
              <a:gd name="connsiteY3-26" fmla="*/ 448643 h 2703839"/>
              <a:gd name="connsiteX4-27" fmla="*/ 11089232 w 11089232"/>
              <a:gd name="connsiteY4-28" fmla="*/ 2243164 h 2703839"/>
              <a:gd name="connsiteX5-29" fmla="*/ 10640589 w 11089232"/>
              <a:gd name="connsiteY5-30" fmla="*/ 2691807 h 2703839"/>
              <a:gd name="connsiteX6-31" fmla="*/ 1687895 w 11089232"/>
              <a:gd name="connsiteY6-32" fmla="*/ 2703839 h 2703839"/>
              <a:gd name="connsiteX7-33" fmla="*/ 0 w 11089232"/>
              <a:gd name="connsiteY7-34" fmla="*/ 2243164 h 2703839"/>
              <a:gd name="connsiteX8-35" fmla="*/ 0 w 11089232"/>
              <a:gd name="connsiteY8-36" fmla="*/ 448643 h 2703839"/>
              <a:gd name="connsiteX0-37" fmla="*/ 0 w 11089232"/>
              <a:gd name="connsiteY0-38" fmla="*/ 2243164 h 2703839"/>
              <a:gd name="connsiteX1-39" fmla="*/ 1663832 w 11089232"/>
              <a:gd name="connsiteY1-40" fmla="*/ 0 h 2703839"/>
              <a:gd name="connsiteX2-41" fmla="*/ 10640589 w 11089232"/>
              <a:gd name="connsiteY2-42" fmla="*/ 0 h 2703839"/>
              <a:gd name="connsiteX3-43" fmla="*/ 11089232 w 11089232"/>
              <a:gd name="connsiteY3-44" fmla="*/ 448643 h 2703839"/>
              <a:gd name="connsiteX4-45" fmla="*/ 11089232 w 11089232"/>
              <a:gd name="connsiteY4-46" fmla="*/ 2243164 h 2703839"/>
              <a:gd name="connsiteX5-47" fmla="*/ 10640589 w 11089232"/>
              <a:gd name="connsiteY5-48" fmla="*/ 2691807 h 2703839"/>
              <a:gd name="connsiteX6-49" fmla="*/ 1687895 w 11089232"/>
              <a:gd name="connsiteY6-50" fmla="*/ 2703839 h 2703839"/>
              <a:gd name="connsiteX7-51" fmla="*/ 0 w 11089232"/>
              <a:gd name="connsiteY7-52" fmla="*/ 2243164 h 2703839"/>
              <a:gd name="connsiteX0-53" fmla="*/ 81842 w 9522747"/>
              <a:gd name="connsiteY0-54" fmla="*/ 2146911 h 2703839"/>
              <a:gd name="connsiteX1-55" fmla="*/ 97347 w 9522747"/>
              <a:gd name="connsiteY1-56" fmla="*/ 0 h 2703839"/>
              <a:gd name="connsiteX2-57" fmla="*/ 9074104 w 9522747"/>
              <a:gd name="connsiteY2-58" fmla="*/ 0 h 2703839"/>
              <a:gd name="connsiteX3-59" fmla="*/ 9522747 w 9522747"/>
              <a:gd name="connsiteY3-60" fmla="*/ 448643 h 2703839"/>
              <a:gd name="connsiteX4-61" fmla="*/ 9522747 w 9522747"/>
              <a:gd name="connsiteY4-62" fmla="*/ 2243164 h 2703839"/>
              <a:gd name="connsiteX5-63" fmla="*/ 9074104 w 9522747"/>
              <a:gd name="connsiteY5-64" fmla="*/ 2691807 h 2703839"/>
              <a:gd name="connsiteX6-65" fmla="*/ 121410 w 9522747"/>
              <a:gd name="connsiteY6-66" fmla="*/ 2703839 h 2703839"/>
              <a:gd name="connsiteX7-67" fmla="*/ 81842 w 9522747"/>
              <a:gd name="connsiteY7-68" fmla="*/ 2146911 h 2703839"/>
              <a:gd name="connsiteX0-69" fmla="*/ 81842 w 9522747"/>
              <a:gd name="connsiteY0-70" fmla="*/ 2146911 h 2703839"/>
              <a:gd name="connsiteX1-71" fmla="*/ 97347 w 9522747"/>
              <a:gd name="connsiteY1-72" fmla="*/ 0 h 2703839"/>
              <a:gd name="connsiteX2-73" fmla="*/ 9074104 w 9522747"/>
              <a:gd name="connsiteY2-74" fmla="*/ 0 h 2703839"/>
              <a:gd name="connsiteX3-75" fmla="*/ 9522747 w 9522747"/>
              <a:gd name="connsiteY3-76" fmla="*/ 448643 h 2703839"/>
              <a:gd name="connsiteX4-77" fmla="*/ 9522747 w 9522747"/>
              <a:gd name="connsiteY4-78" fmla="*/ 2243164 h 2703839"/>
              <a:gd name="connsiteX5-79" fmla="*/ 9074104 w 9522747"/>
              <a:gd name="connsiteY5-80" fmla="*/ 2691807 h 2703839"/>
              <a:gd name="connsiteX6-81" fmla="*/ 121410 w 9522747"/>
              <a:gd name="connsiteY6-82" fmla="*/ 2703839 h 2703839"/>
              <a:gd name="connsiteX7-83" fmla="*/ 81842 w 9522747"/>
              <a:gd name="connsiteY7-84" fmla="*/ 2146911 h 2703839"/>
              <a:gd name="connsiteX0-85" fmla="*/ 81842 w 9522747"/>
              <a:gd name="connsiteY0-86" fmla="*/ 2146911 h 2703839"/>
              <a:gd name="connsiteX1-87" fmla="*/ 97347 w 9522747"/>
              <a:gd name="connsiteY1-88" fmla="*/ 0 h 2703839"/>
              <a:gd name="connsiteX2-89" fmla="*/ 9074104 w 9522747"/>
              <a:gd name="connsiteY2-90" fmla="*/ 0 h 2703839"/>
              <a:gd name="connsiteX3-91" fmla="*/ 9522747 w 9522747"/>
              <a:gd name="connsiteY3-92" fmla="*/ 448643 h 2703839"/>
              <a:gd name="connsiteX4-93" fmla="*/ 9522747 w 9522747"/>
              <a:gd name="connsiteY4-94" fmla="*/ 2243164 h 2703839"/>
              <a:gd name="connsiteX5-95" fmla="*/ 9074104 w 9522747"/>
              <a:gd name="connsiteY5-96" fmla="*/ 2691807 h 2703839"/>
              <a:gd name="connsiteX6-97" fmla="*/ 121410 w 9522747"/>
              <a:gd name="connsiteY6-98" fmla="*/ 2703839 h 2703839"/>
              <a:gd name="connsiteX7-99" fmla="*/ 81842 w 9522747"/>
              <a:gd name="connsiteY7-100" fmla="*/ 2146911 h 2703839"/>
              <a:gd name="connsiteX0-101" fmla="*/ 0 w 9440905"/>
              <a:gd name="connsiteY0-102" fmla="*/ 2146911 h 2704560"/>
              <a:gd name="connsiteX1-103" fmla="*/ 15505 w 9440905"/>
              <a:gd name="connsiteY1-104" fmla="*/ 0 h 2704560"/>
              <a:gd name="connsiteX2-105" fmla="*/ 8992262 w 9440905"/>
              <a:gd name="connsiteY2-106" fmla="*/ 0 h 2704560"/>
              <a:gd name="connsiteX3-107" fmla="*/ 9440905 w 9440905"/>
              <a:gd name="connsiteY3-108" fmla="*/ 448643 h 2704560"/>
              <a:gd name="connsiteX4-109" fmla="*/ 9440905 w 9440905"/>
              <a:gd name="connsiteY4-110" fmla="*/ 2243164 h 2704560"/>
              <a:gd name="connsiteX5-111" fmla="*/ 8992262 w 9440905"/>
              <a:gd name="connsiteY5-112" fmla="*/ 2691807 h 2704560"/>
              <a:gd name="connsiteX6-113" fmla="*/ 39568 w 9440905"/>
              <a:gd name="connsiteY6-114" fmla="*/ 2703839 h 2704560"/>
              <a:gd name="connsiteX7-115" fmla="*/ 0 w 9440905"/>
              <a:gd name="connsiteY7-116" fmla="*/ 2146911 h 2704560"/>
              <a:gd name="connsiteX0-117" fmla="*/ 10422 w 9451327"/>
              <a:gd name="connsiteY0-118" fmla="*/ 2146911 h 2704560"/>
              <a:gd name="connsiteX1-119" fmla="*/ 25927 w 9451327"/>
              <a:gd name="connsiteY1-120" fmla="*/ 0 h 2704560"/>
              <a:gd name="connsiteX2-121" fmla="*/ 9002684 w 9451327"/>
              <a:gd name="connsiteY2-122" fmla="*/ 0 h 2704560"/>
              <a:gd name="connsiteX3-123" fmla="*/ 9451327 w 9451327"/>
              <a:gd name="connsiteY3-124" fmla="*/ 448643 h 2704560"/>
              <a:gd name="connsiteX4-125" fmla="*/ 9451327 w 9451327"/>
              <a:gd name="connsiteY4-126" fmla="*/ 2243164 h 2704560"/>
              <a:gd name="connsiteX5-127" fmla="*/ 9002684 w 9451327"/>
              <a:gd name="connsiteY5-128" fmla="*/ 2691807 h 2704560"/>
              <a:gd name="connsiteX6-129" fmla="*/ 1864 w 9451327"/>
              <a:gd name="connsiteY6-130" fmla="*/ 2703839 h 2704560"/>
              <a:gd name="connsiteX7-131" fmla="*/ 10422 w 9451327"/>
              <a:gd name="connsiteY7-132" fmla="*/ 2146911 h 270456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451327" h="2704560">
                <a:moveTo>
                  <a:pt x="10422" y="2146911"/>
                </a:moveTo>
                <a:lnTo>
                  <a:pt x="25927" y="0"/>
                </a:lnTo>
                <a:lnTo>
                  <a:pt x="9002684" y="0"/>
                </a:lnTo>
                <a:cubicBezTo>
                  <a:pt x="9250463" y="0"/>
                  <a:pt x="9451327" y="200864"/>
                  <a:pt x="9451327" y="448643"/>
                </a:cubicBezTo>
                <a:lnTo>
                  <a:pt x="9451327" y="2243164"/>
                </a:lnTo>
                <a:cubicBezTo>
                  <a:pt x="9451327" y="2490943"/>
                  <a:pt x="9250463" y="2691807"/>
                  <a:pt x="9002684" y="2691807"/>
                </a:cubicBezTo>
                <a:lnTo>
                  <a:pt x="1864" y="2703839"/>
                </a:lnTo>
                <a:cubicBezTo>
                  <a:pt x="-5284" y="2727902"/>
                  <a:pt x="10422" y="2142027"/>
                  <a:pt x="10422" y="2146911"/>
                </a:cubicBezTo>
                <a:close/>
              </a:path>
            </a:pathLst>
          </a:custGeom>
          <a:solidFill>
            <a:schemeClr val="bg1">
              <a:alpha val="64000"/>
            </a:schemeClr>
          </a:solidFill>
          <a:ln>
            <a:solidFill>
              <a:srgbClr val="DED3CF"/>
            </a:solidFill>
          </a:ln>
          <a:effectLst>
            <a:outerShdw blurRad="495300" dist="127000" dir="5400000" algn="ctr" rotWithShape="0">
              <a:srgbClr val="000000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000"/>
          </a:p>
        </p:txBody>
      </p:sp>
      <p:sp>
        <p:nvSpPr>
          <p:cNvPr id="13" name="标题 2"/>
          <p:cNvSpPr txBox="1"/>
          <p:nvPr/>
        </p:nvSpPr>
        <p:spPr>
          <a:xfrm>
            <a:off x="3227016" y="2586483"/>
            <a:ext cx="2627272" cy="12237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zh-CN" altLang="en-US" sz="3800" b="1" kern="100" smtClean="0">
                <a:solidFill>
                  <a:schemeClr val="bg1">
                    <a:lumMod val="50000"/>
                  </a:schemeClr>
                </a:solidFill>
                <a:latin typeface="Times New Roman" panose="02020603050405020304"/>
                <a:ea typeface="微软雅黑" panose="020b0503020204020204" pitchFamily="34" charset="-122"/>
              </a:rPr>
              <a:t>本课结束</a:t>
            </a:r>
            <a:endParaRPr lang="zh-CN" altLang="en-US" sz="3600" kern="100">
              <a:solidFill>
                <a:schemeClr val="bg1">
                  <a:lumMod val="50000"/>
                </a:schemeClr>
              </a:solidFill>
              <a:latin typeface="华文楷体" panose="02010600040101010101" charset="-122"/>
              <a:ea typeface="华文楷体" panose="02010600040101010101" charset="-122"/>
              <a:cs typeface="Times New Roman" panose="02020603050405020304"/>
            </a:endParaRPr>
          </a:p>
        </p:txBody>
      </p:sp>
      <p:pic>
        <p:nvPicPr>
          <p:cNvPr id="1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1404600" y="10985500"/>
            <a:ext cx="330200" cy="241300"/>
          </a:xfrm>
          <a:prstGeom prst="cube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1660410" y="1556792"/>
            <a:ext cx="8868005" cy="6610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b="1" kern="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Period Five</a:t>
            </a:r>
            <a:r>
              <a:rPr lang="zh-CN" altLang="zh-CN" sz="2800" b="1" kern="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　</a:t>
            </a:r>
            <a:r>
              <a:rPr lang="en-US" altLang="zh-CN" sz="2800" b="1" kern="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Writing—Writing an argumentative paper</a:t>
            </a:r>
            <a:endParaRPr lang="zh-CN" altLang="zh-CN" sz="2800" b="1" kern="10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华文细黑" panose="02010600040101010101" pitchFamily="2" charset="-122"/>
            </a:endParaRPr>
          </a:p>
        </p:txBody>
      </p:sp>
      <p:sp>
        <p:nvSpPr>
          <p:cNvPr id="21" name="文本框 20">
            <a:hlinkClick r:id="rId2" action="ppaction://hlinksldjump"/>
          </p:cNvPr>
          <p:cNvSpPr txBox="1"/>
          <p:nvPr/>
        </p:nvSpPr>
        <p:spPr>
          <a:xfrm>
            <a:off x="3934172" y="4428401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3200" b="1" smtClean="0">
                <a:solidFill>
                  <a:srgbClr val="8E6D48"/>
                </a:solidFill>
                <a:latin typeface="Arial"/>
                <a:ea typeface="微软雅黑"/>
              </a:rPr>
              <a:t>写作训练    </a:t>
            </a:r>
            <a:r>
              <a:rPr lang="zh-CN" altLang="en-US" smtClean="0">
                <a:solidFill>
                  <a:srgbClr val="8E6D48"/>
                </a:solidFill>
                <a:latin typeface="Arial"/>
                <a:ea typeface="微软雅黑"/>
              </a:rPr>
              <a:t>弄清文路  写作妙笔生花</a:t>
            </a:r>
            <a:endParaRPr lang="en-US" altLang="zh-CN">
              <a:solidFill>
                <a:srgbClr val="8E6D48"/>
              </a:solidFill>
              <a:latin typeface="Arial"/>
              <a:ea typeface="微软雅黑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934172" y="3429000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3200" b="1" smtClean="0">
                <a:solidFill>
                  <a:srgbClr val="8E6D48"/>
                </a:solidFill>
                <a:latin typeface="Arial"/>
                <a:ea typeface="微软雅黑"/>
              </a:rPr>
              <a:t>技法点拨    </a:t>
            </a:r>
            <a:r>
              <a:rPr lang="zh-CN" altLang="en-US" smtClean="0">
                <a:solidFill>
                  <a:srgbClr val="8E6D48"/>
                </a:solidFill>
                <a:latin typeface="Arial"/>
                <a:ea typeface="微软雅黑"/>
              </a:rPr>
              <a:t>文体分析  把握写作动脉</a:t>
            </a:r>
            <a:endParaRPr lang="en-US" altLang="zh-CN">
              <a:solidFill>
                <a:srgbClr val="8E6D48"/>
              </a:solidFill>
              <a:latin typeface="+mj-ea"/>
              <a:ea typeface="+mj-ea"/>
            </a:endParaRPr>
          </a:p>
        </p:txBody>
      </p:sp>
      <p:grpSp>
        <p:nvGrpSpPr>
          <p:cNvPr id="23" name="组合 22"/>
          <p:cNvGrpSpPr/>
          <p:nvPr/>
        </p:nvGrpSpPr>
        <p:grpSpPr>
          <a:xfrm rot="10800000">
            <a:off x="212824" y="254442"/>
            <a:ext cx="1849140" cy="582270"/>
            <a:chOff x="1198662" y="3429794"/>
            <a:chExt cx="3600400" cy="792088"/>
          </a:xfrm>
        </p:grpSpPr>
        <p:grpSp>
          <p:nvGrpSpPr>
            <p:cNvPr id="24" name="组合 23"/>
            <p:cNvGrpSpPr/>
            <p:nvPr/>
          </p:nvGrpSpPr>
          <p:grpSpPr>
            <a:xfrm>
              <a:off x="1198662" y="3429794"/>
              <a:ext cx="3600400" cy="288000"/>
              <a:chOff x="1198662" y="3429794"/>
              <a:chExt cx="3600400" cy="288000"/>
            </a:xfrm>
          </p:grpSpPr>
          <p:cxnSp>
            <p:nvCxnSpPr>
              <p:cNvPr id="29" name="直接连接符 28"/>
              <p:cNvCxnSpPr/>
              <p:nvPr/>
            </p:nvCxnSpPr>
            <p:spPr>
              <a:xfrm>
                <a:off x="1198662" y="3429794"/>
                <a:ext cx="3600400" cy="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 flipH="1">
                <a:off x="1198662" y="3429794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flipH="1">
                <a:off x="4799062" y="3429794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1198662" y="3933882"/>
              <a:ext cx="3600400" cy="288000"/>
              <a:chOff x="1198662" y="3933882"/>
              <a:chExt cx="3600400" cy="288000"/>
            </a:xfrm>
          </p:grpSpPr>
          <p:cxnSp>
            <p:nvCxnSpPr>
              <p:cNvPr id="26" name="直接连接符 25"/>
              <p:cNvCxnSpPr/>
              <p:nvPr/>
            </p:nvCxnSpPr>
            <p:spPr>
              <a:xfrm>
                <a:off x="1198662" y="4221882"/>
                <a:ext cx="3600400" cy="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 flipH="1">
                <a:off x="1200984" y="3933882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 flipH="1">
                <a:off x="4799062" y="3933882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矩形 31"/>
          <p:cNvSpPr/>
          <p:nvPr/>
        </p:nvSpPr>
        <p:spPr>
          <a:xfrm rot="5400000">
            <a:off x="944158" y="-236295"/>
            <a:ext cx="365212" cy="15859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281945" y="286775"/>
            <a:ext cx="236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mtClean="0">
                <a:solidFill>
                  <a:schemeClr val="accent4">
                    <a:lumMod val="50000"/>
                  </a:schemeClr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内容索引</a:t>
            </a:r>
            <a:endParaRPr lang="zh-CN" altLang="en-US" sz="2800" b="1">
              <a:solidFill>
                <a:schemeClr val="accent4">
                  <a:lumMod val="50000"/>
                </a:schemeClr>
              </a:solidFill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2052304" y="519444"/>
            <a:ext cx="9362233" cy="2031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0" name="点击文字添加标题"/>
          <p:cNvSpPr txBox="1"/>
          <p:nvPr/>
        </p:nvSpPr>
        <p:spPr>
          <a:xfrm>
            <a:off x="2290967" y="116632"/>
            <a:ext cx="3689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smtClean="0">
                <a:solidFill>
                  <a:srgbClr val="8E6D48"/>
                </a:solidFill>
                <a:effectLst/>
                <a:latin typeface="Arial"/>
                <a:ea typeface="微软雅黑"/>
              </a:rPr>
              <a:t>技 法 点 拨</a:t>
            </a:r>
            <a:endParaRPr lang="en-US" altLang="zh-CN" sz="3600">
              <a:solidFill>
                <a:srgbClr val="8E6D48"/>
              </a:solidFill>
              <a:effectLst/>
              <a:latin typeface="Arial"/>
              <a:ea typeface="微软雅黑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459319" y="332656"/>
            <a:ext cx="272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文体分析  把握写作动脉</a:t>
            </a:r>
            <a:endParaRPr lang="en-US" altLang="zh-CN" kern="10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60902020509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414892" y="476672"/>
            <a:ext cx="1773932" cy="593237"/>
          </a:xfrm>
          <a:prstGeom prst="rect">
            <a:avLst/>
          </a:prstGeom>
          <a:solidFill>
            <a:srgbClr val="00B05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0486900" y="528216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写作指导</a:t>
            </a:r>
            <a:endParaRPr lang="zh-CN" altLang="en-US" sz="2800" b="1" kern="1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9666" y="903387"/>
            <a:ext cx="11392669" cy="604797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661035"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议论文以说理为主要表达方式，针对某个问题、某种现象或某个事件进行分析、评论，从而剖析事物、论述事理、发表见解、提出主张。写作步骤一般为：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确定时态、人称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议论文中的时态较为统一，多用现在时；人称多为第一、三人称。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构思提纲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文章可分为三段，即：呈现现象、阐述理由、从正面总结观点。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呈现现象：注意要开门见山，不要拖泥带水。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表明观点并阐述理由。就题目中的问题表明观点，提出若干理由，增强说服力。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399666" y="1124744"/>
            <a:ext cx="11392669" cy="364732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从正面总结观点。结论段可用一两句话来结束文章，同时要注意与上文呼应，但不能在句式及用词方面照搬前文。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拓展提纲，充实内容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运用准确的词汇和正确的句式来拓展主题，组织篇章。行文时层次要清楚，多使用有辩论、推理等含义的连接和过渡性词汇，以便增强文章的条理性和逻辑性。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4719" y="-99392"/>
            <a:ext cx="12188825" cy="96190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0414892" y="171467"/>
            <a:ext cx="1773932" cy="593237"/>
          </a:xfrm>
          <a:prstGeom prst="rect">
            <a:avLst/>
          </a:prstGeom>
          <a:solidFill>
            <a:srgbClr val="00B05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0491379" y="223011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常用表达</a:t>
            </a:r>
            <a:endParaRPr lang="zh-CN" altLang="en-US" sz="2800" b="1" kern="1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9666" y="1293014"/>
            <a:ext cx="11392669" cy="364815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引入：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(1)With the development of ...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(2)I agree with...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(3)I am in favor of...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(4)I can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agree more.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(5)I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 against it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矩形 10"/>
          <p:cNvSpPr/>
          <p:nvPr/>
        </p:nvSpPr>
        <p:spPr>
          <a:xfrm>
            <a:off x="399666" y="1052736"/>
            <a:ext cx="11392669" cy="424831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defTabSz="913765">
              <a:lnSpc>
                <a:spcPct val="150000"/>
              </a:lnSpc>
            </a:pP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阐述：</a:t>
            </a:r>
            <a:endParaRPr lang="zh-CN" altLang="zh-CN" sz="105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lvl="0" algn="just" defTabSz="913765">
              <a:lnSpc>
                <a:spcPct val="150000"/>
              </a:lnSpc>
            </a:pP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(1)As far as I</a:t>
            </a:r>
            <a:r>
              <a:rPr lang="en-US" altLang="zh-CN" sz="2600" b="1" kern="100">
                <a:solidFill>
                  <a:prstClr val="black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 concerned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...</a:t>
            </a:r>
            <a:endParaRPr lang="zh-CN" altLang="zh-CN" sz="105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lvl="0" algn="just" defTabSz="913765">
              <a:lnSpc>
                <a:spcPct val="150000"/>
              </a:lnSpc>
            </a:pP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(2)For one thing...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for another thing...</a:t>
            </a:r>
            <a:endParaRPr lang="zh-CN" altLang="zh-CN" sz="105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lvl="0" algn="just" defTabSz="913765">
              <a:lnSpc>
                <a:spcPct val="150000"/>
              </a:lnSpc>
            </a:pP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(3)Moreover.../What</a:t>
            </a:r>
            <a:r>
              <a:rPr lang="en-US" altLang="zh-CN" sz="2600" b="1" kern="100">
                <a:solidFill>
                  <a:prstClr val="black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 more...</a:t>
            </a:r>
            <a:endParaRPr lang="zh-CN" altLang="zh-CN" sz="105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lvl="0" algn="just" defTabSz="913765">
              <a:lnSpc>
                <a:spcPct val="150000"/>
              </a:lnSpc>
            </a:pP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(4)However.../Instead...</a:t>
            </a:r>
            <a:endParaRPr lang="zh-CN" altLang="zh-CN" sz="105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lvl="0" algn="just" defTabSz="913765">
              <a:lnSpc>
                <a:spcPct val="150000"/>
              </a:lnSpc>
            </a:pP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(5)...is of great value...</a:t>
            </a:r>
            <a:endParaRPr lang="zh-CN" altLang="zh-CN" sz="105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lvl="0" algn="just" defTabSz="913765">
              <a:lnSpc>
                <a:spcPct val="150000"/>
              </a:lnSpc>
            </a:pP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(6)As a matter of fact...</a:t>
            </a:r>
            <a:endParaRPr lang="zh-CN" altLang="zh-CN" sz="105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返回">
            <a:hlinkClick r:id="rId2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  <a:endParaRPr kumimoji="0" lang="zh-CN" altLang="en-US" sz="2000" b="0" i="0" u="none" strike="noStrike" kern="100" cap="none" spc="0" normalizeH="0" baseline="0" noProof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/>
              <a:ea typeface="微软雅黑"/>
              <a:cs typeface="Times New Roman" panose="020206030504050203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9666" y="1268760"/>
            <a:ext cx="11392669" cy="304799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总结：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(1)In my opinion...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(2)If everyone...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we can....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(3)It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 good to...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(4)Only by...can we...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12086"/>
            <a:ext cx="12188825" cy="961905"/>
          </a:xfrm>
          <a:prstGeom prst="rect">
            <a:avLst/>
          </a:prstGeom>
        </p:spPr>
      </p:pic>
      <p:sp>
        <p:nvSpPr>
          <p:cNvPr id="10" name="点击文字添加标题"/>
          <p:cNvSpPr txBox="1"/>
          <p:nvPr/>
        </p:nvSpPr>
        <p:spPr>
          <a:xfrm>
            <a:off x="2795023" y="116632"/>
            <a:ext cx="3689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>
                <a:solidFill>
                  <a:srgbClr val="8E6D48"/>
                </a:solidFill>
                <a:effectLst/>
                <a:latin typeface="Arial"/>
                <a:ea typeface="微软雅黑"/>
              </a:rPr>
              <a:t>写 作 训 练</a:t>
            </a:r>
            <a:endParaRPr lang="en-US" altLang="zh-CN" sz="3600">
              <a:solidFill>
                <a:srgbClr val="8E6D48"/>
              </a:solidFill>
              <a:effectLst/>
              <a:latin typeface="Arial"/>
              <a:ea typeface="微软雅黑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963375" y="332656"/>
            <a:ext cx="272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弄清</a:t>
            </a:r>
            <a:r>
              <a:rPr lang="zh-CN" altLang="en-US" kern="100" smtClean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文路  </a:t>
            </a:r>
            <a:r>
              <a:rPr lang="zh-CN" altLang="en-US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写作妙笔生花</a:t>
            </a:r>
            <a:endParaRPr lang="en-US" altLang="zh-CN" kern="10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60902020509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9666" y="1124744"/>
            <a:ext cx="11392669" cy="184682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661035"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下面这幅图片反映了现在日渐盛行的一种购物方式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——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网上购物，请你结合图片内容，写一篇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80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词左右的英语短文，谈谈你对网上购物的看法，并陈述自己的理由。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pic>
        <p:nvPicPr>
          <p:cNvPr id="1026" name="Picture 2" descr="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00808" y="2636912"/>
            <a:ext cx="4187209" cy="3821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399666" y="1103833"/>
            <a:ext cx="10945216" cy="615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 smtClean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审题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0414892" y="171467"/>
            <a:ext cx="1773932" cy="5932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0491379" y="223011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审题谋篇</a:t>
            </a:r>
            <a:endParaRPr lang="zh-CN" altLang="en-US" sz="2800" b="1" kern="1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9666" y="1725355"/>
            <a:ext cx="11392669" cy="18476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确定文体：议论文；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主体时态：一般现在时；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主体人称：第一人称和第三人称。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tags/tag1.xml><?xml version="1.0" encoding="utf-8"?>
<p:tagLst xmlns:p="http://schemas.openxmlformats.org/presentationml/2006/main">
  <p:tag name="MH" val="20150910162900"/>
  <p:tag name="MH_LIBRARY" val="GRAPHIC"/>
  <p:tag name="MH_ORDER" val="Freeform 14"/>
</p:tagLst>
</file>

<file path=ppt/tags/tag2.xml><?xml version="1.0" encoding="utf-8"?>
<p:tagLst xmlns:p="http://schemas.openxmlformats.org/presentationml/2006/main">
  <p:tag name="MH" val="20150910162900"/>
  <p:tag name="MH_LIBRARY" val="GRAPHIC"/>
  <p:tag name="MH_ORDER" val="Freeform 14"/>
</p:tagLst>
</file>

<file path=ppt/tags/tag3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r="http://schemas.openxmlformats.org/officeDocument/2006/relationships" xmlns:a="http://schemas.openxmlformats.org/drawingml/2006/main" name="第一PPT，www.1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Arial"/>
        <a:cs typeface="Arial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109</Paragraphs>
  <Slides>17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baseType="lpstr" size="29">
      <vt:lpstr>Arial</vt:lpstr>
      <vt:lpstr>Calibri Light</vt:lpstr>
      <vt:lpstr>Calibri</vt:lpstr>
      <vt:lpstr>Arial Black</vt:lpstr>
      <vt:lpstr>华文楷体</vt:lpstr>
      <vt:lpstr>Times New Roman</vt:lpstr>
      <vt:lpstr>华文细黑</vt:lpstr>
      <vt:lpstr>微软雅黑</vt:lpstr>
      <vt:lpstr>Adobe 黑体 Std R</vt:lpstr>
      <vt:lpstr>Courier New</vt:lpstr>
      <vt:lpstr>宋体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2021-03-21T14:00:13.982</cp:lastPrinted>
  <dcterms:created xsi:type="dcterms:W3CDTF">2021-03-21T14:00:13Z</dcterms:created>
  <dcterms:modified xsi:type="dcterms:W3CDTF">2021-03-21T06:00:14Z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