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wdp" ContentType="image/vnd.ms-photo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56" r:id="rId2"/>
  </p:sldMasterIdLst>
  <p:notesMasterIdLst>
    <p:notesMasterId r:id="rId3"/>
  </p:notesMasterIdLst>
  <p:sldIdLst>
    <p:sldId id="493" r:id="rId4"/>
    <p:sldId id="325" r:id="rId5"/>
    <p:sldId id="497" r:id="rId6"/>
    <p:sldId id="503" r:id="rId7"/>
    <p:sldId id="501" r:id="rId8"/>
    <p:sldId id="506" r:id="rId9"/>
    <p:sldId id="505" r:id="rId10"/>
    <p:sldId id="499" r:id="rId11"/>
    <p:sldId id="483" r:id="rId12"/>
    <p:sldId id="469" r:id="rId13"/>
    <p:sldId id="470" r:id="rId14"/>
    <p:sldId id="471" r:id="rId15"/>
    <p:sldId id="502" r:id="rId16"/>
    <p:sldId id="472" r:id="rId17"/>
    <p:sldId id="473" r:id="rId18"/>
    <p:sldId id="474" r:id="rId19"/>
    <p:sldId id="495" r:id="rId20"/>
  </p:sldIdLst>
  <p:sldSz cx="12188825" cy="6858000"/>
  <p:notesSz cx="6858000" cy="9144000"/>
  <p:custDataLst>
    <p:tags r:id="rId21"/>
  </p:custDataLst>
  <p:defaultTextStyle>
    <a:defPPr>
      <a:defRPr lang="zh-CN"/>
    </a:defPPr>
    <a:lvl1pPr marL="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1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965" algn="l" defTabSz="9137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5622" autoAdjust="0"/>
  </p:normalViewPr>
  <p:slideViewPr>
    <p:cSldViewPr>
      <p:cViewPr varScale="1">
        <p:scale>
          <a:sx n="86" d="100"/>
          <a:sy n="86" d="100"/>
        </p:scale>
        <p:origin x="66" y="606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2.xml" /><Relationship Id="rId20" Type="http://schemas.openxmlformats.org/officeDocument/2006/relationships/slide" Target="slides/slide17.xml" /><Relationship Id="rId21" Type="http://schemas.openxmlformats.org/officeDocument/2006/relationships/tags" Target="tags/tag3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6D7A72-1FD7-428B-B027-7B8D914F0561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3E0C4A-4684-4D33-8107-6FA733C6EC7A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4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35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2.jpeg" /><Relationship Id="rId2" Type="http://schemas.openxmlformats.org/officeDocument/2006/relationships/slideMaster" Target="../slideMasters/slideMaster2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4" name="矩形 3"/>
          <p:cNvSpPr/>
          <p:nvPr userDrawn="1"/>
        </p:nvSpPr>
        <p:spPr>
          <a:xfrm>
            <a:off x="0" y="1099333"/>
            <a:ext cx="12188825" cy="57586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459250"/>
            <a:ext cx="12188825" cy="53987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629217"/>
            <a:ext cx="12188825" cy="52287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1989173"/>
            <a:ext cx="12188825" cy="486882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349130"/>
            <a:ext cx="12188825" cy="450887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539000"/>
            <a:ext cx="12188825" cy="431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709087"/>
            <a:ext cx="12188825" cy="414891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2898917"/>
            <a:ext cx="12286293" cy="39590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1">
            <a:clrChange>
              <a:clrFrom>
                <a:srgbClr val="F3EFEC"/>
              </a:clrFrom>
              <a:clrTo>
                <a:srgbClr val="F3EFEC">
                  <a:alpha val="0"/>
                </a:srgbClr>
              </a:clrTo>
            </a:clrChange>
          </a:blip>
          <a:srcRect t="-1"/>
          <a:stretch>
            <a:fillRect/>
          </a:stretch>
        </p:blipFill>
        <p:spPr>
          <a:xfrm rot="10800000">
            <a:off x="3772190" y="685798"/>
            <a:ext cx="8416635" cy="6172201"/>
          </a:xfrm>
          <a:prstGeom prst="rect">
            <a:avLst/>
          </a:prstGeom>
        </p:spPr>
      </p:pic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069043"/>
            <a:ext cx="12188825" cy="378895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258833"/>
            <a:ext cx="12188825" cy="359916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618750"/>
            <a:ext cx="12188825" cy="323925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788957"/>
            <a:ext cx="12188825" cy="306904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3978667"/>
            <a:ext cx="12188825" cy="28793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148913"/>
            <a:ext cx="12188825" cy="270908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338583"/>
            <a:ext cx="12188825" cy="25194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508870"/>
            <a:ext cx="12188825" cy="234913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698500"/>
            <a:ext cx="12188825" cy="21595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4868827"/>
            <a:ext cx="12188825" cy="198917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058417"/>
            <a:ext cx="12188825" cy="179958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228783"/>
            <a:ext cx="12188825" cy="1629217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588740"/>
            <a:ext cx="12188825" cy="126926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5948697"/>
            <a:ext cx="12188825" cy="90930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3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 userDrawn="1"/>
        </p:nvSpPr>
        <p:spPr>
          <a:xfrm>
            <a:off x="0" y="6138167"/>
            <a:ext cx="12188825" cy="719833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8565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1_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2709087"/>
            <a:ext cx="12192000" cy="4148913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-3175" y="3068960"/>
            <a:ext cx="12192000" cy="3789040"/>
          </a:xfrm>
          <a:prstGeom prst="rect">
            <a:avLst/>
          </a:prstGeom>
          <a:solidFill>
            <a:srgbClr val="B5DDE9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1" y="3429000"/>
            <a:ext cx="12192000" cy="3429000"/>
          </a:xfrm>
          <a:prstGeom prst="rect">
            <a:avLst/>
          </a:prstGeom>
          <a:solidFill>
            <a:srgbClr val="B5DDE9">
              <a:alpha val="33725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blipFill dpi="0" rotWithShape="1">
            <a:blip r:embed="rId1">
              <a:alphaModFix amt="97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theme" Target="../theme/theme1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10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19.xml" /><Relationship Id="rId13" Type="http://schemas.openxmlformats.org/officeDocument/2006/relationships/slideLayout" Target="../slideLayouts/slideLayout20.xml" /><Relationship Id="rId14" Type="http://schemas.openxmlformats.org/officeDocument/2006/relationships/slideLayout" Target="../slideLayouts/slideLayout21.xml" /><Relationship Id="rId15" Type="http://schemas.openxmlformats.org/officeDocument/2006/relationships/slideLayout" Target="../slideLayouts/slideLayout22.xml" /><Relationship Id="rId16" Type="http://schemas.openxmlformats.org/officeDocument/2006/relationships/slideLayout" Target="../slideLayouts/slideLayout23.xml" /><Relationship Id="rId17" Type="http://schemas.openxmlformats.org/officeDocument/2006/relationships/slideLayout" Target="../slideLayouts/slideLayout24.xml" /><Relationship Id="rId18" Type="http://schemas.openxmlformats.org/officeDocument/2006/relationships/slideLayout" Target="../slideLayouts/slideLayout25.xml" /><Relationship Id="rId19" Type="http://schemas.openxmlformats.org/officeDocument/2006/relationships/slideLayout" Target="../slideLayouts/slideLayout26.xml" /><Relationship Id="rId2" Type="http://schemas.openxmlformats.org/officeDocument/2006/relationships/slideLayout" Target="../slideLayouts/slideLayout9.xml" /><Relationship Id="rId20" Type="http://schemas.openxmlformats.org/officeDocument/2006/relationships/slideLayout" Target="../slideLayouts/slideLayout27.xml" /><Relationship Id="rId21" Type="http://schemas.openxmlformats.org/officeDocument/2006/relationships/slideLayout" Target="../slideLayouts/slideLayout28.xml" /><Relationship Id="rId22" Type="http://schemas.openxmlformats.org/officeDocument/2006/relationships/slideLayout" Target="../slideLayouts/slideLayout29.xml" /><Relationship Id="rId23" Type="http://schemas.openxmlformats.org/officeDocument/2006/relationships/slideLayout" Target="../slideLayouts/slideLayout30.xml" /><Relationship Id="rId24" Type="http://schemas.openxmlformats.org/officeDocument/2006/relationships/slideLayout" Target="../slideLayouts/slideLayout31.xml" /><Relationship Id="rId25" Type="http://schemas.openxmlformats.org/officeDocument/2006/relationships/slideLayout" Target="../slideLayouts/slideLayout32.xml" /><Relationship Id="rId26" Type="http://schemas.openxmlformats.org/officeDocument/2006/relationships/slideLayout" Target="../slideLayouts/slideLayout33.xml" /><Relationship Id="rId27" Type="http://schemas.openxmlformats.org/officeDocument/2006/relationships/slideLayout" Target="../slideLayouts/slideLayout34.xml" /><Relationship Id="rId28" Type="http://schemas.openxmlformats.org/officeDocument/2006/relationships/slideLayout" Target="../slideLayouts/slideLayout35.xml" /><Relationship Id="rId29" Type="http://schemas.openxmlformats.org/officeDocument/2006/relationships/theme" Target="../theme/theme2.xml" /><Relationship Id="rId3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3.xml" /><Relationship Id="rId7" Type="http://schemas.openxmlformats.org/officeDocument/2006/relationships/slideLayout" Target="../slideLayouts/slideLayout14.xml" /><Relationship Id="rId8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16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 userDrawn="1"/>
        </p:nvSpPr>
        <p:spPr>
          <a:xfrm>
            <a:off x="0" y="0"/>
            <a:ext cx="12188824" cy="6856214"/>
          </a:xfrm>
          <a:prstGeom prst="rect">
            <a:avLst/>
          </a:prstGeom>
          <a:solidFill>
            <a:srgbClr val="F4F0ED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6565"/>
            <a:endParaRPr lang="zh-CN" altLang="en-US" sz="1800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/>
  <p:timing/>
  <p:txStyles>
    <p:titleStyle>
      <a:lvl1pPr algn="l" defTabSz="913765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3765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3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5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7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3765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37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  <p:sldLayoutId id="2147483673" r:id="rId17"/>
    <p:sldLayoutId id="2147483674" r:id="rId18"/>
    <p:sldLayoutId id="2147483675" r:id="rId19"/>
    <p:sldLayoutId id="2147483676" r:id="rId20"/>
    <p:sldLayoutId id="2147483677" r:id="rId21"/>
    <p:sldLayoutId id="2147483678" r:id="rId22"/>
    <p:sldLayoutId id="2147483679" r:id="rId23"/>
    <p:sldLayoutId id="2147483680" r:id="rId24"/>
    <p:sldLayoutId id="2147483681" r:id="rId25"/>
    <p:sldLayoutId id="2147483682" r:id="rId26"/>
    <p:sldLayoutId id="2147483683" r:id="rId27"/>
    <p:sldLayoutId id="2147483684" r:id="rId28"/>
  </p:sldLayoutIdLst>
  <p:transition/>
  <p:timing/>
  <p:txStyles>
    <p:titleStyle>
      <a:lvl1pPr algn="ctr" defTabSz="1217930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9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5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1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365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330" indent="-304800" algn="l" defTabSz="1217930" rtl="0" eaLnBrk="1" latinLnBrk="0" hangingPunct="1">
        <a:spcBef>
          <a:spcPct val="20000"/>
        </a:spcBef>
        <a:buFont typeface="Arial" panose="020b060402020209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7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3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565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530" algn="l" defTabSz="121793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tags" Target="../tags/tag1.xml" /><Relationship Id="rId3" Type="http://schemas.openxmlformats.org/officeDocument/2006/relationships/tags" Target="../tags/tag2.xml" /><Relationship Id="rId4" Type="http://schemas.openxmlformats.org/officeDocument/2006/relationships/image" Target="../media/image3.jpeg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7.png" /><Relationship Id="rId3" Type="http://schemas.openxmlformats.org/officeDocument/2006/relationships/image" Target="../media/image3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slide" Target="slide8.xml" TargetMode="Internal" /><Relationship Id="rId3" Type="http://schemas.openxmlformats.org/officeDocument/2006/relationships/slide" Target="slide3.xml" TargetMode="Interna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" Target="slide2.xml" TargetMode="Interna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Relationship Id="rId4" Type="http://schemas.openxmlformats.org/officeDocument/2006/relationships/image" Target="../media/image6.pn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Relationship Id="rId3" Type="http://schemas.microsoft.com/office/2007/relationships/hdphoto" Target="../media/image5.wdp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4">
            <a:alphaModFix amt="40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8" name="淘宝网chenying0907出品 132"/>
          <p:cNvSpPr/>
          <p:nvPr>
            <p:custDataLst>
              <p:tags r:id="rId2"/>
            </p:custDataLst>
          </p:nvPr>
        </p:nvSpPr>
        <p:spPr>
          <a:xfrm flipV="1">
            <a:off x="3574132" y="2427969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9" name="淘宝网chenying0907出品 133"/>
          <p:cNvSpPr/>
          <p:nvPr>
            <p:custDataLst>
              <p:tags r:id="rId3"/>
            </p:custDataLst>
          </p:nvPr>
        </p:nvSpPr>
        <p:spPr>
          <a:xfrm>
            <a:off x="3574132" y="2853112"/>
            <a:ext cx="2306027" cy="146603"/>
          </a:xfrm>
          <a:custGeom>
            <a:gdLst>
              <a:gd name="connsiteX0" fmla="*/ 0 w 3120453"/>
              <a:gd name="connsiteY0" fmla="*/ 0 h 143576"/>
              <a:gd name="connsiteX1" fmla="*/ 3120453 w 3120453"/>
              <a:gd name="connsiteY1" fmla="*/ 0 h 143576"/>
              <a:gd name="connsiteX2" fmla="*/ 3076102 w 3120453"/>
              <a:gd name="connsiteY2" fmla="*/ 65782 h 143576"/>
              <a:gd name="connsiteX3" fmla="*/ 2888290 w 3120453"/>
              <a:gd name="connsiteY3" fmla="*/ 143576 h 143576"/>
              <a:gd name="connsiteX4" fmla="*/ 232163 w 3120453"/>
              <a:gd name="connsiteY4" fmla="*/ 143576 h 143576"/>
              <a:gd name="connsiteX5" fmla="*/ 44352 w 3120453"/>
              <a:gd name="connsiteY5" fmla="*/ 65782 h 143576"/>
              <a:gd name="connsiteX0-1" fmla="*/ 0 w 3120453"/>
              <a:gd name="connsiteY0-2" fmla="*/ 0 h 143576"/>
              <a:gd name="connsiteX1-3" fmla="*/ 3120453 w 3120453"/>
              <a:gd name="connsiteY1-4" fmla="*/ 0 h 143576"/>
              <a:gd name="connsiteX2-5" fmla="*/ 3076102 w 3120453"/>
              <a:gd name="connsiteY2-6" fmla="*/ 65782 h 143576"/>
              <a:gd name="connsiteX3-7" fmla="*/ 2888290 w 3120453"/>
              <a:gd name="connsiteY3-8" fmla="*/ 143576 h 143576"/>
              <a:gd name="connsiteX4-9" fmla="*/ 232163 w 3120453"/>
              <a:gd name="connsiteY4-10" fmla="*/ 143576 h 143576"/>
              <a:gd name="connsiteX5-11" fmla="*/ 44352 w 3120453"/>
              <a:gd name="connsiteY5-12" fmla="*/ 65782 h 143576"/>
              <a:gd name="connsiteX6" fmla="*/ 91440 w 3120453"/>
              <a:gd name="connsiteY6" fmla="*/ 91440 h 143576"/>
              <a:gd name="connsiteX0-13" fmla="*/ 0 w 3120453"/>
              <a:gd name="connsiteY0-14" fmla="*/ 0 h 143576"/>
              <a:gd name="connsiteX1-15" fmla="*/ 3120453 w 3120453"/>
              <a:gd name="connsiteY1-16" fmla="*/ 0 h 143576"/>
              <a:gd name="connsiteX2-17" fmla="*/ 3076102 w 3120453"/>
              <a:gd name="connsiteY2-18" fmla="*/ 65782 h 143576"/>
              <a:gd name="connsiteX3-19" fmla="*/ 2888290 w 3120453"/>
              <a:gd name="connsiteY3-20" fmla="*/ 143576 h 143576"/>
              <a:gd name="connsiteX4-21" fmla="*/ 232163 w 3120453"/>
              <a:gd name="connsiteY4-22" fmla="*/ 143576 h 143576"/>
              <a:gd name="connsiteX5-23" fmla="*/ 44352 w 3120453"/>
              <a:gd name="connsiteY5-24" fmla="*/ 65782 h 143576"/>
              <a:gd name="connsiteX6-25" fmla="*/ 91440 w 3120453"/>
              <a:gd name="connsiteY6-26" fmla="*/ 91440 h 143576"/>
              <a:gd name="connsiteX7" fmla="*/ 0 w 3120453"/>
              <a:gd name="connsiteY7" fmla="*/ 0 h 143576"/>
              <a:gd name="connsiteX0-27" fmla="*/ 3078384 w 3078384"/>
              <a:gd name="connsiteY0-28" fmla="*/ 0 h 143576"/>
              <a:gd name="connsiteX1-29" fmla="*/ 3034033 w 3078384"/>
              <a:gd name="connsiteY1-30" fmla="*/ 65782 h 143576"/>
              <a:gd name="connsiteX2-31" fmla="*/ 2846221 w 3078384"/>
              <a:gd name="connsiteY2-32" fmla="*/ 143576 h 143576"/>
              <a:gd name="connsiteX3-33" fmla="*/ 190094 w 3078384"/>
              <a:gd name="connsiteY3-34" fmla="*/ 143576 h 143576"/>
              <a:gd name="connsiteX4-35" fmla="*/ 2283 w 3078384"/>
              <a:gd name="connsiteY4-36" fmla="*/ 65782 h 143576"/>
              <a:gd name="connsiteX5-37" fmla="*/ 49371 w 3078384"/>
              <a:gd name="connsiteY5-38" fmla="*/ 91440 h 143576"/>
              <a:gd name="connsiteX6-39" fmla="*/ 49371 w 3078384"/>
              <a:gd name="connsiteY6-40" fmla="*/ 91440 h 143576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25" y="connsiteY6-26"/>
              </a:cxn>
            </a:cxnLst>
            <a:rect l="l" t="t" r="r" b="b"/>
            <a:pathLst>
              <a:path w="3078384" h="143576">
                <a:moveTo>
                  <a:pt x="3078384" y="0"/>
                </a:moveTo>
                <a:lnTo>
                  <a:pt x="3034033" y="65782"/>
                </a:lnTo>
                <a:cubicBezTo>
                  <a:pt x="2985968" y="113847"/>
                  <a:pt x="2919566" y="143576"/>
                  <a:pt x="2846221" y="143576"/>
                </a:cubicBezTo>
                <a:lnTo>
                  <a:pt x="190094" y="143576"/>
                </a:lnTo>
                <a:cubicBezTo>
                  <a:pt x="116749" y="143576"/>
                  <a:pt x="50348" y="113847"/>
                  <a:pt x="2283" y="65782"/>
                </a:cubicBezTo>
                <a:cubicBezTo>
                  <a:pt x="-12501" y="43855"/>
                  <a:pt x="49371" y="91440"/>
                  <a:pt x="49371" y="91440"/>
                </a:cubicBezTo>
                <a:lnTo>
                  <a:pt x="49371" y="91440"/>
                </a:lnTo>
              </a:path>
            </a:pathLst>
          </a:cu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0" cap="none" spc="0" normalizeH="0" baseline="0" noProof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uLnTx/>
              <a:uFillTx/>
              <a:latin typeface="Calibri"/>
              <a:ea typeface="华文楷体" panose="02010600040101010101" charset="-122"/>
            </a:endParaRPr>
          </a:p>
        </p:txBody>
      </p:sp>
      <p:sp>
        <p:nvSpPr>
          <p:cNvPr id="10" name="淘宝网chenying0907出品 129"/>
          <p:cNvSpPr/>
          <p:nvPr/>
        </p:nvSpPr>
        <p:spPr>
          <a:xfrm flipH="1">
            <a:off x="4192465" y="2473732"/>
            <a:ext cx="1533669" cy="55399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913765"/>
            <a:r>
              <a:rPr lang="en-US" altLang="zh-CN" sz="300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Unit </a:t>
            </a:r>
            <a:r>
              <a:rPr lang="en-US" altLang="zh-CN" sz="3000" smtClean="0">
                <a:solidFill>
                  <a:schemeClr val="accent3">
                    <a:lumMod val="75000"/>
                  </a:schemeClr>
                </a:solidFill>
                <a:latin typeface="Arial" panose="020b0604020202090204" pitchFamily="34" charset="0"/>
                <a:cs typeface="Times New Roman" panose="02020603050405020304" pitchFamily="18" charset="0"/>
              </a:rPr>
              <a:t>4</a:t>
            </a:r>
            <a:r>
              <a:rPr lang="zh-CN" altLang="en-US" sz="3000" b="1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zh-CN" sz="3000" b="1">
              <a:solidFill>
                <a:schemeClr val="accent3">
                  <a:lumMod val="75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5" name="淘宝网chenying0907出品 129"/>
          <p:cNvSpPr/>
          <p:nvPr/>
        </p:nvSpPr>
        <p:spPr>
          <a:xfrm flipH="1">
            <a:off x="981421" y="3284984"/>
            <a:ext cx="7552622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800" b="1">
                <a:solidFill>
                  <a:prstClr val="black">
                    <a:lumMod val="75000"/>
                    <a:lumOff val="25000"/>
                  </a:prstClr>
                </a:solidFill>
                <a:cs typeface="Times New Roman" panose="02020603050405020304" pitchFamily="18" charset="0"/>
              </a:rPr>
              <a:t>Everyday economics</a:t>
            </a:r>
            <a:endParaRPr lang="en-US" altLang="zh-CN" sz="4800" b="1">
              <a:solidFill>
                <a:prstClr val="black">
                  <a:lumMod val="75000"/>
                  <a:lumOff val="25000"/>
                </a:prstClr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980728"/>
            <a:ext cx="10745245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谋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篇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9666" y="1700808"/>
            <a:ext cx="11392669" cy="24469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第一段：提出话题或现象；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第二段：通过科学的分析，合理的论证，剖析自己的观点并陈述理由，达到说服读者的目的；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第三段：总结论点。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遣词造句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9645" y="1236146"/>
            <a:ext cx="11578825" cy="72325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核心词汇</a:t>
            </a:r>
            <a:endParaRPr lang="zh-CN" altLang="zh-CN" sz="1050" kern="100">
              <a:solidFill>
                <a:srgbClr val="0000FF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99645" y="2132856"/>
            <a:ext cx="4326615" cy="312390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随着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的发展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对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……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非常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有益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说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实话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在网络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上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上网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870276" y="2132856"/>
            <a:ext cx="4464496" cy="312390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latin typeface="+mj-ea"/>
                <a:ea typeface="+mj-ea"/>
                <a:cs typeface="Courier New" panose="02070609020205090404" pitchFamily="49" charset="0"/>
              </a:rPr>
              <a:t>_____________________</a:t>
            </a:r>
            <a:endParaRPr lang="en-US" altLang="zh-CN" sz="2600" kern="100" smtClean="0">
              <a:latin typeface="+mj-ea"/>
              <a:ea typeface="+mj-ea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solidFill>
                  <a:prstClr val="black"/>
                </a:solidFill>
                <a:latin typeface="宋体" panose="02010600030101010101" pitchFamily="2" charset="-122"/>
                <a:cs typeface="Courier New" panose="02070609020205090404" pitchFamily="49" charset="0"/>
              </a:rPr>
              <a:t>__________________</a:t>
            </a:r>
            <a:endParaRPr lang="en-US" altLang="zh-CN" sz="2600" kern="100" smtClean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solidFill>
                  <a:prstClr val="black"/>
                </a:solidFill>
                <a:latin typeface="宋体" panose="02010600030101010101" pitchFamily="2" charset="-122"/>
                <a:cs typeface="Courier New" panose="02070609020205090404" pitchFamily="49" charset="0"/>
              </a:rPr>
              <a:t>______________</a:t>
            </a:r>
            <a:endParaRPr lang="en-US" altLang="zh-CN" sz="2600" kern="100" smtClean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solidFill>
                  <a:prstClr val="black"/>
                </a:solidFill>
                <a:latin typeface="宋体" panose="02010600030101010101" pitchFamily="2" charset="-122"/>
                <a:cs typeface="Courier New" panose="02070609020205090404" pitchFamily="49" charset="0"/>
              </a:rPr>
              <a:t>_____________</a:t>
            </a:r>
            <a:endParaRPr lang="en-US" altLang="zh-CN" sz="2600" kern="100" smtClean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kern="100" smtClean="0">
                <a:solidFill>
                  <a:prstClr val="black"/>
                </a:solidFill>
                <a:latin typeface="宋体" panose="02010600030101010101" pitchFamily="2" charset="-122"/>
                <a:cs typeface="Courier New" panose="02070609020205090404" pitchFamily="49" charset="0"/>
              </a:rPr>
              <a:t>_______________</a:t>
            </a:r>
            <a:endParaRPr lang="en-US" altLang="zh-CN" sz="2600" kern="100" smtClean="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870276" y="2113806"/>
            <a:ext cx="4326615" cy="312390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the development of </a:t>
            </a:r>
            <a:endParaRPr lang="zh-CN" altLang="zh-CN" sz="105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be of great benefit to</a:t>
            </a:r>
            <a:endParaRPr lang="zh-CN" altLang="zh-CN" sz="105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tell the truth</a:t>
            </a:r>
            <a:endParaRPr lang="zh-CN" altLang="zh-CN" sz="105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the Internet</a:t>
            </a:r>
            <a:endParaRPr lang="zh-CN" altLang="zh-CN" sz="105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surf the Internet</a:t>
            </a:r>
            <a:endParaRPr lang="zh-CN" altLang="zh-CN" sz="105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/>
        </p:nvSpPr>
        <p:spPr>
          <a:xfrm>
            <a:off x="399666" y="836573"/>
            <a:ext cx="11392669" cy="6124729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通过互联网人们不必出门就可以购买自己想要的东西。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(what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宾语从句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People can buy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through the Internet without going out.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这给他们带来了更多的便利。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(bring sb. sth. 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This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他们可以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通过上网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购买顶级品牌。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(by doing...)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can shop for the top brands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                                        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在互联网上，新品牌一登广告，他们就可以选择自己需要的产品。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(immediately)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the Internet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can choose what they need 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99666" y="188501"/>
            <a:ext cx="11593288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连词成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00511" y="1503834"/>
            <a:ext cx="236955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what they want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97868" y="2701638"/>
            <a:ext cx="451957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brings them more convenience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273749" y="3898937"/>
            <a:ext cx="341632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by surfing the Internet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43514" y="5689823"/>
            <a:ext cx="421301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 spc="-2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immediately the new brands</a:t>
            </a:r>
            <a:endParaRPr lang="zh-CN" altLang="en-US" sz="2600" b="1" kern="100" spc="-2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521895" y="6309320"/>
            <a:ext cx="22048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are advertised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9666" y="1484784"/>
            <a:ext cx="11392669" cy="1247497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说实话，我现在几乎是在网上购买所有我需要的东西。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To tell the truth</a:t>
            </a:r>
            <a:r>
              <a:rPr lang="zh-CN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 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on the Internet now.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132559" y="2137107"/>
            <a:ext cx="452880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I buy almost everything I need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33772" y="450296"/>
            <a:ext cx="1152128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句式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升级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3772" y="1100797"/>
            <a:ext cx="11392669" cy="4848483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将句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用定语从句连接起来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将句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和句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4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用定语从句连接起来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 </a:t>
            </a:r>
            <a:endParaRPr lang="en-US" altLang="zh-CN" sz="2600" b="1" u="sng" kern="100" smtClean="0"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用强调句型改写句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5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，强调地点状语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71373" y="1782341"/>
            <a:ext cx="1121050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People can buy what they want through the Internet without going out, which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371373" y="2393314"/>
            <a:ext cx="4602927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brings them more convenience.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1373" y="3545783"/>
            <a:ext cx="1069312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They can shop for the top brands by surfing the Internet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where they can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71373" y="4168130"/>
            <a:ext cx="965879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choose what they need immediately the new brands are advertised.</a:t>
            </a:r>
            <a:endParaRPr lang="zh-CN" altLang="en-US" sz="2600" b="1" kern="10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1373" y="5312821"/>
            <a:ext cx="1130380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2250440"/>
              </a:tabLst>
            </a:pPr>
            <a:r>
              <a:rPr lang="en-US" altLang="zh-CN" sz="2600" b="1" kern="100" spc="-1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To tell the truth</a:t>
            </a:r>
            <a:r>
              <a:rPr lang="zh-CN" altLang="zh-CN" sz="2600" b="1" kern="100" spc="-1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，</a:t>
            </a:r>
            <a:r>
              <a:rPr lang="en-US" altLang="zh-CN" sz="2600" b="1" kern="100" spc="-1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ourier New" panose="02070609020205090404" pitchFamily="49" charset="0"/>
              </a:rPr>
              <a:t>it is on the Internet that I buy almost everything I need now.</a:t>
            </a:r>
            <a:endParaRPr lang="zh-CN" altLang="en-US" sz="2600" b="1" kern="100" spc="-1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" grpId="0"/>
      <p:bldP spid="6" grpId="0"/>
      <p:bldP spid="8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组句成篇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9666" y="1556792"/>
            <a:ext cx="11392669" cy="124666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用适当的过渡词语，把以上词汇和句式，再加上联想内容，组成一篇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词左右的英语短文。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348512"/>
            <a:ext cx="11380110" cy="57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Aft>
                <a:spcPct val="0"/>
              </a:spcAft>
            </a:pPr>
            <a:r>
              <a:rPr lang="zh-CN" altLang="zh-CN" sz="2600" b="1" kern="10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参考</a:t>
            </a: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范文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99666" y="1072787"/>
            <a:ext cx="11392669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u="sng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																																																																																	</a:t>
            </a:r>
            <a:endParaRPr lang="zh-CN" altLang="zh-CN" sz="1050" u="sng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99666" y="996584"/>
            <a:ext cx="11392669" cy="5524565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With the development of the Internet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shopping on the Internet is becoming more popular.People can buy what they want through the Internet without going out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which brings them more convenience.</a:t>
            </a:r>
            <a:endParaRPr lang="zh-CN" altLang="zh-CN" sz="260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Shopping on the Internet is of great benefit to the customers.First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can shop for the top brands by surfing the Internet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where they can choose what they need immediately the new brands are advertised.Second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they can get the goods at the best prices</a:t>
            </a: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en-US" altLang="zh-CN" sz="2600" b="1" kern="100" smtClean="0">
              <a:solidFill>
                <a:srgbClr val="C00000"/>
              </a:solidFill>
              <a:latin typeface="Times New Roman" panose="02020603050405020304" pitchFamily="18" charset="0"/>
              <a:ea typeface="华文细黑" panose="02010600040101010101" pitchFamily="2" charset="-122"/>
              <a:cs typeface="Courier New" panose="02070609020205090404" pitchFamily="49" charset="0"/>
            </a:endParaRPr>
          </a:p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In my opinion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good to shop on the Internet.To tell the truth</a:t>
            </a:r>
            <a:r>
              <a:rPr lang="zh-CN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it is on the Internet that I buy almost everything I need now</a:t>
            </a:r>
            <a:r>
              <a:rPr lang="en-US" altLang="zh-CN" sz="2600" b="1" kern="100" smtClean="0">
                <a:solidFill>
                  <a:srgbClr val="C00000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2600" kern="100">
              <a:solidFill>
                <a:srgbClr val="C00000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sp>
        <p:nvSpPr>
          <p:cNvPr id="6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3">
            <a:alphaModFix amt="40000"/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圆角淘宝网chenying0907出品 14"/>
          <p:cNvSpPr/>
          <p:nvPr/>
        </p:nvSpPr>
        <p:spPr>
          <a:xfrm>
            <a:off x="-18439" y="2072053"/>
            <a:ext cx="9451327" cy="2252145"/>
          </a:xfrm>
          <a:custGeom>
            <a:gdLst>
              <a:gd name="connsiteX0" fmla="*/ 0 w 11089232"/>
              <a:gd name="connsiteY0" fmla="*/ 448643 h 2691807"/>
              <a:gd name="connsiteX1" fmla="*/ 448643 w 11089232"/>
              <a:gd name="connsiteY1" fmla="*/ 0 h 2691807"/>
              <a:gd name="connsiteX2" fmla="*/ 10640589 w 11089232"/>
              <a:gd name="connsiteY2" fmla="*/ 0 h 2691807"/>
              <a:gd name="connsiteX3" fmla="*/ 11089232 w 11089232"/>
              <a:gd name="connsiteY3" fmla="*/ 448643 h 2691807"/>
              <a:gd name="connsiteX4" fmla="*/ 11089232 w 11089232"/>
              <a:gd name="connsiteY4" fmla="*/ 2243164 h 2691807"/>
              <a:gd name="connsiteX5" fmla="*/ 10640589 w 11089232"/>
              <a:gd name="connsiteY5" fmla="*/ 2691807 h 2691807"/>
              <a:gd name="connsiteX6" fmla="*/ 448643 w 11089232"/>
              <a:gd name="connsiteY6" fmla="*/ 2691807 h 2691807"/>
              <a:gd name="connsiteX7" fmla="*/ 0 w 11089232"/>
              <a:gd name="connsiteY7" fmla="*/ 2243164 h 2691807"/>
              <a:gd name="connsiteX8" fmla="*/ 0 w 11089232"/>
              <a:gd name="connsiteY8" fmla="*/ 448643 h 2691807"/>
              <a:gd name="connsiteX0-1" fmla="*/ 0 w 11089232"/>
              <a:gd name="connsiteY0-2" fmla="*/ 448643 h 2691807"/>
              <a:gd name="connsiteX1-3" fmla="*/ 1663832 w 11089232"/>
              <a:gd name="connsiteY1-4" fmla="*/ 0 h 2691807"/>
              <a:gd name="connsiteX2-5" fmla="*/ 10640589 w 11089232"/>
              <a:gd name="connsiteY2-6" fmla="*/ 0 h 2691807"/>
              <a:gd name="connsiteX3-7" fmla="*/ 11089232 w 11089232"/>
              <a:gd name="connsiteY3-8" fmla="*/ 448643 h 2691807"/>
              <a:gd name="connsiteX4-9" fmla="*/ 11089232 w 11089232"/>
              <a:gd name="connsiteY4-10" fmla="*/ 2243164 h 2691807"/>
              <a:gd name="connsiteX5-11" fmla="*/ 10640589 w 11089232"/>
              <a:gd name="connsiteY5-12" fmla="*/ 2691807 h 2691807"/>
              <a:gd name="connsiteX6-13" fmla="*/ 448643 w 11089232"/>
              <a:gd name="connsiteY6-14" fmla="*/ 2691807 h 2691807"/>
              <a:gd name="connsiteX7-15" fmla="*/ 0 w 11089232"/>
              <a:gd name="connsiteY7-16" fmla="*/ 2243164 h 2691807"/>
              <a:gd name="connsiteX8-17" fmla="*/ 0 w 11089232"/>
              <a:gd name="connsiteY8-18" fmla="*/ 448643 h 2691807"/>
              <a:gd name="connsiteX0-19" fmla="*/ 0 w 11089232"/>
              <a:gd name="connsiteY0-20" fmla="*/ 448643 h 2703839"/>
              <a:gd name="connsiteX1-21" fmla="*/ 1663832 w 11089232"/>
              <a:gd name="connsiteY1-22" fmla="*/ 0 h 2703839"/>
              <a:gd name="connsiteX2-23" fmla="*/ 10640589 w 11089232"/>
              <a:gd name="connsiteY2-24" fmla="*/ 0 h 2703839"/>
              <a:gd name="connsiteX3-25" fmla="*/ 11089232 w 11089232"/>
              <a:gd name="connsiteY3-26" fmla="*/ 448643 h 2703839"/>
              <a:gd name="connsiteX4-27" fmla="*/ 11089232 w 11089232"/>
              <a:gd name="connsiteY4-28" fmla="*/ 2243164 h 2703839"/>
              <a:gd name="connsiteX5-29" fmla="*/ 10640589 w 11089232"/>
              <a:gd name="connsiteY5-30" fmla="*/ 2691807 h 2703839"/>
              <a:gd name="connsiteX6-31" fmla="*/ 1687895 w 11089232"/>
              <a:gd name="connsiteY6-32" fmla="*/ 2703839 h 2703839"/>
              <a:gd name="connsiteX7-33" fmla="*/ 0 w 11089232"/>
              <a:gd name="connsiteY7-34" fmla="*/ 2243164 h 2703839"/>
              <a:gd name="connsiteX8-35" fmla="*/ 0 w 11089232"/>
              <a:gd name="connsiteY8-36" fmla="*/ 448643 h 2703839"/>
              <a:gd name="connsiteX0-37" fmla="*/ 0 w 11089232"/>
              <a:gd name="connsiteY0-38" fmla="*/ 2243164 h 2703839"/>
              <a:gd name="connsiteX1-39" fmla="*/ 1663832 w 11089232"/>
              <a:gd name="connsiteY1-40" fmla="*/ 0 h 2703839"/>
              <a:gd name="connsiteX2-41" fmla="*/ 10640589 w 11089232"/>
              <a:gd name="connsiteY2-42" fmla="*/ 0 h 2703839"/>
              <a:gd name="connsiteX3-43" fmla="*/ 11089232 w 11089232"/>
              <a:gd name="connsiteY3-44" fmla="*/ 448643 h 2703839"/>
              <a:gd name="connsiteX4-45" fmla="*/ 11089232 w 11089232"/>
              <a:gd name="connsiteY4-46" fmla="*/ 2243164 h 2703839"/>
              <a:gd name="connsiteX5-47" fmla="*/ 10640589 w 11089232"/>
              <a:gd name="connsiteY5-48" fmla="*/ 2691807 h 2703839"/>
              <a:gd name="connsiteX6-49" fmla="*/ 1687895 w 11089232"/>
              <a:gd name="connsiteY6-50" fmla="*/ 2703839 h 2703839"/>
              <a:gd name="connsiteX7-51" fmla="*/ 0 w 11089232"/>
              <a:gd name="connsiteY7-52" fmla="*/ 2243164 h 2703839"/>
              <a:gd name="connsiteX0-53" fmla="*/ 81842 w 9522747"/>
              <a:gd name="connsiteY0-54" fmla="*/ 2146911 h 2703839"/>
              <a:gd name="connsiteX1-55" fmla="*/ 97347 w 9522747"/>
              <a:gd name="connsiteY1-56" fmla="*/ 0 h 2703839"/>
              <a:gd name="connsiteX2-57" fmla="*/ 9074104 w 9522747"/>
              <a:gd name="connsiteY2-58" fmla="*/ 0 h 2703839"/>
              <a:gd name="connsiteX3-59" fmla="*/ 9522747 w 9522747"/>
              <a:gd name="connsiteY3-60" fmla="*/ 448643 h 2703839"/>
              <a:gd name="connsiteX4-61" fmla="*/ 9522747 w 9522747"/>
              <a:gd name="connsiteY4-62" fmla="*/ 2243164 h 2703839"/>
              <a:gd name="connsiteX5-63" fmla="*/ 9074104 w 9522747"/>
              <a:gd name="connsiteY5-64" fmla="*/ 2691807 h 2703839"/>
              <a:gd name="connsiteX6-65" fmla="*/ 121410 w 9522747"/>
              <a:gd name="connsiteY6-66" fmla="*/ 2703839 h 2703839"/>
              <a:gd name="connsiteX7-67" fmla="*/ 81842 w 9522747"/>
              <a:gd name="connsiteY7-68" fmla="*/ 2146911 h 2703839"/>
              <a:gd name="connsiteX0-69" fmla="*/ 81842 w 9522747"/>
              <a:gd name="connsiteY0-70" fmla="*/ 2146911 h 2703839"/>
              <a:gd name="connsiteX1-71" fmla="*/ 97347 w 9522747"/>
              <a:gd name="connsiteY1-72" fmla="*/ 0 h 2703839"/>
              <a:gd name="connsiteX2-73" fmla="*/ 9074104 w 9522747"/>
              <a:gd name="connsiteY2-74" fmla="*/ 0 h 2703839"/>
              <a:gd name="connsiteX3-75" fmla="*/ 9522747 w 9522747"/>
              <a:gd name="connsiteY3-76" fmla="*/ 448643 h 2703839"/>
              <a:gd name="connsiteX4-77" fmla="*/ 9522747 w 9522747"/>
              <a:gd name="connsiteY4-78" fmla="*/ 2243164 h 2703839"/>
              <a:gd name="connsiteX5-79" fmla="*/ 9074104 w 9522747"/>
              <a:gd name="connsiteY5-80" fmla="*/ 2691807 h 2703839"/>
              <a:gd name="connsiteX6-81" fmla="*/ 121410 w 9522747"/>
              <a:gd name="connsiteY6-82" fmla="*/ 2703839 h 2703839"/>
              <a:gd name="connsiteX7-83" fmla="*/ 81842 w 9522747"/>
              <a:gd name="connsiteY7-84" fmla="*/ 2146911 h 2703839"/>
              <a:gd name="connsiteX0-85" fmla="*/ 81842 w 9522747"/>
              <a:gd name="connsiteY0-86" fmla="*/ 2146911 h 2703839"/>
              <a:gd name="connsiteX1-87" fmla="*/ 97347 w 9522747"/>
              <a:gd name="connsiteY1-88" fmla="*/ 0 h 2703839"/>
              <a:gd name="connsiteX2-89" fmla="*/ 9074104 w 9522747"/>
              <a:gd name="connsiteY2-90" fmla="*/ 0 h 2703839"/>
              <a:gd name="connsiteX3-91" fmla="*/ 9522747 w 9522747"/>
              <a:gd name="connsiteY3-92" fmla="*/ 448643 h 2703839"/>
              <a:gd name="connsiteX4-93" fmla="*/ 9522747 w 9522747"/>
              <a:gd name="connsiteY4-94" fmla="*/ 2243164 h 2703839"/>
              <a:gd name="connsiteX5-95" fmla="*/ 9074104 w 9522747"/>
              <a:gd name="connsiteY5-96" fmla="*/ 2691807 h 2703839"/>
              <a:gd name="connsiteX6-97" fmla="*/ 121410 w 9522747"/>
              <a:gd name="connsiteY6-98" fmla="*/ 2703839 h 2703839"/>
              <a:gd name="connsiteX7-99" fmla="*/ 81842 w 9522747"/>
              <a:gd name="connsiteY7-100" fmla="*/ 2146911 h 2703839"/>
              <a:gd name="connsiteX0-101" fmla="*/ 0 w 9440905"/>
              <a:gd name="connsiteY0-102" fmla="*/ 2146911 h 2704560"/>
              <a:gd name="connsiteX1-103" fmla="*/ 15505 w 9440905"/>
              <a:gd name="connsiteY1-104" fmla="*/ 0 h 2704560"/>
              <a:gd name="connsiteX2-105" fmla="*/ 8992262 w 9440905"/>
              <a:gd name="connsiteY2-106" fmla="*/ 0 h 2704560"/>
              <a:gd name="connsiteX3-107" fmla="*/ 9440905 w 9440905"/>
              <a:gd name="connsiteY3-108" fmla="*/ 448643 h 2704560"/>
              <a:gd name="connsiteX4-109" fmla="*/ 9440905 w 9440905"/>
              <a:gd name="connsiteY4-110" fmla="*/ 2243164 h 2704560"/>
              <a:gd name="connsiteX5-111" fmla="*/ 8992262 w 9440905"/>
              <a:gd name="connsiteY5-112" fmla="*/ 2691807 h 2704560"/>
              <a:gd name="connsiteX6-113" fmla="*/ 39568 w 9440905"/>
              <a:gd name="connsiteY6-114" fmla="*/ 2703839 h 2704560"/>
              <a:gd name="connsiteX7-115" fmla="*/ 0 w 9440905"/>
              <a:gd name="connsiteY7-116" fmla="*/ 2146911 h 2704560"/>
              <a:gd name="connsiteX0-117" fmla="*/ 10422 w 9451327"/>
              <a:gd name="connsiteY0-118" fmla="*/ 2146911 h 2704560"/>
              <a:gd name="connsiteX1-119" fmla="*/ 25927 w 9451327"/>
              <a:gd name="connsiteY1-120" fmla="*/ 0 h 2704560"/>
              <a:gd name="connsiteX2-121" fmla="*/ 9002684 w 9451327"/>
              <a:gd name="connsiteY2-122" fmla="*/ 0 h 2704560"/>
              <a:gd name="connsiteX3-123" fmla="*/ 9451327 w 9451327"/>
              <a:gd name="connsiteY3-124" fmla="*/ 448643 h 2704560"/>
              <a:gd name="connsiteX4-125" fmla="*/ 9451327 w 9451327"/>
              <a:gd name="connsiteY4-126" fmla="*/ 2243164 h 2704560"/>
              <a:gd name="connsiteX5-127" fmla="*/ 9002684 w 9451327"/>
              <a:gd name="connsiteY5-128" fmla="*/ 2691807 h 2704560"/>
              <a:gd name="connsiteX6-129" fmla="*/ 1864 w 9451327"/>
              <a:gd name="connsiteY6-130" fmla="*/ 2703839 h 2704560"/>
              <a:gd name="connsiteX7-131" fmla="*/ 10422 w 9451327"/>
              <a:gd name="connsiteY7-132" fmla="*/ 2146911 h 2704560"/>
            </a:gdLst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9451327" h="2704560">
                <a:moveTo>
                  <a:pt x="10422" y="2146911"/>
                </a:moveTo>
                <a:lnTo>
                  <a:pt x="25927" y="0"/>
                </a:lnTo>
                <a:lnTo>
                  <a:pt x="9002684" y="0"/>
                </a:lnTo>
                <a:cubicBezTo>
                  <a:pt x="9250463" y="0"/>
                  <a:pt x="9451327" y="200864"/>
                  <a:pt x="9451327" y="448643"/>
                </a:cubicBezTo>
                <a:lnTo>
                  <a:pt x="9451327" y="2243164"/>
                </a:lnTo>
                <a:cubicBezTo>
                  <a:pt x="9451327" y="2490943"/>
                  <a:pt x="9250463" y="2691807"/>
                  <a:pt x="9002684" y="2691807"/>
                </a:cubicBezTo>
                <a:lnTo>
                  <a:pt x="1864" y="2703839"/>
                </a:lnTo>
                <a:cubicBezTo>
                  <a:pt x="-5284" y="2727902"/>
                  <a:pt x="10422" y="2142027"/>
                  <a:pt x="10422" y="2146911"/>
                </a:cubicBezTo>
                <a:close/>
              </a:path>
            </a:pathLst>
          </a:custGeom>
          <a:solidFill>
            <a:schemeClr val="bg1">
              <a:alpha val="64000"/>
            </a:schemeClr>
          </a:solidFill>
          <a:ln>
            <a:solidFill>
              <a:srgbClr val="DED3CF"/>
            </a:solidFill>
          </a:ln>
          <a:effectLst>
            <a:outerShdw blurRad="495300" dist="127000" dir="5400000" algn="ctr" rotWithShape="0">
              <a:srgbClr val="000000">
                <a:alpha val="24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000"/>
          </a:p>
        </p:txBody>
      </p:sp>
      <p:sp>
        <p:nvSpPr>
          <p:cNvPr id="13" name="标题 2"/>
          <p:cNvSpPr txBox="1"/>
          <p:nvPr/>
        </p:nvSpPr>
        <p:spPr>
          <a:xfrm>
            <a:off x="3227016" y="2586483"/>
            <a:ext cx="2627272" cy="12237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zh-CN" altLang="en-US" sz="3800" b="1" kern="100" smtClean="0">
                <a:solidFill>
                  <a:schemeClr val="bg1">
                    <a:lumMod val="50000"/>
                  </a:schemeClr>
                </a:solidFill>
                <a:latin typeface="Times New Roman" panose="02020603050405020304"/>
                <a:ea typeface="微软雅黑" panose="020b0503020204020204" pitchFamily="34" charset="-122"/>
              </a:rPr>
              <a:t>本课结束</a:t>
            </a:r>
            <a:endParaRPr lang="zh-CN" altLang="en-US" sz="3600" kern="100">
              <a:solidFill>
                <a:schemeClr val="bg1">
                  <a:lumMod val="50000"/>
                </a:schemeClr>
              </a:solidFill>
              <a:latin typeface="华文楷体" panose="02010600040101010101" charset="-122"/>
              <a:ea typeface="华文楷体" panose="02010600040101010101" charset="-122"/>
              <a:cs typeface="Times New Roman" panose="02020603050405020304"/>
            </a:endParaRPr>
          </a:p>
        </p:txBody>
      </p:sp>
      <p:pic>
        <p:nvPicPr>
          <p:cNvPr id="14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1404600" y="10985500"/>
            <a:ext cx="330200" cy="2413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1660410" y="1556792"/>
            <a:ext cx="8868005" cy="6610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Period Five</a:t>
            </a:r>
            <a:r>
              <a:rPr lang="zh-CN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　</a:t>
            </a:r>
            <a:r>
              <a:rPr lang="en-US" altLang="zh-CN" sz="2800" b="1" kern="1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华文细黑" panose="02010600040101010101" pitchFamily="2" charset="-122"/>
              </a:rPr>
              <a:t>Writing—Writing an argumentative paper</a:t>
            </a:r>
            <a:endParaRPr lang="zh-CN" altLang="zh-CN" sz="2800" b="1" kern="10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华文细黑" panose="02010600040101010101" pitchFamily="2" charset="-122"/>
            </a:endParaRPr>
          </a:p>
        </p:txBody>
      </p:sp>
      <p:sp>
        <p:nvSpPr>
          <p:cNvPr id="21" name="文本框 20">
            <a:hlinkClick r:id="rId2" action="ppaction://hlinksldjump"/>
          </p:cNvPr>
          <p:cNvSpPr txBox="1"/>
          <p:nvPr/>
        </p:nvSpPr>
        <p:spPr>
          <a:xfrm>
            <a:off x="3934172" y="4428401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写作训练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弄清文路  写作妙笔生花</a:t>
            </a:r>
            <a:endParaRPr lang="en-US" altLang="zh-CN">
              <a:solidFill>
                <a:srgbClr val="8E6D48"/>
              </a:solidFill>
              <a:latin typeface="Arial"/>
              <a:ea typeface="微软雅黑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934172" y="3429000"/>
            <a:ext cx="4954896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defTabSz="914400"/>
            <a:r>
              <a:rPr lang="zh-CN" altLang="en-US" sz="3200" b="1" smtClean="0">
                <a:solidFill>
                  <a:srgbClr val="8E6D48"/>
                </a:solidFill>
                <a:latin typeface="Arial"/>
                <a:ea typeface="微软雅黑"/>
              </a:rPr>
              <a:t>技法点拨    </a:t>
            </a:r>
            <a:r>
              <a:rPr lang="zh-CN" altLang="en-US" smtClean="0">
                <a:solidFill>
                  <a:srgbClr val="8E6D48"/>
                </a:solidFill>
                <a:latin typeface="Arial"/>
                <a:ea typeface="微软雅黑"/>
              </a:rPr>
              <a:t>文体分析  把握写作动脉</a:t>
            </a:r>
            <a:endParaRPr lang="en-US" altLang="zh-CN">
              <a:solidFill>
                <a:srgbClr val="8E6D48"/>
              </a:solidFill>
              <a:latin typeface="+mj-ea"/>
              <a:ea typeface="+mj-ea"/>
            </a:endParaRPr>
          </a:p>
        </p:txBody>
      </p:sp>
      <p:grpSp>
        <p:nvGrpSpPr>
          <p:cNvPr id="23" name="组合 22"/>
          <p:cNvGrpSpPr/>
          <p:nvPr/>
        </p:nvGrpSpPr>
        <p:grpSpPr>
          <a:xfrm rot="10800000">
            <a:off x="212824" y="254442"/>
            <a:ext cx="1849140" cy="582270"/>
            <a:chOff x="1198662" y="3429794"/>
            <a:chExt cx="3600400" cy="792088"/>
          </a:xfrm>
        </p:grpSpPr>
        <p:grpSp>
          <p:nvGrpSpPr>
            <p:cNvPr id="24" name="组合 23"/>
            <p:cNvGrpSpPr/>
            <p:nvPr/>
          </p:nvGrpSpPr>
          <p:grpSpPr>
            <a:xfrm>
              <a:off x="1198662" y="3429794"/>
              <a:ext cx="3600400" cy="288000"/>
              <a:chOff x="1198662" y="3429794"/>
              <a:chExt cx="3600400" cy="288000"/>
            </a:xfrm>
          </p:grpSpPr>
          <p:cxnSp>
            <p:nvCxnSpPr>
              <p:cNvPr id="29" name="直接连接符 28"/>
              <p:cNvCxnSpPr/>
              <p:nvPr/>
            </p:nvCxnSpPr>
            <p:spPr>
              <a:xfrm>
                <a:off x="1198662" y="3429794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/>
              <p:cNvCxnSpPr/>
              <p:nvPr/>
            </p:nvCxnSpPr>
            <p:spPr>
              <a:xfrm flipH="1">
                <a:off x="11986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接连接符 30"/>
              <p:cNvCxnSpPr/>
              <p:nvPr/>
            </p:nvCxnSpPr>
            <p:spPr>
              <a:xfrm flipH="1">
                <a:off x="4799062" y="3429794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组合 24"/>
            <p:cNvGrpSpPr/>
            <p:nvPr/>
          </p:nvGrpSpPr>
          <p:grpSpPr>
            <a:xfrm>
              <a:off x="1198662" y="3933882"/>
              <a:ext cx="3600400" cy="288000"/>
              <a:chOff x="1198662" y="3933882"/>
              <a:chExt cx="3600400" cy="288000"/>
            </a:xfrm>
          </p:grpSpPr>
          <p:cxnSp>
            <p:nvCxnSpPr>
              <p:cNvPr id="26" name="直接连接符 25"/>
              <p:cNvCxnSpPr/>
              <p:nvPr/>
            </p:nvCxnSpPr>
            <p:spPr>
              <a:xfrm>
                <a:off x="1198662" y="4221882"/>
                <a:ext cx="3600400" cy="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接连接符 26"/>
              <p:cNvCxnSpPr/>
              <p:nvPr/>
            </p:nvCxnSpPr>
            <p:spPr>
              <a:xfrm flipH="1">
                <a:off x="1200984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接连接符 27"/>
              <p:cNvCxnSpPr/>
              <p:nvPr/>
            </p:nvCxnSpPr>
            <p:spPr>
              <a:xfrm flipH="1">
                <a:off x="4799062" y="3933882"/>
                <a:ext cx="0" cy="288000"/>
              </a:xfrm>
              <a:prstGeom prst="line">
                <a:avLst/>
              </a:prstGeom>
              <a:ln w="952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矩形 31"/>
          <p:cNvSpPr/>
          <p:nvPr/>
        </p:nvSpPr>
        <p:spPr>
          <a:xfrm rot="5400000">
            <a:off x="944158" y="-236295"/>
            <a:ext cx="365212" cy="158598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7930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81945" y="286775"/>
            <a:ext cx="23634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smtClean="0">
                <a:solidFill>
                  <a:schemeClr val="accent4">
                    <a:lumMod val="50000"/>
                  </a:schemeClr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</a:rPr>
              <a:t>内容索引</a:t>
            </a:r>
            <a:endParaRPr lang="zh-CN" altLang="en-US" sz="2800" b="1">
              <a:solidFill>
                <a:schemeClr val="accent4">
                  <a:lumMod val="50000"/>
                </a:schemeClr>
              </a:solidFill>
              <a:latin typeface="Adobe 黑体 Std R" panose="020b0400000000000000" pitchFamily="34" charset="-122"/>
              <a:ea typeface="Adobe 黑体 Std R" panose="020b0400000000000000" pitchFamily="3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 flipV="1">
            <a:off x="2052304" y="519444"/>
            <a:ext cx="9362233" cy="2031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点击文字添加标题"/>
          <p:cNvSpPr txBox="1"/>
          <p:nvPr/>
        </p:nvSpPr>
        <p:spPr>
          <a:xfrm>
            <a:off x="2290967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 smtClean="0">
                <a:solidFill>
                  <a:srgbClr val="8E6D48"/>
                </a:solidFill>
                <a:effectLst/>
                <a:latin typeface="Arial"/>
                <a:ea typeface="微软雅黑"/>
              </a:rPr>
              <a:t>技 法 点 拨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59319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文体分析  把握写作动脉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414892" y="476672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/>
        </p:nvSpPr>
        <p:spPr>
          <a:xfrm>
            <a:off x="10486900" y="528216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写作指导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9666" y="903387"/>
            <a:ext cx="11392669" cy="604797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议论文以说理为主要表达方式，针对某个问题、某种现象或某个事件进行分析、评论，从而剖析事物、论述事理、发表见解、提出主张。写作步骤一般为：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确定时态、人称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议论文中的时态较为统一，多用现在时；人称多为第一、三人称。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构思提纲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文章可分为三段，即：呈现现象、阐述理由、从正面总结观点。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呈现现象：注意要开门见山，不要拖泥带水。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表明观点并阐述理由。就题目中的问题表明观点，提出若干理由，增强说服力。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399666" y="1124744"/>
            <a:ext cx="11392669" cy="364732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从正面总结观点。结论段可用一两句话来结束文章，同时要注意与上文呼应，但不能在句式及用词方面照搬前文。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拓展提纲，充实内容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运用准确的词汇和正确的句式来拓展主题，组织篇章。行文时层次要清楚，多使用有辩论、推理等含义的连接和过渡性词汇，以便增强文章的条理性和逻辑性。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4719" y="-99392"/>
            <a:ext cx="12188825" cy="961905"/>
          </a:xfrm>
          <a:prstGeom prst="rect">
            <a:avLst/>
          </a:prstGeom>
        </p:spPr>
      </p:pic>
      <p:sp>
        <p:nvSpPr>
          <p:cNvPr id="9" name="矩形 8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rgbClr val="00B05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zh-CN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常用表达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9666" y="1293014"/>
            <a:ext cx="11392669" cy="36481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引入：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(1)With the development of 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 agree with...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(3)I am in favor of...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(4)I can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t agree more.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(5)I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 against it</a:t>
            </a:r>
            <a:r>
              <a:rPr lang="en-US" altLang="zh-CN" sz="2600" b="1" kern="100" smtClean="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" name="矩形 10"/>
          <p:cNvSpPr/>
          <p:nvPr/>
        </p:nvSpPr>
        <p:spPr>
          <a:xfrm>
            <a:off x="399666" y="1052736"/>
            <a:ext cx="11392669" cy="424831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阐述：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(1)As far as I</a:t>
            </a: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m concerned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...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(2)For one thing...</a:t>
            </a:r>
            <a:r>
              <a:rPr lang="zh-CN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for another thing...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(3)Moreover.../What</a:t>
            </a:r>
            <a:r>
              <a:rPr lang="en-US" altLang="zh-CN" sz="2600" b="1" kern="100">
                <a:solidFill>
                  <a:prstClr val="black"/>
                </a:solidFill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more...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(4)However.../Instead...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(5)...is of great value...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lvl="0" algn="just" defTabSz="913765">
              <a:lnSpc>
                <a:spcPct val="150000"/>
              </a:lnSpc>
            </a:pPr>
            <a:r>
              <a:rPr lang="en-US" altLang="zh-CN" sz="2600" b="1" kern="100">
                <a:solidFill>
                  <a:prstClr val="black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(6)As a matter of fact...</a:t>
            </a:r>
            <a:endParaRPr lang="zh-CN" altLang="zh-CN" sz="1050" kern="100">
              <a:solidFill>
                <a:prstClr val="black"/>
              </a:solidFill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返回">
            <a:hlinkClick r:id="rId2" action="ppaction://hlinksldjump"/>
          </p:cNvPr>
          <p:cNvSpPr/>
          <p:nvPr/>
        </p:nvSpPr>
        <p:spPr bwMode="auto">
          <a:xfrm>
            <a:off x="11211213" y="6398788"/>
            <a:ext cx="979200" cy="460800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100" cap="none" spc="0" normalizeH="0" baseline="0" noProof="0" smtClean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微软雅黑"/>
                <a:ea typeface="微软雅黑"/>
                <a:cs typeface="Times New Roman" panose="02020603050405020304"/>
              </a:rPr>
              <a:t>返 回</a:t>
            </a:r>
            <a:endParaRPr kumimoji="0" lang="zh-CN" altLang="en-US" sz="2000" b="0" i="0" u="none" strike="noStrike" kern="100" cap="none" spc="0" normalizeH="0" baseline="0" noProof="0" smtClean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微软雅黑"/>
              <a:ea typeface="微软雅黑"/>
              <a:cs typeface="Times New Roman" panose="02020603050405020304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9666" y="1268760"/>
            <a:ext cx="11392669" cy="304799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总结：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(1)In my opinion...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(2)If everyone...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，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we can....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(3)It</a:t>
            </a:r>
            <a:r>
              <a:rPr lang="en-US" altLang="zh-CN" sz="2600" b="1" kern="100">
                <a:latin typeface="宋体" panose="02010600030101010101" pitchFamily="2" charset="-122"/>
                <a:ea typeface="华文细黑" panose="02010600040101010101" pitchFamily="2" charset="-122"/>
                <a:cs typeface="Times New Roman" panose="02020603050405020304" pitchFamily="18" charset="0"/>
              </a:rPr>
              <a:t>’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s good to...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(4)Only by...can we...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12086"/>
            <a:ext cx="12188825" cy="961905"/>
          </a:xfrm>
          <a:prstGeom prst="rect">
            <a:avLst/>
          </a:prstGeom>
        </p:spPr>
      </p:pic>
      <p:sp>
        <p:nvSpPr>
          <p:cNvPr id="10" name="点击文字添加标题"/>
          <p:cNvSpPr txBox="1"/>
          <p:nvPr/>
        </p:nvSpPr>
        <p:spPr>
          <a:xfrm>
            <a:off x="2795023" y="116632"/>
            <a:ext cx="3689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dist">
              <a:defRPr sz="7200" b="1">
                <a:gradFill>
                  <a:gsLst>
                    <a:gs pos="56000">
                      <a:srgbClr val="FEFC96"/>
                    </a:gs>
                    <a:gs pos="71000">
                      <a:srgbClr val="FAAF5B"/>
                    </a:gs>
                    <a:gs pos="100000">
                      <a:srgbClr val="88765E"/>
                    </a:gs>
                    <a:gs pos="20000">
                      <a:srgbClr val="758A80"/>
                    </a:gs>
                    <a:gs pos="0">
                      <a:srgbClr val="75FEFF"/>
                    </a:gs>
                    <a:gs pos="35000">
                      <a:srgbClr val="FDFFFD"/>
                    </a:gs>
                  </a:gsLst>
                  <a:lin ang="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3600">
                <a:solidFill>
                  <a:srgbClr val="8E6D48"/>
                </a:solidFill>
                <a:effectLst/>
                <a:latin typeface="Arial"/>
                <a:ea typeface="微软雅黑"/>
              </a:rPr>
              <a:t>写 作 训 练</a:t>
            </a:r>
            <a:endParaRPr lang="en-US" altLang="zh-CN" sz="3600">
              <a:solidFill>
                <a:srgbClr val="8E6D48"/>
              </a:solidFill>
              <a:effectLst/>
              <a:latin typeface="Arial"/>
              <a:ea typeface="微软雅黑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963375" y="332656"/>
            <a:ext cx="2723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8565"/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弄清</a:t>
            </a:r>
            <a:r>
              <a:rPr lang="zh-CN" altLang="en-US" kern="100" smtClean="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文路  </a:t>
            </a:r>
            <a:r>
              <a:rPr lang="zh-CN" altLang="en-US" kern="100">
                <a:solidFill>
                  <a:prstClr val="black">
                    <a:lumMod val="50000"/>
                    <a:lumOff val="50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ourier New" panose="02070609020205090404"/>
              </a:rPr>
              <a:t>写作妙笔生花</a:t>
            </a:r>
            <a:endParaRPr lang="en-US" altLang="zh-CN" kern="100">
              <a:solidFill>
                <a:prstClr val="black">
                  <a:lumMod val="50000"/>
                  <a:lumOff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ourier New" panose="02070609020205090404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99666" y="1124744"/>
            <a:ext cx="11392669" cy="184682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661035"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下面这幅图片反映了现在日渐盛行的一种购物方式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——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网上购物，请你结合图片内容，写一篇</a:t>
            </a: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80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词左右的英语短文，谈谈你对网上购物的看法，并陈述自己的理由。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1026" name="Picture 2" descr="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00808" y="2636912"/>
            <a:ext cx="4187209" cy="3821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399666" y="1103833"/>
            <a:ext cx="10945216" cy="615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600" b="1" kern="100" smtClean="0">
                <a:solidFill>
                  <a:srgbClr val="0000FF"/>
                </a:solidFill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审题</a:t>
            </a:r>
            <a:endParaRPr lang="zh-CN" altLang="zh-CN" sz="260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" y="-53185"/>
            <a:ext cx="12188825" cy="961905"/>
          </a:xfrm>
          <a:prstGeom prst="rect">
            <a:avLst/>
          </a:prstGeom>
        </p:spPr>
      </p:pic>
      <p:sp>
        <p:nvSpPr>
          <p:cNvPr id="10" name="矩形 9"/>
          <p:cNvSpPr/>
          <p:nvPr/>
        </p:nvSpPr>
        <p:spPr>
          <a:xfrm>
            <a:off x="10414892" y="171467"/>
            <a:ext cx="1773932" cy="593237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0491379" y="223011"/>
            <a:ext cx="16209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800" b="1" kern="10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审题谋篇</a:t>
            </a:r>
            <a:endParaRPr lang="zh-CN" altLang="en-US" sz="2800" b="1" kern="10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99666" y="1725355"/>
            <a:ext cx="11392669" cy="184766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1.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确定文体：议论文；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2.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主体时态：一般现在时；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Courier New" panose="02070609020205090404" pitchFamily="49" charset="0"/>
              </a:rPr>
              <a:t>3.</a:t>
            </a:r>
            <a:r>
              <a:rPr lang="zh-CN" altLang="zh-CN" sz="2600" b="1" kern="100">
                <a:latin typeface="Times New Roman" panose="02020603050405020304" pitchFamily="18" charset="0"/>
                <a:ea typeface="华文细黑" panose="02010600040101010101" pitchFamily="2" charset="-122"/>
                <a:cs typeface="Times New Roman" panose="02020603050405020304" pitchFamily="18" charset="0"/>
              </a:rPr>
              <a:t>主体人称：第一人称和第三人称。</a:t>
            </a:r>
            <a:endParaRPr lang="zh-CN" altLang="zh-CN" sz="1050" kern="100">
              <a:latin typeface="宋体" panose="02010600030101010101" pitchFamily="2" charset="-122"/>
              <a:cs typeface="Courier New" panose="02070609020205090404" pitchFamily="49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/>
</p:sld>
</file>

<file path=ppt/tags/tag1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2.xml><?xml version="1.0" encoding="utf-8"?>
<p:tagLst xmlns:p="http://schemas.openxmlformats.org/presentationml/2006/main">
  <p:tag name="MH" val="20150910162900"/>
  <p:tag name="MH_LIBRARY" val="GRAPHIC"/>
  <p:tag name="MH_ORDER" val="Freeform 14"/>
</p:tagLst>
</file>

<file path=ppt/tags/tag3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第一PPT，www.1ppt.com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Arial"/>
        <a:cs typeface="Arial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Arial"/>
        <a:cs typeface="Arial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109</Paragraphs>
  <Slides>17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9">
      <vt:lpstr>Arial</vt:lpstr>
      <vt:lpstr>Calibri Light</vt:lpstr>
      <vt:lpstr>Calibri</vt:lpstr>
      <vt:lpstr>Arial Black</vt:lpstr>
      <vt:lpstr>华文楷体</vt:lpstr>
      <vt:lpstr>Times New Roman</vt:lpstr>
      <vt:lpstr>华文细黑</vt:lpstr>
      <vt:lpstr>微软雅黑</vt:lpstr>
      <vt:lpstr>Adobe 黑体 Std R</vt:lpstr>
      <vt:lpstr>Courier New</vt:lpstr>
      <vt:lpstr>宋体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2021-03-21T14:00:13.982</cp:lastPrinted>
  <dcterms:created xsi:type="dcterms:W3CDTF">2021-03-21T14:00:13Z</dcterms:created>
  <dcterms:modified xsi:type="dcterms:W3CDTF">2021-03-21T06:00:14Z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