
<file path=[Content_Types].xml><?xml version="1.0" encoding="utf-8"?>
<Types xmlns="http://schemas.openxmlformats.org/package/2006/content-types">
  <Default Extension="jpeg" ContentType="image/jpeg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7" r:id="rId3"/>
    <p:sldId id="272" r:id="rId4"/>
    <p:sldId id="273" r:id="rId5"/>
    <p:sldId id="268" r:id="rId6"/>
    <p:sldId id="269" r:id="rId7"/>
    <p:sldId id="270" r:id="rId8"/>
    <p:sldId id="258" r:id="rId9"/>
    <p:sldId id="259" r:id="rId10"/>
    <p:sldId id="260" r:id="rId11"/>
    <p:sldId id="261" r:id="rId12"/>
    <p:sldId id="263" r:id="rId13"/>
    <p:sldId id="262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FFFF66"/>
    <a:srgbClr val="CF5DAE"/>
    <a:srgbClr val="FF0066"/>
    <a:srgbClr val="990033"/>
    <a:srgbClr val="C9F9A5"/>
    <a:srgbClr val="CC0000"/>
    <a:srgbClr val="7E26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/>
            <a:endParaRPr lang="zh-CN" altLang="en-US" sz="1200" dirty="0"/>
          </a:p>
        </p:txBody>
      </p:sp>
      <p:sp>
        <p:nvSpPr>
          <p:cNvPr id="2051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eaLnBrk="1" hangingPunct="1"/>
            <a:fld id="{BB962C8B-B14F-4D97-AF65-F5344CB8AC3E}" type="datetimeFigureOut">
              <a:rPr lang="zh-CN" altLang="en-US" sz="1200" dirty="0"/>
            </a:fld>
            <a:endParaRPr lang="zh-CN" altLang="en-US" sz="1200" dirty="0"/>
          </a:p>
        </p:txBody>
      </p:sp>
      <p:sp>
        <p:nvSpPr>
          <p:cNvPr id="2052" name="幻灯片图像占位符 3"/>
          <p:cNvSpPr>
            <a:spLocks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12700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054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eaLnBrk="1" hangingPunct="1"/>
            <a:r>
              <a:rPr lang="en-US" altLang="zh-CN" sz="1200" dirty="0"/>
              <a:t>www.enteacher.cn</a:t>
            </a:r>
            <a:endParaRPr lang="zh-CN" altLang="en-US" sz="1200" dirty="0"/>
          </a:p>
        </p:txBody>
      </p:sp>
      <p:sp>
        <p:nvSpPr>
          <p:cNvPr id="2055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F9E">
                <a:alpha val="100000"/>
              </a:srgbClr>
            </a:gs>
            <a:gs pos="100000">
              <a:srgbClr val="FF993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G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1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3.GIF"/><Relationship Id="rId1" Type="http://schemas.openxmlformats.org/officeDocument/2006/relationships/image" Target="../media/image12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GI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GIF"/><Relationship Id="rId1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GIF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GIF"/><Relationship Id="rId1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GIF"/><Relationship Id="rId1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microsoft.com/office/2007/relationships/media" Target="file:///E:\2007-2008&#24180;&#26149;&#23395;&#20809;&#30424;&#21046;&#20316;\&#20154;&#25945;&#26032;&#30446;&#26631;%20&#20843;&#24180;&#32423;&#19979;&#20876;&#20809;&#30424;&#21046;&#20316;\8&#19979;\Unit1\&#24405;&#38899;\Unit%201%20Section%20B-2a.mp3" TargetMode="External"/><Relationship Id="rId3" Type="http://schemas.openxmlformats.org/officeDocument/2006/relationships/audio" Target="file:///E:\2007-2008&#24180;&#26149;&#23395;&#20809;&#30424;&#21046;&#20316;\&#20154;&#25945;&#26032;&#30446;&#26631;%20&#20843;&#24180;&#32423;&#19979;&#20876;&#20809;&#30424;&#21046;&#20316;\8&#19979;\Unit1\&#24405;&#38899;\Unit%201%20Section%20B-2a.mp3" TargetMode="External"/><Relationship Id="rId2" Type="http://schemas.openxmlformats.org/officeDocument/2006/relationships/image" Target="../media/image9.jpeg"/><Relationship Id="rId1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Text Box 2"/>
          <p:cNvSpPr txBox="1"/>
          <p:nvPr/>
        </p:nvSpPr>
        <p:spPr>
          <a:xfrm>
            <a:off x="179388" y="333375"/>
            <a:ext cx="2300287" cy="10064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6000" b="1" dirty="0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</a:rPr>
              <a:t>Unit 7</a:t>
            </a:r>
            <a:endParaRPr lang="en-US" altLang="zh-CN" sz="6000" b="1" dirty="0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3075" name="Text Box 3"/>
          <p:cNvSpPr txBox="1"/>
          <p:nvPr/>
        </p:nvSpPr>
        <p:spPr>
          <a:xfrm>
            <a:off x="179388" y="2276475"/>
            <a:ext cx="8693150" cy="9144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5400" b="1" dirty="0">
                <a:solidFill>
                  <a:srgbClr val="336600"/>
                </a:solidFill>
                <a:latin typeface="Freestyle Script" panose="030804020302050B0404" pitchFamily="2" charset="0"/>
              </a:rPr>
              <a:t>Will people have robots?</a:t>
            </a:r>
            <a:endParaRPr lang="en-US" altLang="zh-CN" sz="5400" b="1" dirty="0">
              <a:solidFill>
                <a:srgbClr val="336600"/>
              </a:solidFill>
              <a:latin typeface="Freestyle Script" panose="030804020302050B0404" pitchFamily="2" charset="0"/>
            </a:endParaRPr>
          </a:p>
        </p:txBody>
      </p:sp>
      <p:pic>
        <p:nvPicPr>
          <p:cNvPr id="3076" name="Picture 5" descr="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99100" y="5300663"/>
            <a:ext cx="1160463" cy="1160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3"/>
          <p:cNvSpPr/>
          <p:nvPr/>
        </p:nvSpPr>
        <p:spPr>
          <a:xfrm>
            <a:off x="34925" y="-387350"/>
            <a:ext cx="9036050" cy="6497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en-US" altLang="zh-CN" sz="2800" dirty="0">
              <a:latin typeface="Comic Sans MS" panose="030F0702030302020204" pitchFamily="2" charset="0"/>
            </a:endParaRPr>
          </a:p>
          <a:p>
            <a:endParaRPr lang="en-US" altLang="zh-CN" sz="2800" dirty="0">
              <a:latin typeface="Comic Sans MS" panose="030F0702030302020204" pitchFamily="2" charset="0"/>
            </a:endParaRPr>
          </a:p>
          <a:p>
            <a:r>
              <a:rPr lang="en-US" altLang="zh-CN" sz="2800" dirty="0">
                <a:latin typeface="Comic Sans MS" panose="030F0702030302020204" pitchFamily="2" charset="0"/>
              </a:rPr>
              <a:t>So in ten years, I’ll have many different pets. I </a:t>
            </a:r>
            <a:endParaRPr lang="en-US" altLang="zh-CN" sz="2800" dirty="0">
              <a:latin typeface="Comic Sans MS" panose="030F0702030302020204" pitchFamily="2" charset="0"/>
            </a:endParaRPr>
          </a:p>
          <a:p>
            <a:endParaRPr lang="en-US" altLang="zh-CN" sz="2800" dirty="0">
              <a:latin typeface="Comic Sans MS" panose="030F0702030302020204" pitchFamily="2" charset="0"/>
            </a:endParaRPr>
          </a:p>
          <a:p>
            <a:r>
              <a:rPr lang="en-US" altLang="zh-CN" sz="2800" dirty="0">
                <a:latin typeface="Comic Sans MS" panose="030F0702030302020204" pitchFamily="2" charset="0"/>
              </a:rPr>
              <a:t>might even keep a pet parrot! I’ll probably go   </a:t>
            </a:r>
            <a:endParaRPr lang="en-US" altLang="zh-CN" sz="2800" dirty="0">
              <a:latin typeface="Comic Sans MS" panose="030F0702030302020204" pitchFamily="2" charset="0"/>
            </a:endParaRPr>
          </a:p>
          <a:p>
            <a:endParaRPr lang="en-US" altLang="zh-CN" sz="2800" dirty="0">
              <a:latin typeface="Comic Sans MS" panose="030F0702030302020204" pitchFamily="2" charset="0"/>
            </a:endParaRPr>
          </a:p>
          <a:p>
            <a:r>
              <a:rPr lang="en-US" altLang="zh-CN" sz="2800" dirty="0">
                <a:latin typeface="Comic Sans MS" panose="030F0702030302020204" pitchFamily="2" charset="0"/>
              </a:rPr>
              <a:t>skating and swimming every day. During the week</a:t>
            </a:r>
            <a:endParaRPr lang="en-US" altLang="zh-CN" sz="2800" dirty="0">
              <a:latin typeface="Comic Sans MS" panose="030F0702030302020204" pitchFamily="2" charset="0"/>
            </a:endParaRPr>
          </a:p>
          <a:p>
            <a:endParaRPr lang="en-US" altLang="zh-CN" sz="2800" dirty="0">
              <a:latin typeface="Comic Sans MS" panose="030F0702030302020204" pitchFamily="2" charset="0"/>
            </a:endParaRPr>
          </a:p>
          <a:p>
            <a:r>
              <a:rPr lang="en-US" altLang="zh-CN" sz="2800" dirty="0">
                <a:latin typeface="Comic Sans MS" panose="030F0702030302020204" pitchFamily="2" charset="0"/>
              </a:rPr>
              <a:t> I’ll look smart, and probably will wear a suit. At the</a:t>
            </a:r>
            <a:endParaRPr lang="en-US" altLang="zh-CN" sz="2800" dirty="0">
              <a:latin typeface="Comic Sans MS" panose="030F0702030302020204" pitchFamily="2" charset="0"/>
            </a:endParaRPr>
          </a:p>
          <a:p>
            <a:endParaRPr lang="en-US" altLang="zh-CN" sz="2800" dirty="0">
              <a:latin typeface="Comic Sans MS" panose="030F0702030302020204" pitchFamily="2" charset="0"/>
            </a:endParaRPr>
          </a:p>
          <a:p>
            <a:r>
              <a:rPr lang="en-US" altLang="zh-CN" sz="2800" dirty="0">
                <a:latin typeface="Comic Sans MS" panose="030F0702030302020204" pitchFamily="2" charset="0"/>
              </a:rPr>
              <a:t> weekends, I’ll be able to dress more casually. I think </a:t>
            </a:r>
            <a:endParaRPr lang="en-US" altLang="zh-CN" sz="2800" dirty="0">
              <a:latin typeface="Comic Sans MS" panose="030F0702030302020204" pitchFamily="2" charset="0"/>
            </a:endParaRPr>
          </a:p>
          <a:p>
            <a:endParaRPr lang="en-US" altLang="zh-CN" sz="2800" dirty="0">
              <a:latin typeface="Comic Sans MS" panose="030F0702030302020204" pitchFamily="2" charset="0"/>
            </a:endParaRPr>
          </a:p>
          <a:p>
            <a:r>
              <a:rPr lang="en-US" altLang="zh-CN" sz="2800" dirty="0">
                <a:latin typeface="Comic Sans MS" panose="030F0702030302020204" pitchFamily="2" charset="0"/>
              </a:rPr>
              <a:t>I’ll go to Hong Kong on vacation, and one day I might</a:t>
            </a:r>
            <a:endParaRPr lang="en-US" altLang="zh-CN" sz="2800" dirty="0">
              <a:latin typeface="Comic Sans MS" panose="030F0702030302020204" pitchFamily="2" charset="0"/>
            </a:endParaRPr>
          </a:p>
          <a:p>
            <a:endParaRPr lang="en-US" altLang="zh-CN" sz="2800" dirty="0">
              <a:latin typeface="Comic Sans MS" panose="030F0702030302020204" pitchFamily="2" charset="0"/>
            </a:endParaRPr>
          </a:p>
          <a:p>
            <a:r>
              <a:rPr lang="en-US" altLang="zh-CN" sz="2800" dirty="0">
                <a:latin typeface="Comic Sans MS" panose="030F0702030302020204" pitchFamily="2" charset="0"/>
              </a:rPr>
              <a:t> even visit Australia.</a:t>
            </a:r>
            <a:endParaRPr lang="en-US" altLang="zh-CN" sz="2800" dirty="0">
              <a:latin typeface="Comic Sans MS" panose="030F0702030302020204" pitchFamily="2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ext Box 2"/>
          <p:cNvSpPr txBox="1"/>
          <p:nvPr/>
        </p:nvSpPr>
        <p:spPr>
          <a:xfrm>
            <a:off x="900113" y="1196975"/>
            <a:ext cx="1808162" cy="5216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latin typeface="Arial" panose="020B0604020202020204" pitchFamily="34" charset="0"/>
              </a:rPr>
              <a:t>fall</a:t>
            </a:r>
            <a:endParaRPr lang="en-US" altLang="zh-CN" sz="2800" dirty="0">
              <a:latin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alone</a:t>
            </a:r>
            <a:endParaRPr lang="en-US" altLang="zh-CN" sz="2800" dirty="0">
              <a:latin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pet</a:t>
            </a:r>
            <a:endParaRPr lang="en-US" altLang="zh-CN" sz="2800" dirty="0">
              <a:latin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parrot</a:t>
            </a:r>
            <a:endParaRPr lang="en-US" altLang="zh-CN" sz="2800" dirty="0">
              <a:latin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probably</a:t>
            </a:r>
            <a:endParaRPr lang="en-US" altLang="zh-CN" sz="2800" dirty="0">
              <a:latin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go skating</a:t>
            </a:r>
            <a:endParaRPr lang="en-US" altLang="zh-CN" sz="2800" dirty="0">
              <a:latin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</a:endParaRPr>
          </a:p>
        </p:txBody>
      </p:sp>
      <p:sp>
        <p:nvSpPr>
          <p:cNvPr id="13315" name="Rectangle 4"/>
          <p:cNvSpPr/>
          <p:nvPr/>
        </p:nvSpPr>
        <p:spPr>
          <a:xfrm>
            <a:off x="4859338" y="954088"/>
            <a:ext cx="2159000" cy="56435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dirty="0">
                <a:latin typeface="Arial" panose="020B0604020202020204" pitchFamily="34" charset="0"/>
              </a:rPr>
              <a:t>suit</a:t>
            </a:r>
            <a:endParaRPr lang="en-US" altLang="zh-CN" sz="2800" dirty="0">
              <a:latin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able</a:t>
            </a:r>
            <a:endParaRPr lang="en-US" altLang="zh-CN" sz="2800" dirty="0">
              <a:latin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be able to</a:t>
            </a:r>
            <a:endParaRPr lang="en-US" altLang="zh-CN" sz="2800" dirty="0">
              <a:latin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dress</a:t>
            </a:r>
            <a:endParaRPr lang="en-US" altLang="zh-CN" sz="2800" dirty="0">
              <a:latin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casually</a:t>
            </a:r>
            <a:endParaRPr lang="en-US" altLang="zh-CN" sz="2800" dirty="0">
              <a:latin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which</a:t>
            </a:r>
            <a:endParaRPr lang="en-US" altLang="zh-CN" sz="2800" dirty="0">
              <a:latin typeface="Arial" panose="020B0604020202020204" pitchFamily="34" charset="0"/>
            </a:endParaRPr>
          </a:p>
          <a:p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even</a:t>
            </a:r>
            <a:endParaRPr lang="en-US" altLang="zh-CN" sz="2800" dirty="0">
              <a:latin typeface="Arial" panose="020B0604020202020204" pitchFamily="34" charset="0"/>
            </a:endParaRPr>
          </a:p>
        </p:txBody>
      </p:sp>
      <p:sp>
        <p:nvSpPr>
          <p:cNvPr id="13316" name="Text Box 5"/>
          <p:cNvSpPr txBox="1"/>
          <p:nvPr/>
        </p:nvSpPr>
        <p:spPr>
          <a:xfrm>
            <a:off x="323850" y="301625"/>
            <a:ext cx="3938588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800" b="1" dirty="0">
                <a:solidFill>
                  <a:srgbClr val="336600"/>
                </a:solidFill>
                <a:latin typeface="Papyrus" panose="03070502060502030205" pitchFamily="2" charset="0"/>
              </a:rPr>
              <a:t> </a:t>
            </a:r>
            <a:r>
              <a:rPr lang="zh-CN" altLang="en-US" sz="4800" b="1" dirty="0">
                <a:solidFill>
                  <a:srgbClr val="336600"/>
                </a:solidFill>
                <a:latin typeface="Papyrus" panose="03070502060502030205" pitchFamily="2" charset="0"/>
              </a:rPr>
              <a:t>N</a:t>
            </a:r>
            <a:r>
              <a:rPr lang="en-US" altLang="zh-CN" sz="4800" b="1" dirty="0">
                <a:solidFill>
                  <a:srgbClr val="336600"/>
                </a:solidFill>
                <a:latin typeface="Papyrus" panose="03070502060502030205" pitchFamily="2" charset="0"/>
              </a:rPr>
              <a:t>ew words</a:t>
            </a:r>
            <a:endParaRPr lang="en-US" altLang="zh-CN" sz="4800" b="1" dirty="0">
              <a:solidFill>
                <a:srgbClr val="336600"/>
              </a:solidFill>
              <a:latin typeface="Papyrus" panose="03070502060502030205" pitchFamily="2" charset="0"/>
            </a:endParaRPr>
          </a:p>
        </p:txBody>
      </p:sp>
      <p:pic>
        <p:nvPicPr>
          <p:cNvPr id="13317" name="Picture 6" descr="6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742950" cy="1495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8" name="Text Box 7"/>
          <p:cNvSpPr txBox="1"/>
          <p:nvPr/>
        </p:nvSpPr>
        <p:spPr>
          <a:xfrm>
            <a:off x="2627313" y="1052513"/>
            <a:ext cx="1962150" cy="4968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000" dirty="0">
                <a:latin typeface="Arial" panose="020B0604020202020204" pitchFamily="34" charset="0"/>
              </a:rPr>
              <a:t>落下；跌落</a:t>
            </a:r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孤独地；单独地</a:t>
            </a:r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宠物</a:t>
            </a:r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鹦鹉</a:t>
            </a:r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可能，也许</a:t>
            </a:r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去滑冰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  <p:sp>
        <p:nvSpPr>
          <p:cNvPr id="13319" name="Text Box 8"/>
          <p:cNvSpPr txBox="1"/>
          <p:nvPr/>
        </p:nvSpPr>
        <p:spPr>
          <a:xfrm>
            <a:off x="6659563" y="858838"/>
            <a:ext cx="2214562" cy="58832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000" dirty="0">
                <a:latin typeface="Arial" panose="020B0604020202020204" pitchFamily="34" charset="0"/>
              </a:rPr>
              <a:t>一套衣服</a:t>
            </a:r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能够，有能力的</a:t>
            </a:r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能够</a:t>
            </a:r>
            <a:r>
              <a:rPr lang="en-US" altLang="zh-CN" sz="2000" dirty="0">
                <a:latin typeface="宋体" panose="02010600030101010101" pitchFamily="2" charset="-122"/>
                <a:ea typeface="Times New Roman" panose="02020603050405020304" pitchFamily="2" charset="0"/>
              </a:rPr>
              <a:t>……</a:t>
            </a:r>
            <a:r>
              <a:rPr lang="zh-CN" altLang="en-US" sz="2000" dirty="0">
                <a:latin typeface="Arial" panose="020B0604020202020204" pitchFamily="34" charset="0"/>
              </a:rPr>
              <a:t>；得以</a:t>
            </a:r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穿衣</a:t>
            </a:r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非正式的；随意的</a:t>
            </a:r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哪个；哪几个</a:t>
            </a:r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endParaRPr lang="zh-CN" altLang="en-US" sz="2000" dirty="0">
              <a:latin typeface="Arial" panose="020B0604020202020204" pitchFamily="34" charset="0"/>
            </a:endParaRPr>
          </a:p>
          <a:p>
            <a:r>
              <a:rPr lang="zh-CN" altLang="en-US" sz="2000" dirty="0">
                <a:latin typeface="Arial" panose="020B0604020202020204" pitchFamily="34" charset="0"/>
              </a:rPr>
              <a:t>甚至</a:t>
            </a:r>
            <a:endParaRPr lang="zh-CN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4338" name="表格 14337"/>
          <p:cNvGraphicFramePr/>
          <p:nvPr/>
        </p:nvGraphicFramePr>
        <p:xfrm>
          <a:off x="179388" y="404813"/>
          <a:ext cx="8821737" cy="6048375"/>
        </p:xfrm>
        <a:graphic>
          <a:graphicData uri="http://schemas.openxmlformats.org/drawingml/2006/table">
            <a:tbl>
              <a:tblPr/>
              <a:tblGrid>
                <a:gridCol w="1763713"/>
                <a:gridCol w="1763712"/>
                <a:gridCol w="1766888"/>
                <a:gridCol w="1763712"/>
                <a:gridCol w="1763713"/>
              </a:tblGrid>
              <a:tr h="2068513">
                <a:tc gridSpan="5"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 eaLnBrk="1" hangingPunct="1">
                        <a:buNone/>
                      </a:pPr>
                      <a:r>
                        <a:rPr lang="zh-CN" altLang="en-US" sz="4800" dirty="0"/>
                        <a:t>I</a:t>
                      </a:r>
                      <a:r>
                        <a:rPr lang="en-US" altLang="zh-CN" sz="4800" dirty="0"/>
                        <a:t>n ten years</a:t>
                      </a:r>
                      <a:endParaRPr lang="en-US" altLang="zh-CN" sz="4800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100000"/>
                      </a:schemeClr>
                    </a:solidFill>
                  </a:tcPr>
                </a:tc>
                <a:tc hMerge="1"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1020762"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en-US" altLang="zh-CN" dirty="0"/>
                        <a:t>Job</a:t>
                      </a:r>
                      <a:endParaRPr lang="en-US" altLang="zh-CN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en-US" altLang="zh-CN" dirty="0"/>
                        <a:t>Pets</a:t>
                      </a:r>
                      <a:endParaRPr lang="en-US" altLang="zh-CN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en-US" altLang="zh-CN" dirty="0"/>
                        <a:t>Sports</a:t>
                      </a:r>
                      <a:endParaRPr lang="en-US" altLang="zh-CN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en-US" altLang="zh-CN" dirty="0"/>
                        <a:t>Places</a:t>
                      </a:r>
                      <a:endParaRPr lang="en-US" altLang="zh-CN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r>
                        <a:rPr lang="en-US" altLang="zh-CN" dirty="0"/>
                        <a:t>Clothes</a:t>
                      </a:r>
                      <a:endParaRPr lang="en-US" altLang="zh-CN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100000"/>
                      </a:schemeClr>
                    </a:solidFill>
                  </a:tcPr>
                </a:tc>
              </a:tr>
              <a:tr h="2959100"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100000"/>
                      </a:scheme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buNone/>
                      </a:pPr>
                      <a:endParaRPr lang="zh-CN" altLang="en-US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hlink">
                        <a:alpha val="10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360" name="Picture 3" descr="gif0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115888"/>
            <a:ext cx="1577975" cy="1800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61" name="Text Box 198"/>
          <p:cNvSpPr txBox="1"/>
          <p:nvPr/>
        </p:nvSpPr>
        <p:spPr>
          <a:xfrm>
            <a:off x="2824163" y="1706563"/>
            <a:ext cx="1841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62" name="Text Box 199"/>
          <p:cNvSpPr txBox="1"/>
          <p:nvPr/>
        </p:nvSpPr>
        <p:spPr>
          <a:xfrm>
            <a:off x="250825" y="4133850"/>
            <a:ext cx="1641475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FF66"/>
                </a:solidFill>
                <a:latin typeface="Comic Sans MS" panose="030F0702030302020204" pitchFamily="2" charset="0"/>
              </a:rPr>
              <a:t>reporter</a:t>
            </a:r>
            <a:endParaRPr lang="en-US" altLang="zh-CN" sz="2800" b="1" dirty="0">
              <a:solidFill>
                <a:srgbClr val="FFFF66"/>
              </a:solidFill>
              <a:latin typeface="Comic Sans MS" panose="030F0702030302020204" pitchFamily="2" charset="0"/>
            </a:endParaRPr>
          </a:p>
        </p:txBody>
      </p:sp>
      <p:sp>
        <p:nvSpPr>
          <p:cNvPr id="14363" name="Text Box 202"/>
          <p:cNvSpPr txBox="1"/>
          <p:nvPr/>
        </p:nvSpPr>
        <p:spPr>
          <a:xfrm>
            <a:off x="1979613" y="3716338"/>
            <a:ext cx="127000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FF66"/>
                </a:solidFill>
                <a:latin typeface="Comic Sans MS" panose="030F0702030302020204" pitchFamily="2" charset="0"/>
              </a:rPr>
              <a:t>parrot</a:t>
            </a:r>
            <a:endParaRPr lang="en-US" altLang="zh-CN" sz="2800" b="1" dirty="0">
              <a:solidFill>
                <a:srgbClr val="FFFF66"/>
              </a:solidFill>
              <a:latin typeface="Comic Sans MS" panose="030F0702030302020204" pitchFamily="2" charset="0"/>
            </a:endParaRPr>
          </a:p>
        </p:txBody>
      </p:sp>
      <p:sp>
        <p:nvSpPr>
          <p:cNvPr id="14364" name="Text Box 203"/>
          <p:cNvSpPr txBox="1"/>
          <p:nvPr/>
        </p:nvSpPr>
        <p:spPr>
          <a:xfrm>
            <a:off x="3781425" y="3789363"/>
            <a:ext cx="1727200" cy="13731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FF66"/>
                </a:solidFill>
                <a:latin typeface="Comic Sans MS" panose="030F0702030302020204" pitchFamily="2" charset="0"/>
              </a:rPr>
              <a:t>skating</a:t>
            </a:r>
            <a:endParaRPr lang="en-US" altLang="zh-CN" sz="2800" b="1" dirty="0">
              <a:solidFill>
                <a:srgbClr val="FFFF66"/>
              </a:solidFill>
              <a:latin typeface="Comic Sans MS" panose="030F0702030302020204" pitchFamily="2" charset="0"/>
            </a:endParaRPr>
          </a:p>
          <a:p>
            <a:endParaRPr lang="en-US" altLang="zh-CN" sz="2800" b="1" dirty="0">
              <a:solidFill>
                <a:srgbClr val="FFFF66"/>
              </a:solidFill>
              <a:latin typeface="Comic Sans MS" panose="030F0702030302020204" pitchFamily="2" charset="0"/>
            </a:endParaRPr>
          </a:p>
          <a:p>
            <a:r>
              <a:rPr lang="en-US" altLang="zh-CN" sz="2800" b="1" dirty="0">
                <a:solidFill>
                  <a:srgbClr val="FFFF66"/>
                </a:solidFill>
                <a:latin typeface="Comic Sans MS" panose="030F0702030302020204" pitchFamily="2" charset="0"/>
              </a:rPr>
              <a:t>swimming</a:t>
            </a:r>
            <a:endParaRPr lang="en-US" altLang="zh-CN" sz="2800" b="1" dirty="0">
              <a:solidFill>
                <a:srgbClr val="FFFF66"/>
              </a:solidFill>
              <a:latin typeface="Comic Sans MS" panose="030F0702030302020204" pitchFamily="2" charset="0"/>
            </a:endParaRPr>
          </a:p>
        </p:txBody>
      </p:sp>
      <p:sp>
        <p:nvSpPr>
          <p:cNvPr id="14365" name="Text Box 204"/>
          <p:cNvSpPr txBox="1"/>
          <p:nvPr/>
        </p:nvSpPr>
        <p:spPr>
          <a:xfrm>
            <a:off x="5435600" y="3794125"/>
            <a:ext cx="1944688" cy="2227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FF66"/>
                </a:solidFill>
                <a:latin typeface="Comic Sans MS" panose="030F0702030302020204" pitchFamily="2" charset="0"/>
              </a:rPr>
              <a:t>Shanghai</a:t>
            </a:r>
            <a:endParaRPr lang="en-US" altLang="zh-CN" sz="2800" b="1" dirty="0">
              <a:solidFill>
                <a:srgbClr val="FFFF66"/>
              </a:solidFill>
              <a:latin typeface="Comic Sans MS" panose="030F0702030302020204" pitchFamily="2" charset="0"/>
            </a:endParaRPr>
          </a:p>
          <a:p>
            <a:endParaRPr lang="en-US" altLang="zh-CN" sz="2800" b="1" dirty="0">
              <a:solidFill>
                <a:srgbClr val="FFFF66"/>
              </a:solidFill>
              <a:latin typeface="Comic Sans MS" panose="030F0702030302020204" pitchFamily="2" charset="0"/>
            </a:endParaRPr>
          </a:p>
          <a:p>
            <a:r>
              <a:rPr lang="en-US" altLang="zh-CN" sz="2800" b="1" dirty="0">
                <a:solidFill>
                  <a:srgbClr val="FFFF66"/>
                </a:solidFill>
                <a:latin typeface="Comic Sans MS" panose="030F0702030302020204" pitchFamily="2" charset="0"/>
              </a:rPr>
              <a:t>HongKong</a:t>
            </a:r>
            <a:endParaRPr lang="en-US" altLang="zh-CN" sz="2800" b="1" dirty="0">
              <a:solidFill>
                <a:srgbClr val="FFFF66"/>
              </a:solidFill>
              <a:latin typeface="Comic Sans MS" panose="030F0702030302020204" pitchFamily="2" charset="0"/>
            </a:endParaRPr>
          </a:p>
          <a:p>
            <a:endParaRPr lang="en-US" altLang="zh-CN" sz="2800" b="1" dirty="0">
              <a:solidFill>
                <a:srgbClr val="FFFF66"/>
              </a:solidFill>
              <a:latin typeface="Comic Sans MS" panose="030F0702030302020204" pitchFamily="2" charset="0"/>
            </a:endParaRPr>
          </a:p>
          <a:p>
            <a:r>
              <a:rPr lang="en-US" altLang="zh-CN" sz="2800" b="1" dirty="0">
                <a:solidFill>
                  <a:srgbClr val="FFFF66"/>
                </a:solidFill>
                <a:latin typeface="Comic Sans MS" panose="030F0702030302020204" pitchFamily="2" charset="0"/>
              </a:rPr>
              <a:t>Australia</a:t>
            </a:r>
            <a:endParaRPr lang="en-US" altLang="zh-CN" sz="2800" b="1" dirty="0">
              <a:solidFill>
                <a:srgbClr val="FFFF66"/>
              </a:solidFill>
              <a:latin typeface="Comic Sans MS" panose="030F0702030302020204" pitchFamily="2" charset="0"/>
            </a:endParaRPr>
          </a:p>
        </p:txBody>
      </p:sp>
      <p:sp>
        <p:nvSpPr>
          <p:cNvPr id="14366" name="Text Box 205"/>
          <p:cNvSpPr txBox="1"/>
          <p:nvPr/>
        </p:nvSpPr>
        <p:spPr>
          <a:xfrm>
            <a:off x="7650163" y="5373688"/>
            <a:ext cx="809625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FF66"/>
                </a:solidFill>
                <a:latin typeface="Comic Sans MS" panose="030F0702030302020204" pitchFamily="2" charset="0"/>
              </a:rPr>
              <a:t>suit</a:t>
            </a:r>
            <a:endParaRPr lang="en-US" altLang="zh-CN" sz="2800" b="1" dirty="0">
              <a:solidFill>
                <a:srgbClr val="FFFF66"/>
              </a:solidFill>
              <a:latin typeface="Comic Sans MS" panose="030F0702030302020204" pitchFamily="2" charset="0"/>
            </a:endParaRPr>
          </a:p>
        </p:txBody>
      </p:sp>
      <p:sp>
        <p:nvSpPr>
          <p:cNvPr id="14367" name="Text Box 206"/>
          <p:cNvSpPr txBox="1"/>
          <p:nvPr/>
        </p:nvSpPr>
        <p:spPr>
          <a:xfrm>
            <a:off x="7451725" y="3644900"/>
            <a:ext cx="1395413" cy="9461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rgbClr val="FFFF66"/>
                </a:solidFill>
                <a:latin typeface="Comic Sans MS" panose="030F0702030302020204" pitchFamily="2" charset="0"/>
              </a:rPr>
              <a:t>smart </a:t>
            </a:r>
            <a:endParaRPr lang="en-US" altLang="zh-CN" sz="2800" b="1" dirty="0">
              <a:solidFill>
                <a:srgbClr val="FFFF66"/>
              </a:solidFill>
              <a:latin typeface="Comic Sans MS" panose="030F0702030302020204" pitchFamily="2" charset="0"/>
            </a:endParaRPr>
          </a:p>
          <a:p>
            <a:r>
              <a:rPr lang="en-US" altLang="zh-CN" sz="2800" b="1" dirty="0">
                <a:solidFill>
                  <a:srgbClr val="FFFF66"/>
                </a:solidFill>
                <a:latin typeface="Comic Sans MS" panose="030F0702030302020204" pitchFamily="2" charset="0"/>
              </a:rPr>
              <a:t>clothes</a:t>
            </a:r>
            <a:endParaRPr lang="en-US" altLang="zh-CN" sz="2800" b="1" dirty="0">
              <a:solidFill>
                <a:srgbClr val="FFFF66"/>
              </a:solidFill>
              <a:latin typeface="Comic Sans MS" panose="030F07020303020202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62" grpId="0"/>
      <p:bldP spid="14363" grpId="0"/>
      <p:bldP spid="14364" grpId="0"/>
      <p:bldP spid="14365" grpId="0"/>
      <p:bldP spid="14366" grpId="0"/>
      <p:bldP spid="1436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WordArt 2"/>
          <p:cNvSpPr>
            <a:spLocks noTextEdit="1"/>
          </p:cNvSpPr>
          <p:nvPr/>
        </p:nvSpPr>
        <p:spPr>
          <a:xfrm>
            <a:off x="539750" y="260350"/>
            <a:ext cx="2879725" cy="6492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  <a:scene3d>
              <a:camera prst="legacyPerspectiveTopLeft">
                <a:rot lat="0" lon="0" rev="0"/>
              </a:camera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p>
            <a:pPr algn="ctr"/>
            <a:r>
              <a:rPr lang="zh-CN" altLang="en-US" sz="3600" b="1">
                <a:gradFill rotWithShape="1">
                  <a:gsLst>
                    <a:gs pos="0">
                      <a:srgbClr val="5E9EFF">
                        <a:alpha val="100000"/>
                      </a:srgbClr>
                    </a:gs>
                    <a:gs pos="20000">
                      <a:srgbClr val="85C2FF">
                        <a:alpha val="100000"/>
                      </a:srgbClr>
                    </a:gs>
                    <a:gs pos="35001">
                      <a:srgbClr val="C4D6EB">
                        <a:alpha val="100000"/>
                      </a:srgbClr>
                    </a:gs>
                    <a:gs pos="50000">
                      <a:srgbClr val="FFEBFA">
                        <a:alpha val="100000"/>
                      </a:srgbClr>
                    </a:gs>
                    <a:gs pos="64999">
                      <a:srgbClr val="C4D6EB">
                        <a:alpha val="100000"/>
                      </a:srgbClr>
                    </a:gs>
                    <a:gs pos="80000">
                      <a:srgbClr val="85C2FF">
                        <a:alpha val="100000"/>
                      </a:srgbClr>
                    </a:gs>
                    <a:gs pos="100000">
                      <a:srgbClr val="5E9EFF">
                        <a:alpha val="100000"/>
                      </a:srgbClr>
                    </a:gs>
                  </a:gsLst>
                  <a:lin ang="5400000" scaled="1"/>
                  <a:tileRect/>
                </a:gradFill>
                <a:latin typeface="Monotype Corsiva" panose="03010101010201010101" charset="0"/>
                <a:ea typeface="Monotype Corsiva" panose="03010101010201010101" charset="0"/>
              </a:rPr>
              <a:t>Game</a:t>
            </a:r>
            <a:endParaRPr lang="zh-CN" altLang="en-US" sz="3600" b="1">
              <a:gradFill rotWithShape="1">
                <a:gsLst>
                  <a:gs pos="0">
                    <a:srgbClr val="5E9EFF">
                      <a:alpha val="100000"/>
                    </a:srgbClr>
                  </a:gs>
                  <a:gs pos="20000">
                    <a:srgbClr val="85C2FF">
                      <a:alpha val="100000"/>
                    </a:srgbClr>
                  </a:gs>
                  <a:gs pos="35001">
                    <a:srgbClr val="C4D6EB">
                      <a:alpha val="100000"/>
                    </a:srgbClr>
                  </a:gs>
                  <a:gs pos="50000">
                    <a:srgbClr val="FFEBFA">
                      <a:alpha val="100000"/>
                    </a:srgbClr>
                  </a:gs>
                  <a:gs pos="64999">
                    <a:srgbClr val="C4D6EB">
                      <a:alpha val="100000"/>
                    </a:srgbClr>
                  </a:gs>
                  <a:gs pos="80000">
                    <a:srgbClr val="85C2FF">
                      <a:alpha val="100000"/>
                    </a:srgbClr>
                  </a:gs>
                  <a:gs pos="100000">
                    <a:srgbClr val="5E9EFF">
                      <a:alpha val="100000"/>
                    </a:srgbClr>
                  </a:gs>
                </a:gsLst>
                <a:lin ang="5400000" scaled="1"/>
                <a:tileRect/>
              </a:gradFill>
              <a:latin typeface="Monotype Corsiva" panose="03010101010201010101" charset="0"/>
              <a:ea typeface="Monotype Corsiva" panose="03010101010201010101" charset="0"/>
            </a:endParaRPr>
          </a:p>
        </p:txBody>
      </p:sp>
      <p:pic>
        <p:nvPicPr>
          <p:cNvPr id="15363" name="Picture 3" descr="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43775" y="3500438"/>
            <a:ext cx="1457325" cy="29130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4" name="Text Box 4"/>
          <p:cNvSpPr txBox="1"/>
          <p:nvPr/>
        </p:nvSpPr>
        <p:spPr>
          <a:xfrm>
            <a:off x="669925" y="1773238"/>
            <a:ext cx="7491413" cy="39909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latin typeface="Comic Sans MS" panose="030F0702030302020204" pitchFamily="2" charset="0"/>
              </a:rPr>
              <a:t>This paper says “ I’ll be an engineer in </a:t>
            </a:r>
            <a:endParaRPr lang="en-US" altLang="zh-CN" sz="3200" dirty="0">
              <a:latin typeface="Comic Sans MS" panose="030F0702030302020204" pitchFamily="2" charset="0"/>
            </a:endParaRPr>
          </a:p>
          <a:p>
            <a:r>
              <a:rPr lang="en-US" altLang="zh-CN" sz="3200" dirty="0">
                <a:latin typeface="Comic Sans MS" panose="030F0702030302020204" pitchFamily="2" charset="0"/>
              </a:rPr>
              <a:t>ten years.”</a:t>
            </a:r>
            <a:endParaRPr lang="en-US" altLang="zh-CN" sz="3200" dirty="0">
              <a:latin typeface="Comic Sans MS" panose="030F0702030302020204" pitchFamily="2" charset="0"/>
            </a:endParaRPr>
          </a:p>
          <a:p>
            <a:endParaRPr lang="en-US" altLang="zh-CN" sz="3200" dirty="0">
              <a:latin typeface="Comic Sans MS" panose="030F0702030302020204" pitchFamily="2" charset="0"/>
            </a:endParaRPr>
          </a:p>
          <a:p>
            <a:endParaRPr lang="en-US" altLang="zh-CN" sz="3200" dirty="0">
              <a:latin typeface="Comic Sans MS" panose="030F0702030302020204" pitchFamily="2" charset="0"/>
            </a:endParaRPr>
          </a:p>
          <a:p>
            <a:r>
              <a:rPr lang="en-US" altLang="zh-CN" sz="3200" dirty="0">
                <a:latin typeface="Comic Sans MS" panose="030F0702030302020204" pitchFamily="2" charset="0"/>
              </a:rPr>
              <a:t>I think Lin Wei wrote that.</a:t>
            </a:r>
            <a:endParaRPr lang="en-US" altLang="zh-CN" sz="3200" dirty="0">
              <a:latin typeface="Comic Sans MS" panose="030F0702030302020204" pitchFamily="2" charset="0"/>
            </a:endParaRPr>
          </a:p>
          <a:p>
            <a:endParaRPr lang="en-US" altLang="zh-CN" sz="3200" dirty="0">
              <a:latin typeface="Comic Sans MS" panose="030F0702030302020204" pitchFamily="2" charset="0"/>
            </a:endParaRPr>
          </a:p>
          <a:p>
            <a:endParaRPr lang="en-US" altLang="zh-CN" sz="3200" dirty="0">
              <a:latin typeface="Comic Sans MS" panose="030F0702030302020204" pitchFamily="2" charset="0"/>
            </a:endParaRPr>
          </a:p>
          <a:p>
            <a:r>
              <a:rPr lang="en-US" altLang="zh-CN" sz="3200" dirty="0">
                <a:latin typeface="Comic Sans MS" panose="030F0702030302020204" pitchFamily="2" charset="0"/>
              </a:rPr>
              <a:t>Yes, I wrote it.</a:t>
            </a:r>
            <a:endParaRPr lang="en-US" altLang="zh-CN" sz="3200" dirty="0">
              <a:latin typeface="Comic Sans MS" panose="030F0702030302020204" pitchFamily="2" charset="0"/>
            </a:endParaRPr>
          </a:p>
        </p:txBody>
      </p:sp>
      <p:pic>
        <p:nvPicPr>
          <p:cNvPr id="15365" name="Picture 5" descr="gif0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908050"/>
            <a:ext cx="8208963" cy="21748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WordArt 2"/>
          <p:cNvSpPr>
            <a:spLocks noTextEdit="1"/>
          </p:cNvSpPr>
          <p:nvPr/>
        </p:nvSpPr>
        <p:spPr>
          <a:xfrm>
            <a:off x="250825" y="0"/>
            <a:ext cx="3673475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  <a:scene3d>
              <a:camera prst="legacyPerspectiveTopLeft">
                <a:rot lat="0" lon="0" rev="0"/>
              </a:camera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p>
            <a:pPr algn="ctr" eaLnBrk="0" hangingPunct="0"/>
            <a:r>
              <a:rPr lang="zh-CN" altLang="en-US" sz="3600" b="1">
                <a:gradFill rotWithShape="1">
                  <a:gsLst>
                    <a:gs pos="0">
                      <a:srgbClr val="5E9EFF">
                        <a:alpha val="100000"/>
                      </a:srgbClr>
                    </a:gs>
                    <a:gs pos="20000">
                      <a:srgbClr val="85C2FF">
                        <a:alpha val="100000"/>
                      </a:srgbClr>
                    </a:gs>
                    <a:gs pos="35001">
                      <a:srgbClr val="C4D6EB">
                        <a:alpha val="100000"/>
                      </a:srgbClr>
                    </a:gs>
                    <a:gs pos="50000">
                      <a:srgbClr val="FFEBFA">
                        <a:alpha val="100000"/>
                      </a:srgbClr>
                    </a:gs>
                    <a:gs pos="64999">
                      <a:srgbClr val="C4D6EB">
                        <a:alpha val="100000"/>
                      </a:srgbClr>
                    </a:gs>
                    <a:gs pos="80000">
                      <a:srgbClr val="85C2FF">
                        <a:alpha val="100000"/>
                      </a:srgbClr>
                    </a:gs>
                    <a:gs pos="100000">
                      <a:srgbClr val="5E9EFF">
                        <a:alpha val="100000"/>
                      </a:srgbClr>
                    </a:gs>
                  </a:gsLst>
                  <a:lin ang="5400000" scaled="1"/>
                  <a:tileRect/>
                </a:gradFill>
                <a:latin typeface="Monotype Corsiva" panose="03010101010201010101" charset="0"/>
                <a:ea typeface="Monotype Corsiva" panose="03010101010201010101" charset="0"/>
              </a:rPr>
              <a:t>SELFCHECK</a:t>
            </a:r>
            <a:endParaRPr lang="zh-CN" altLang="en-US" sz="3600" b="1">
              <a:gradFill rotWithShape="1">
                <a:gsLst>
                  <a:gs pos="0">
                    <a:srgbClr val="5E9EFF">
                      <a:alpha val="100000"/>
                    </a:srgbClr>
                  </a:gs>
                  <a:gs pos="20000">
                    <a:srgbClr val="85C2FF">
                      <a:alpha val="100000"/>
                    </a:srgbClr>
                  </a:gs>
                  <a:gs pos="35001">
                    <a:srgbClr val="C4D6EB">
                      <a:alpha val="100000"/>
                    </a:srgbClr>
                  </a:gs>
                  <a:gs pos="50000">
                    <a:srgbClr val="FFEBFA">
                      <a:alpha val="100000"/>
                    </a:srgbClr>
                  </a:gs>
                  <a:gs pos="64999">
                    <a:srgbClr val="C4D6EB">
                      <a:alpha val="100000"/>
                    </a:srgbClr>
                  </a:gs>
                  <a:gs pos="80000">
                    <a:srgbClr val="85C2FF">
                      <a:alpha val="100000"/>
                    </a:srgbClr>
                  </a:gs>
                  <a:gs pos="100000">
                    <a:srgbClr val="5E9EFF">
                      <a:alpha val="100000"/>
                    </a:srgbClr>
                  </a:gs>
                </a:gsLst>
                <a:lin ang="5400000" scaled="1"/>
                <a:tileRect/>
              </a:gradFill>
              <a:latin typeface="Monotype Corsiva" panose="03010101010201010101" charset="0"/>
              <a:ea typeface="Monotype Corsiva" panose="03010101010201010101" charset="0"/>
            </a:endParaRPr>
          </a:p>
        </p:txBody>
      </p:sp>
      <p:pic>
        <p:nvPicPr>
          <p:cNvPr id="16387" name="Picture 3" descr="gif0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1050925"/>
            <a:ext cx="8208963" cy="2174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8" name="Text Box 4"/>
          <p:cNvSpPr txBox="1"/>
          <p:nvPr/>
        </p:nvSpPr>
        <p:spPr>
          <a:xfrm>
            <a:off x="1476375" y="1268413"/>
            <a:ext cx="5683250" cy="641350"/>
          </a:xfrm>
          <a:prstGeom prst="rect">
            <a:avLst/>
          </a:prstGeom>
          <a:solidFill>
            <a:srgbClr val="CF5DAE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dirty="0">
                <a:latin typeface="Times New Roman" panose="02020603050405020304" pitchFamily="2" charset="0"/>
              </a:rPr>
              <a:t>wear    work   look   fly   keep</a:t>
            </a:r>
            <a:endParaRPr lang="en-US" altLang="zh-CN" sz="3600" dirty="0">
              <a:latin typeface="Times New Roman" panose="02020603050405020304" pitchFamily="2" charset="0"/>
            </a:endParaRPr>
          </a:p>
        </p:txBody>
      </p:sp>
      <p:sp>
        <p:nvSpPr>
          <p:cNvPr id="16389" name="Text Box 5"/>
          <p:cNvSpPr txBox="1"/>
          <p:nvPr/>
        </p:nvSpPr>
        <p:spPr>
          <a:xfrm>
            <a:off x="34925" y="2562225"/>
            <a:ext cx="9110663" cy="338296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marL="342900" indent="-342900">
              <a:buAutoNum type="arabicPeriod"/>
            </a:pPr>
            <a:r>
              <a:rPr lang="en-US" altLang="zh-CN" sz="3600" dirty="0">
                <a:latin typeface="Times New Roman" panose="02020603050405020304" pitchFamily="2" charset="0"/>
              </a:rPr>
              <a:t>I want to               for myself when I’m older.</a:t>
            </a:r>
            <a:endParaRPr lang="en-US" altLang="zh-CN" sz="3600" dirty="0">
              <a:latin typeface="Times New Roman" panose="02020603050405020304" pitchFamily="2" charset="0"/>
            </a:endParaRPr>
          </a:p>
          <a:p>
            <a:pPr marL="342900" indent="-342900">
              <a:buAutoNum type="arabicPeriod"/>
            </a:pPr>
            <a:r>
              <a:rPr lang="en-US" altLang="zh-CN" sz="3600" dirty="0">
                <a:latin typeface="Times New Roman" panose="02020603050405020304" pitchFamily="2" charset="0"/>
              </a:rPr>
              <a:t>My friends             a pet pig in their house.</a:t>
            </a:r>
            <a:endParaRPr lang="en-US" altLang="zh-CN" sz="3600" dirty="0">
              <a:latin typeface="Times New Roman" panose="02020603050405020304" pitchFamily="2" charset="0"/>
            </a:endParaRPr>
          </a:p>
          <a:p>
            <a:pPr marL="342900" indent="-342900">
              <a:buAutoNum type="arabicPeriod"/>
            </a:pPr>
            <a:r>
              <a:rPr lang="en-US" altLang="zh-CN" sz="3600" dirty="0">
                <a:latin typeface="Times New Roman" panose="02020603050405020304" pitchFamily="2" charset="0"/>
              </a:rPr>
              <a:t>I need to            smart for my job interview.</a:t>
            </a:r>
            <a:endParaRPr lang="en-US" altLang="zh-CN" sz="3600" dirty="0">
              <a:latin typeface="Times New Roman" panose="02020603050405020304" pitchFamily="2" charset="0"/>
            </a:endParaRPr>
          </a:p>
          <a:p>
            <a:pPr marL="342900" indent="-342900">
              <a:buAutoNum type="arabicPeriod"/>
            </a:pPr>
            <a:r>
              <a:rPr lang="en-US" altLang="zh-CN" sz="3600" dirty="0">
                <a:latin typeface="Times New Roman" panose="02020603050405020304" pitchFamily="2" charset="0"/>
              </a:rPr>
              <a:t>We have to             a uniform to school.</a:t>
            </a:r>
            <a:endParaRPr lang="en-US" altLang="zh-CN" sz="3600" dirty="0">
              <a:latin typeface="Times New Roman" panose="02020603050405020304" pitchFamily="2" charset="0"/>
            </a:endParaRPr>
          </a:p>
          <a:p>
            <a:pPr marL="342900" indent="-342900">
              <a:buAutoNum type="arabicPeriod"/>
            </a:pPr>
            <a:r>
              <a:rPr lang="en-US" altLang="zh-CN" sz="3600" dirty="0">
                <a:latin typeface="Times New Roman" panose="02020603050405020304" pitchFamily="2" charset="0"/>
              </a:rPr>
              <a:t>One day people will                 to the moon for </a:t>
            </a:r>
            <a:endParaRPr lang="en-US" altLang="zh-CN" sz="3600" dirty="0">
              <a:latin typeface="Times New Roman" panose="02020603050405020304" pitchFamily="2" charset="0"/>
            </a:endParaRPr>
          </a:p>
          <a:p>
            <a:pPr marL="342900" indent="-342900"/>
            <a:r>
              <a:rPr lang="zh-CN" altLang="en-US" sz="3600" dirty="0">
                <a:latin typeface="Times New Roman" panose="02020603050405020304" pitchFamily="2" charset="0"/>
              </a:rPr>
              <a:t>   </a:t>
            </a:r>
            <a:r>
              <a:rPr lang="en-US" altLang="zh-CN" sz="3600" dirty="0">
                <a:latin typeface="Times New Roman" panose="02020603050405020304" pitchFamily="2" charset="0"/>
              </a:rPr>
              <a:t>vacations.</a:t>
            </a:r>
            <a:endParaRPr lang="en-US" altLang="zh-CN" sz="3600" dirty="0">
              <a:latin typeface="Times New Roman" panose="02020603050405020304" pitchFamily="2" charset="0"/>
            </a:endParaRPr>
          </a:p>
        </p:txBody>
      </p:sp>
      <p:sp>
        <p:nvSpPr>
          <p:cNvPr id="16390" name="Line 6"/>
          <p:cNvSpPr/>
          <p:nvPr/>
        </p:nvSpPr>
        <p:spPr>
          <a:xfrm>
            <a:off x="2124075" y="3068638"/>
            <a:ext cx="1584325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91" name="Line 7"/>
          <p:cNvSpPr/>
          <p:nvPr/>
        </p:nvSpPr>
        <p:spPr>
          <a:xfrm>
            <a:off x="2555875" y="3644900"/>
            <a:ext cx="12954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92" name="Line 8"/>
          <p:cNvSpPr/>
          <p:nvPr/>
        </p:nvSpPr>
        <p:spPr>
          <a:xfrm>
            <a:off x="2124075" y="4221163"/>
            <a:ext cx="1296988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93" name="Line 9"/>
          <p:cNvSpPr/>
          <p:nvPr/>
        </p:nvSpPr>
        <p:spPr>
          <a:xfrm>
            <a:off x="2555875" y="4797425"/>
            <a:ext cx="1439863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94" name="Line 10"/>
          <p:cNvSpPr/>
          <p:nvPr/>
        </p:nvSpPr>
        <p:spPr>
          <a:xfrm>
            <a:off x="4356100" y="5373688"/>
            <a:ext cx="1584325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6395" name="Text Box 11"/>
          <p:cNvSpPr txBox="1"/>
          <p:nvPr/>
        </p:nvSpPr>
        <p:spPr>
          <a:xfrm>
            <a:off x="2339975" y="2565400"/>
            <a:ext cx="1131888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b="1" dirty="0">
                <a:solidFill>
                  <a:srgbClr val="7E2665"/>
                </a:solidFill>
                <a:latin typeface="Arial" panose="020B0604020202020204" pitchFamily="34" charset="0"/>
              </a:rPr>
              <a:t>work</a:t>
            </a:r>
            <a:endParaRPr lang="en-US" altLang="zh-CN" sz="3200" b="1" dirty="0">
              <a:solidFill>
                <a:srgbClr val="7E2665"/>
              </a:solidFill>
              <a:latin typeface="Arial" panose="020B0604020202020204" pitchFamily="34" charset="0"/>
            </a:endParaRPr>
          </a:p>
        </p:txBody>
      </p:sp>
      <p:sp>
        <p:nvSpPr>
          <p:cNvPr id="16396" name="Text Box 12"/>
          <p:cNvSpPr txBox="1"/>
          <p:nvPr/>
        </p:nvSpPr>
        <p:spPr>
          <a:xfrm>
            <a:off x="2555875" y="3136900"/>
            <a:ext cx="1108075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b="1" dirty="0">
                <a:solidFill>
                  <a:srgbClr val="7E2665"/>
                </a:solidFill>
                <a:latin typeface="Arial" panose="020B0604020202020204" pitchFamily="34" charset="0"/>
              </a:rPr>
              <a:t>keep</a:t>
            </a:r>
            <a:endParaRPr lang="en-US" altLang="zh-CN" sz="3200" b="1" dirty="0">
              <a:solidFill>
                <a:srgbClr val="7E2665"/>
              </a:solidFill>
              <a:latin typeface="Arial" panose="020B0604020202020204" pitchFamily="34" charset="0"/>
            </a:endParaRPr>
          </a:p>
        </p:txBody>
      </p:sp>
      <p:sp>
        <p:nvSpPr>
          <p:cNvPr id="16397" name="Text Box 13"/>
          <p:cNvSpPr txBox="1"/>
          <p:nvPr/>
        </p:nvSpPr>
        <p:spPr>
          <a:xfrm>
            <a:off x="2268538" y="3713163"/>
            <a:ext cx="1017587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b="1" dirty="0">
                <a:solidFill>
                  <a:srgbClr val="7E2665"/>
                </a:solidFill>
                <a:latin typeface="Arial" panose="020B0604020202020204" pitchFamily="34" charset="0"/>
              </a:rPr>
              <a:t>look</a:t>
            </a:r>
            <a:endParaRPr lang="en-US" altLang="zh-CN" sz="3200" b="1" dirty="0">
              <a:solidFill>
                <a:srgbClr val="7E2665"/>
              </a:solidFill>
              <a:latin typeface="Arial" panose="020B0604020202020204" pitchFamily="34" charset="0"/>
            </a:endParaRPr>
          </a:p>
        </p:txBody>
      </p:sp>
      <p:sp>
        <p:nvSpPr>
          <p:cNvPr id="16398" name="Text Box 14"/>
          <p:cNvSpPr txBox="1"/>
          <p:nvPr/>
        </p:nvSpPr>
        <p:spPr>
          <a:xfrm>
            <a:off x="2670175" y="4289425"/>
            <a:ext cx="1109663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b="1" dirty="0">
                <a:solidFill>
                  <a:srgbClr val="7E2665"/>
                </a:solidFill>
                <a:latin typeface="Arial" panose="020B0604020202020204" pitchFamily="34" charset="0"/>
              </a:rPr>
              <a:t>wear</a:t>
            </a:r>
            <a:endParaRPr lang="en-US" altLang="zh-CN" sz="3200" b="1" dirty="0">
              <a:solidFill>
                <a:srgbClr val="7E2665"/>
              </a:solidFill>
              <a:latin typeface="Arial" panose="020B0604020202020204" pitchFamily="34" charset="0"/>
            </a:endParaRPr>
          </a:p>
        </p:txBody>
      </p:sp>
      <p:sp>
        <p:nvSpPr>
          <p:cNvPr id="16399" name="Text Box 15"/>
          <p:cNvSpPr txBox="1"/>
          <p:nvPr/>
        </p:nvSpPr>
        <p:spPr>
          <a:xfrm>
            <a:off x="4787900" y="4797425"/>
            <a:ext cx="657225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b="1" dirty="0">
                <a:solidFill>
                  <a:srgbClr val="7E2665"/>
                </a:solidFill>
                <a:latin typeface="Arial" panose="020B0604020202020204" pitchFamily="34" charset="0"/>
              </a:rPr>
              <a:t>fly</a:t>
            </a:r>
            <a:endParaRPr lang="en-US" altLang="zh-CN" sz="3200" b="1" dirty="0">
              <a:solidFill>
                <a:srgbClr val="7E2665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7" dur="5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2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7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5" grpId="0"/>
      <p:bldP spid="16396" grpId="0"/>
      <p:bldP spid="16397" grpId="0"/>
      <p:bldP spid="16398" grpId="0"/>
      <p:bldP spid="1639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9"/>
          <p:cNvSpPr/>
          <p:nvPr/>
        </p:nvSpPr>
        <p:spPr>
          <a:xfrm>
            <a:off x="6516688" y="4365625"/>
            <a:ext cx="1223962" cy="503238"/>
          </a:xfrm>
          <a:prstGeom prst="rect">
            <a:avLst/>
          </a:prstGeom>
          <a:gradFill rotWithShape="1">
            <a:gsLst>
              <a:gs pos="0">
                <a:srgbClr val="CF5DAE"/>
              </a:gs>
              <a:gs pos="100000">
                <a:srgbClr val="FFEBFA"/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7411" name="Rectangle 8"/>
          <p:cNvSpPr/>
          <p:nvPr/>
        </p:nvSpPr>
        <p:spPr>
          <a:xfrm>
            <a:off x="71438" y="3933825"/>
            <a:ext cx="1476375" cy="503238"/>
          </a:xfrm>
          <a:prstGeom prst="rect">
            <a:avLst/>
          </a:prstGeom>
          <a:gradFill rotWithShape="1">
            <a:gsLst>
              <a:gs pos="0">
                <a:srgbClr val="CF5DAE"/>
              </a:gs>
              <a:gs pos="100000">
                <a:srgbClr val="FFEBFA"/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7412" name="Rectangle 7"/>
          <p:cNvSpPr/>
          <p:nvPr/>
        </p:nvSpPr>
        <p:spPr>
          <a:xfrm>
            <a:off x="4787900" y="1773238"/>
            <a:ext cx="1728788" cy="503237"/>
          </a:xfrm>
          <a:prstGeom prst="rect">
            <a:avLst/>
          </a:prstGeom>
          <a:gradFill rotWithShape="1">
            <a:gsLst>
              <a:gs pos="0">
                <a:srgbClr val="CF5DAE"/>
              </a:gs>
              <a:gs pos="100000">
                <a:srgbClr val="FFEBFA"/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7413" name="Rectangle 6"/>
          <p:cNvSpPr/>
          <p:nvPr/>
        </p:nvSpPr>
        <p:spPr>
          <a:xfrm>
            <a:off x="2843213" y="1341438"/>
            <a:ext cx="1081087" cy="503237"/>
          </a:xfrm>
          <a:prstGeom prst="rect">
            <a:avLst/>
          </a:prstGeom>
          <a:gradFill rotWithShape="1">
            <a:gsLst>
              <a:gs pos="0">
                <a:srgbClr val="CF5DAE"/>
              </a:gs>
              <a:gs pos="100000">
                <a:srgbClr val="FFEBFA"/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7414" name="Rectangle 5"/>
          <p:cNvSpPr/>
          <p:nvPr/>
        </p:nvSpPr>
        <p:spPr>
          <a:xfrm>
            <a:off x="539750" y="1341438"/>
            <a:ext cx="1728788" cy="503237"/>
          </a:xfrm>
          <a:prstGeom prst="rect">
            <a:avLst/>
          </a:prstGeom>
          <a:gradFill rotWithShape="1">
            <a:gsLst>
              <a:gs pos="0">
                <a:srgbClr val="CF5DAE"/>
              </a:gs>
              <a:gs pos="100000">
                <a:srgbClr val="FFEBFA"/>
              </a:gs>
            </a:gsLst>
            <a:lin ang="0" scaled="1"/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7415" name="WordArt 2"/>
          <p:cNvSpPr>
            <a:spLocks noTextEdit="1"/>
          </p:cNvSpPr>
          <p:nvPr/>
        </p:nvSpPr>
        <p:spPr>
          <a:xfrm>
            <a:off x="323850" y="188913"/>
            <a:ext cx="3313113" cy="8366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  <a:scene3d>
              <a:camera prst="legacyPerspectiveTopLeft">
                <a:rot lat="0" lon="0" rev="0"/>
              </a:camera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p>
            <a:pPr algn="ctr" eaLnBrk="0" hangingPunct="0"/>
            <a:r>
              <a:rPr lang="zh-CN" altLang="en-US" sz="3600" b="1">
                <a:gradFill rotWithShape="1">
                  <a:gsLst>
                    <a:gs pos="0">
                      <a:srgbClr val="5E9EFF">
                        <a:alpha val="100000"/>
                      </a:srgbClr>
                    </a:gs>
                    <a:gs pos="20000">
                      <a:srgbClr val="85C2FF">
                        <a:alpha val="100000"/>
                      </a:srgbClr>
                    </a:gs>
                    <a:gs pos="35001">
                      <a:srgbClr val="C4D6EB">
                        <a:alpha val="100000"/>
                      </a:srgbClr>
                    </a:gs>
                    <a:gs pos="50000">
                      <a:srgbClr val="FFEBFA">
                        <a:alpha val="100000"/>
                      </a:srgbClr>
                    </a:gs>
                    <a:gs pos="64999">
                      <a:srgbClr val="C4D6EB">
                        <a:alpha val="100000"/>
                      </a:srgbClr>
                    </a:gs>
                    <a:gs pos="80000">
                      <a:srgbClr val="85C2FF">
                        <a:alpha val="100000"/>
                      </a:srgbClr>
                    </a:gs>
                    <a:gs pos="100000">
                      <a:srgbClr val="5E9EFF">
                        <a:alpha val="100000"/>
                      </a:srgbClr>
                    </a:gs>
                  </a:gsLst>
                  <a:lin ang="5400000" scaled="1"/>
                  <a:tileRect/>
                </a:gradFill>
                <a:latin typeface="Monotype Corsiva" panose="03010101010201010101" charset="0"/>
                <a:ea typeface="Monotype Corsiva" panose="03010101010201010101" charset="0"/>
              </a:rPr>
              <a:t>SELFCHECK</a:t>
            </a:r>
            <a:endParaRPr lang="zh-CN" altLang="en-US" sz="3600" b="1">
              <a:gradFill rotWithShape="1">
                <a:gsLst>
                  <a:gs pos="0">
                    <a:srgbClr val="5E9EFF">
                      <a:alpha val="100000"/>
                    </a:srgbClr>
                  </a:gs>
                  <a:gs pos="20000">
                    <a:srgbClr val="85C2FF">
                      <a:alpha val="100000"/>
                    </a:srgbClr>
                  </a:gs>
                  <a:gs pos="35001">
                    <a:srgbClr val="C4D6EB">
                      <a:alpha val="100000"/>
                    </a:srgbClr>
                  </a:gs>
                  <a:gs pos="50000">
                    <a:srgbClr val="FFEBFA">
                      <a:alpha val="100000"/>
                    </a:srgbClr>
                  </a:gs>
                  <a:gs pos="64999">
                    <a:srgbClr val="C4D6EB">
                      <a:alpha val="100000"/>
                    </a:srgbClr>
                  </a:gs>
                  <a:gs pos="80000">
                    <a:srgbClr val="85C2FF">
                      <a:alpha val="100000"/>
                    </a:srgbClr>
                  </a:gs>
                  <a:gs pos="100000">
                    <a:srgbClr val="5E9EFF">
                      <a:alpha val="100000"/>
                    </a:srgbClr>
                  </a:gs>
                </a:gsLst>
                <a:lin ang="5400000" scaled="1"/>
                <a:tileRect/>
              </a:gradFill>
              <a:latin typeface="Monotype Corsiva" panose="03010101010201010101" charset="0"/>
              <a:ea typeface="Monotype Corsiva" panose="03010101010201010101" charset="0"/>
            </a:endParaRPr>
          </a:p>
        </p:txBody>
      </p:sp>
      <p:pic>
        <p:nvPicPr>
          <p:cNvPr id="17416" name="Picture 3" descr="gif01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1050925"/>
            <a:ext cx="8208963" cy="2174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7417" name="Text Box 4"/>
          <p:cNvSpPr txBox="1"/>
          <p:nvPr/>
        </p:nvSpPr>
        <p:spPr>
          <a:xfrm>
            <a:off x="-36512" y="1341438"/>
            <a:ext cx="9094787" cy="39354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latin typeface="Arial" panose="020B0604020202020204" pitchFamily="34" charset="0"/>
              </a:rPr>
              <a:t>      Predicting the future can be difficult. There are many</a:t>
            </a:r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famous predictions that never came true. Before 1929,</a:t>
            </a:r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there was no sound in movies. The head of one of the </a:t>
            </a:r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biggest movie companies in the United States predicted</a:t>
            </a:r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that no one would want to see actors talk. Of course, he </a:t>
            </a:r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he was wrong! In 1977, the head of the largest computer</a:t>
            </a:r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company in the United States said, “No one will want to</a:t>
            </a:r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have a computer in his or her home.” He thought that</a:t>
            </a:r>
            <a:endParaRPr lang="en-US" altLang="zh-CN" sz="2800" dirty="0">
              <a:latin typeface="Arial" panose="020B0604020202020204" pitchFamily="34" charset="0"/>
            </a:endParaRPr>
          </a:p>
          <a:p>
            <a:r>
              <a:rPr lang="en-US" altLang="zh-CN" sz="2800" dirty="0">
                <a:latin typeface="Arial" panose="020B0604020202020204" pitchFamily="34" charset="0"/>
              </a:rPr>
              <a:t>computers would never be used by most people.</a:t>
            </a:r>
            <a:endParaRPr lang="en-US" altLang="zh-CN" sz="2800" dirty="0">
              <a:latin typeface="Arial" panose="020B0604020202020204" pitchFamily="34" charset="0"/>
            </a:endParaRPr>
          </a:p>
        </p:txBody>
      </p:sp>
      <p:sp>
        <p:nvSpPr>
          <p:cNvPr id="17418" name="Text Box 10"/>
          <p:cNvSpPr txBox="1"/>
          <p:nvPr/>
        </p:nvSpPr>
        <p:spPr>
          <a:xfrm>
            <a:off x="34925" y="5351463"/>
            <a:ext cx="2792413" cy="457200"/>
          </a:xfrm>
          <a:prstGeom prst="rect">
            <a:avLst/>
          </a:prstGeom>
          <a:solidFill>
            <a:srgbClr val="FFFF66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CC0000"/>
                </a:solidFill>
                <a:latin typeface="Arial" panose="020B0604020202020204" pitchFamily="34" charset="0"/>
              </a:rPr>
              <a:t>predict  </a:t>
            </a:r>
            <a:r>
              <a:rPr lang="zh-CN" altLang="en-US" sz="2400" dirty="0">
                <a:solidFill>
                  <a:srgbClr val="CC0000"/>
                </a:solidFill>
                <a:latin typeface="Arial" panose="020B0604020202020204" pitchFamily="34" charset="0"/>
              </a:rPr>
              <a:t>预报，预测</a:t>
            </a:r>
            <a:endParaRPr lang="zh-CN" altLang="en-US" sz="24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7419" name="Text Box 11"/>
          <p:cNvSpPr txBox="1"/>
          <p:nvPr/>
        </p:nvSpPr>
        <p:spPr>
          <a:xfrm>
            <a:off x="107950" y="6143625"/>
            <a:ext cx="2740025" cy="457200"/>
          </a:xfrm>
          <a:prstGeom prst="rect">
            <a:avLst/>
          </a:prstGeom>
          <a:solidFill>
            <a:srgbClr val="FFFF66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CC0000"/>
                </a:solidFill>
                <a:latin typeface="Arial" panose="020B0604020202020204" pitchFamily="34" charset="0"/>
              </a:rPr>
              <a:t>future   </a:t>
            </a:r>
            <a:r>
              <a:rPr lang="zh-CN" altLang="en-US" sz="2400" dirty="0">
                <a:solidFill>
                  <a:srgbClr val="CC0000"/>
                </a:solidFill>
                <a:latin typeface="Arial" panose="020B0604020202020204" pitchFamily="34" charset="0"/>
              </a:rPr>
              <a:t>未来；将来</a:t>
            </a:r>
            <a:endParaRPr lang="zh-CN" altLang="en-US" sz="24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7420" name="Text Box 12"/>
          <p:cNvSpPr txBox="1"/>
          <p:nvPr/>
        </p:nvSpPr>
        <p:spPr>
          <a:xfrm>
            <a:off x="3059113" y="5408613"/>
            <a:ext cx="3232150" cy="457200"/>
          </a:xfrm>
          <a:prstGeom prst="rect">
            <a:avLst/>
          </a:prstGeom>
          <a:solidFill>
            <a:srgbClr val="FFFF66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CC0000"/>
                </a:solidFill>
                <a:latin typeface="Arial" panose="020B0604020202020204" pitchFamily="34" charset="0"/>
              </a:rPr>
              <a:t>come true  </a:t>
            </a:r>
            <a:r>
              <a:rPr lang="zh-CN" altLang="en-US" sz="2400" dirty="0">
                <a:solidFill>
                  <a:srgbClr val="CC0000"/>
                </a:solidFill>
                <a:latin typeface="Arial" panose="020B0604020202020204" pitchFamily="34" charset="0"/>
              </a:rPr>
              <a:t>实现；达到</a:t>
            </a:r>
            <a:endParaRPr lang="zh-CN" altLang="en-US" sz="24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7421" name="Text Box 13"/>
          <p:cNvSpPr txBox="1"/>
          <p:nvPr/>
        </p:nvSpPr>
        <p:spPr>
          <a:xfrm>
            <a:off x="3132138" y="6143625"/>
            <a:ext cx="2200275" cy="457200"/>
          </a:xfrm>
          <a:prstGeom prst="rect">
            <a:avLst/>
          </a:prstGeom>
          <a:solidFill>
            <a:srgbClr val="FFFF66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CC0000"/>
                </a:solidFill>
                <a:latin typeface="Arial" panose="020B0604020202020204" pitchFamily="34" charset="0"/>
              </a:rPr>
              <a:t>company  </a:t>
            </a:r>
            <a:r>
              <a:rPr lang="zh-CN" altLang="en-US" sz="2400" dirty="0">
                <a:solidFill>
                  <a:srgbClr val="CC0000"/>
                </a:solidFill>
                <a:latin typeface="Arial" panose="020B0604020202020204" pitchFamily="34" charset="0"/>
              </a:rPr>
              <a:t>公司</a:t>
            </a:r>
            <a:endParaRPr lang="zh-CN" altLang="en-US" sz="24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17422" name="Text Box 14"/>
          <p:cNvSpPr txBox="1"/>
          <p:nvPr/>
        </p:nvSpPr>
        <p:spPr>
          <a:xfrm>
            <a:off x="5580063" y="6165850"/>
            <a:ext cx="3233737" cy="457200"/>
          </a:xfrm>
          <a:prstGeom prst="rect">
            <a:avLst/>
          </a:prstGeom>
          <a:solidFill>
            <a:srgbClr val="FFFF66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2400" dirty="0">
                <a:solidFill>
                  <a:srgbClr val="CC0000"/>
                </a:solidFill>
                <a:latin typeface="Arial" panose="020B0604020202020204" pitchFamily="34" charset="0"/>
              </a:rPr>
              <a:t>thought  think</a:t>
            </a:r>
            <a:r>
              <a:rPr lang="zh-CN" altLang="en-US" sz="2400" dirty="0">
                <a:solidFill>
                  <a:srgbClr val="CC0000"/>
                </a:solidFill>
                <a:latin typeface="Arial" panose="020B0604020202020204" pitchFamily="34" charset="0"/>
              </a:rPr>
              <a:t>的过去式</a:t>
            </a:r>
            <a:endParaRPr lang="zh-CN" altLang="en-US" sz="2400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nimBg="1"/>
      <p:bldP spid="17411" grpId="0" animBg="1"/>
      <p:bldP spid="17412" grpId="0" animBg="1"/>
      <p:bldP spid="17413" grpId="0" animBg="1"/>
      <p:bldP spid="17414" grpId="0" animBg="1"/>
      <p:bldP spid="17418" grpId="0" animBg="1"/>
      <p:bldP spid="17419" grpId="0" animBg="1"/>
      <p:bldP spid="17420" grpId="0" animBg="1"/>
      <p:bldP spid="17421" grpId="0" animBg="1"/>
      <p:bldP spid="174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Picture 2" descr="gif06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V="1">
            <a:off x="0" y="911225"/>
            <a:ext cx="5435600" cy="76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Text Box 3"/>
          <p:cNvSpPr txBox="1"/>
          <p:nvPr/>
        </p:nvSpPr>
        <p:spPr>
          <a:xfrm>
            <a:off x="34925" y="146050"/>
            <a:ext cx="3941763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000" b="1" dirty="0">
                <a:latin typeface="Comic Sans MS" panose="030F0702030302020204" pitchFamily="2" charset="0"/>
              </a:rPr>
              <a:t>Grammar Focus</a:t>
            </a:r>
            <a:endParaRPr lang="en-US" altLang="zh-CN" sz="4000" b="1" dirty="0">
              <a:latin typeface="Comic Sans MS" panose="030F0702030302020204" pitchFamily="2" charset="0"/>
            </a:endParaRPr>
          </a:p>
        </p:txBody>
      </p:sp>
      <p:sp>
        <p:nvSpPr>
          <p:cNvPr id="4100" name="Text Box 4"/>
          <p:cNvSpPr txBox="1"/>
          <p:nvPr/>
        </p:nvSpPr>
        <p:spPr>
          <a:xfrm>
            <a:off x="250825" y="1341438"/>
            <a:ext cx="6089650" cy="7620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400" dirty="0">
                <a:latin typeface="Arial" panose="020B0604020202020204" pitchFamily="34" charset="0"/>
              </a:rPr>
              <a:t>People will have robots.</a:t>
            </a:r>
            <a:endParaRPr lang="en-US" altLang="zh-CN" sz="4400" dirty="0">
              <a:latin typeface="Arial" panose="020B0604020202020204" pitchFamily="34" charset="0"/>
            </a:endParaRPr>
          </a:p>
        </p:txBody>
      </p:sp>
      <p:sp>
        <p:nvSpPr>
          <p:cNvPr id="4101" name="Text Box 5"/>
          <p:cNvSpPr txBox="1"/>
          <p:nvPr/>
        </p:nvSpPr>
        <p:spPr>
          <a:xfrm>
            <a:off x="395288" y="2417763"/>
            <a:ext cx="5151437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solidFill>
                  <a:srgbClr val="A50021"/>
                </a:solidFill>
                <a:latin typeface="Arial" panose="020B0604020202020204" pitchFamily="34" charset="0"/>
              </a:rPr>
              <a:t>will </a:t>
            </a:r>
            <a:r>
              <a:rPr lang="zh-CN" altLang="en-US" sz="3200" dirty="0">
                <a:solidFill>
                  <a:srgbClr val="A50021"/>
                </a:solidFill>
                <a:latin typeface="Arial" panose="020B0604020202020204" pitchFamily="34" charset="0"/>
              </a:rPr>
              <a:t>表示将要发生的动作。  </a:t>
            </a:r>
            <a:endParaRPr lang="zh-CN" altLang="en-US" sz="3200" dirty="0">
              <a:solidFill>
                <a:srgbClr val="A50021"/>
              </a:solidFill>
              <a:latin typeface="Arial" panose="020B0604020202020204" pitchFamily="34" charset="0"/>
            </a:endParaRPr>
          </a:p>
        </p:txBody>
      </p:sp>
      <p:sp>
        <p:nvSpPr>
          <p:cNvPr id="4102" name="Text Box 6"/>
          <p:cNvSpPr txBox="1"/>
          <p:nvPr/>
        </p:nvSpPr>
        <p:spPr>
          <a:xfrm>
            <a:off x="1403350" y="3354388"/>
            <a:ext cx="4575175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否定式： </a:t>
            </a:r>
            <a:r>
              <a:rPr lang="en-US" altLang="zh-CN" sz="3200" dirty="0">
                <a:latin typeface="Arial" panose="020B0604020202020204" pitchFamily="34" charset="0"/>
              </a:rPr>
              <a:t>will not = won’t</a:t>
            </a:r>
            <a:endParaRPr lang="en-US" altLang="zh-CN" sz="3200" dirty="0">
              <a:latin typeface="Arial" panose="020B0604020202020204" pitchFamily="34" charset="0"/>
            </a:endParaRPr>
          </a:p>
        </p:txBody>
      </p:sp>
      <p:sp>
        <p:nvSpPr>
          <p:cNvPr id="4103" name="Text Box 7"/>
          <p:cNvSpPr txBox="1"/>
          <p:nvPr/>
        </p:nvSpPr>
        <p:spPr>
          <a:xfrm>
            <a:off x="1403350" y="4289425"/>
            <a:ext cx="7178675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一般疑问句： </a:t>
            </a:r>
            <a:r>
              <a:rPr lang="en-US" altLang="zh-CN" sz="3200" dirty="0">
                <a:latin typeface="Arial" panose="020B0604020202020204" pitchFamily="34" charset="0"/>
              </a:rPr>
              <a:t>Will people have robots?</a:t>
            </a:r>
            <a:endParaRPr lang="en-US" altLang="zh-CN" sz="3200" dirty="0">
              <a:latin typeface="Arial" panose="020B0604020202020204" pitchFamily="34" charset="0"/>
            </a:endParaRPr>
          </a:p>
        </p:txBody>
      </p:sp>
      <p:sp>
        <p:nvSpPr>
          <p:cNvPr id="4104" name="Text Box 8"/>
          <p:cNvSpPr txBox="1"/>
          <p:nvPr/>
        </p:nvSpPr>
        <p:spPr>
          <a:xfrm>
            <a:off x="1476375" y="5226050"/>
            <a:ext cx="690880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回答： </a:t>
            </a:r>
            <a:r>
              <a:rPr lang="en-US" altLang="zh-CN" sz="3200" dirty="0">
                <a:latin typeface="Arial" panose="020B0604020202020204" pitchFamily="34" charset="0"/>
              </a:rPr>
              <a:t>Yes, they will . No, they won’t.</a:t>
            </a:r>
            <a:endParaRPr lang="en-US" altLang="zh-CN"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  <p:bldP spid="4101" grpId="0"/>
      <p:bldP spid="4102" grpId="0"/>
      <p:bldP spid="4103" grpId="0"/>
      <p:bldP spid="410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2" descr="gif06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flipV="1">
            <a:off x="0" y="911225"/>
            <a:ext cx="5435600" cy="76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Text Box 3"/>
          <p:cNvSpPr txBox="1"/>
          <p:nvPr/>
        </p:nvSpPr>
        <p:spPr>
          <a:xfrm>
            <a:off x="34925" y="146050"/>
            <a:ext cx="3941763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000" b="1" dirty="0">
                <a:latin typeface="Comic Sans MS" panose="030F0702030302020204" pitchFamily="2" charset="0"/>
              </a:rPr>
              <a:t>Grammar Focus</a:t>
            </a:r>
            <a:endParaRPr lang="en-US" altLang="zh-CN" sz="4000" b="1" dirty="0">
              <a:latin typeface="Comic Sans MS" panose="030F0702030302020204" pitchFamily="2" charset="0"/>
            </a:endParaRPr>
          </a:p>
        </p:txBody>
      </p:sp>
      <p:sp>
        <p:nvSpPr>
          <p:cNvPr id="5124" name="Text Box 4"/>
          <p:cNvSpPr txBox="1"/>
          <p:nvPr/>
        </p:nvSpPr>
        <p:spPr>
          <a:xfrm>
            <a:off x="250825" y="1341438"/>
            <a:ext cx="4044950" cy="641350"/>
          </a:xfrm>
          <a:prstGeom prst="rect">
            <a:avLst/>
          </a:prstGeom>
          <a:solidFill>
            <a:srgbClr val="E2E7B7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dirty="0">
                <a:latin typeface="Arial" panose="020B0604020202020204" pitchFamily="34" charset="0"/>
              </a:rPr>
              <a:t>fewer   less    more</a:t>
            </a:r>
            <a:endParaRPr lang="en-US" altLang="zh-CN" sz="3600" dirty="0">
              <a:latin typeface="Arial" panose="020B0604020202020204" pitchFamily="34" charset="0"/>
            </a:endParaRPr>
          </a:p>
        </p:txBody>
      </p:sp>
      <p:grpSp>
        <p:nvGrpSpPr>
          <p:cNvPr id="5125" name="Group 5"/>
          <p:cNvGrpSpPr/>
          <p:nvPr/>
        </p:nvGrpSpPr>
        <p:grpSpPr>
          <a:xfrm>
            <a:off x="1187450" y="3414713"/>
            <a:ext cx="5357813" cy="519112"/>
            <a:chOff x="0" y="0"/>
            <a:chExt cx="3375" cy="327"/>
          </a:xfrm>
        </p:grpSpPr>
        <p:sp>
          <p:nvSpPr>
            <p:cNvPr id="5126" name="Text Box 6"/>
            <p:cNvSpPr txBox="1"/>
            <p:nvPr/>
          </p:nvSpPr>
          <p:spPr>
            <a:xfrm>
              <a:off x="0" y="0"/>
              <a:ext cx="3375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800" dirty="0">
                  <a:latin typeface="Arial" panose="020B0604020202020204" pitchFamily="34" charset="0"/>
                </a:rPr>
                <a:t>less </a:t>
              </a:r>
              <a:r>
                <a:rPr lang="zh-CN" altLang="en-US" sz="2800" dirty="0">
                  <a:latin typeface="Arial" panose="020B0604020202020204" pitchFamily="34" charset="0"/>
                </a:rPr>
                <a:t>更少的         </a:t>
              </a:r>
              <a:r>
                <a:rPr lang="zh-CN" altLang="en-US" sz="2800" u="sng" dirty="0">
                  <a:solidFill>
                    <a:srgbClr val="A50021"/>
                  </a:solidFill>
                  <a:latin typeface="Arial" panose="020B0604020202020204" pitchFamily="34" charset="0"/>
                </a:rPr>
                <a:t>修饰不可数名词</a:t>
              </a:r>
              <a:endParaRPr lang="zh-CN" altLang="en-US" sz="2800" u="sng" dirty="0">
                <a:solidFill>
                  <a:srgbClr val="A50021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5127" name="Picture 7" descr="f02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61" y="54"/>
              <a:ext cx="300" cy="240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5128" name="Group 8"/>
          <p:cNvGrpSpPr/>
          <p:nvPr/>
        </p:nvGrpSpPr>
        <p:grpSpPr>
          <a:xfrm>
            <a:off x="1187450" y="2420938"/>
            <a:ext cx="4945063" cy="519112"/>
            <a:chOff x="0" y="0"/>
            <a:chExt cx="3115" cy="327"/>
          </a:xfrm>
        </p:grpSpPr>
        <p:sp>
          <p:nvSpPr>
            <p:cNvPr id="5129" name="Text Box 9"/>
            <p:cNvSpPr txBox="1"/>
            <p:nvPr/>
          </p:nvSpPr>
          <p:spPr>
            <a:xfrm>
              <a:off x="0" y="0"/>
              <a:ext cx="3115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800" dirty="0">
                  <a:latin typeface="Arial" panose="020B0604020202020204" pitchFamily="34" charset="0"/>
                </a:rPr>
                <a:t>fewer </a:t>
              </a:r>
              <a:r>
                <a:rPr lang="zh-CN" altLang="en-US" sz="2800" dirty="0">
                  <a:latin typeface="Arial" panose="020B0604020202020204" pitchFamily="34" charset="0"/>
                </a:rPr>
                <a:t>更少的      </a:t>
              </a:r>
              <a:r>
                <a:rPr lang="zh-CN" altLang="en-US" sz="2800" u="sng" dirty="0">
                  <a:solidFill>
                    <a:srgbClr val="A50021"/>
                  </a:solidFill>
                  <a:latin typeface="Arial" panose="020B0604020202020204" pitchFamily="34" charset="0"/>
                </a:rPr>
                <a:t>修饰可数名词</a:t>
              </a:r>
              <a:endParaRPr lang="zh-CN" altLang="en-US" sz="2800" u="sng" dirty="0">
                <a:solidFill>
                  <a:srgbClr val="A50021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5130" name="Picture 10" descr="f02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06" y="45"/>
              <a:ext cx="300" cy="240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5131" name="Group 11"/>
          <p:cNvGrpSpPr/>
          <p:nvPr/>
        </p:nvGrpSpPr>
        <p:grpSpPr>
          <a:xfrm>
            <a:off x="1100138" y="4365625"/>
            <a:ext cx="7216775" cy="519113"/>
            <a:chOff x="0" y="0"/>
            <a:chExt cx="4546" cy="327"/>
          </a:xfrm>
        </p:grpSpPr>
        <p:sp>
          <p:nvSpPr>
            <p:cNvPr id="5132" name="Text Box 12"/>
            <p:cNvSpPr txBox="1"/>
            <p:nvPr/>
          </p:nvSpPr>
          <p:spPr>
            <a:xfrm>
              <a:off x="0" y="0"/>
              <a:ext cx="454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en-US" altLang="zh-CN" sz="2800" dirty="0">
                  <a:latin typeface="Arial" panose="020B0604020202020204" pitchFamily="34" charset="0"/>
                </a:rPr>
                <a:t> more </a:t>
              </a:r>
              <a:r>
                <a:rPr lang="zh-CN" altLang="en-US" sz="2800" dirty="0">
                  <a:latin typeface="Arial" panose="020B0604020202020204" pitchFamily="34" charset="0"/>
                </a:rPr>
                <a:t>更多的       </a:t>
              </a:r>
              <a:r>
                <a:rPr lang="zh-CN" altLang="en-US" sz="2800" u="sng" dirty="0">
                  <a:solidFill>
                    <a:srgbClr val="A50021"/>
                  </a:solidFill>
                  <a:latin typeface="Arial" panose="020B0604020202020204" pitchFamily="34" charset="0"/>
                </a:rPr>
                <a:t>可以修饰可数和不可数名词</a:t>
              </a:r>
              <a:endParaRPr lang="zh-CN" altLang="en-US" sz="2800" u="sng" dirty="0">
                <a:solidFill>
                  <a:srgbClr val="A50021"/>
                </a:solidFill>
                <a:latin typeface="Arial" panose="020B0604020202020204" pitchFamily="34" charset="0"/>
              </a:endParaRPr>
            </a:p>
          </p:txBody>
        </p:sp>
        <p:pic>
          <p:nvPicPr>
            <p:cNvPr id="5133" name="Picture 13" descr="f02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33" y="32"/>
              <a:ext cx="300" cy="240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Picture 4" descr="3001_4000_191215_05_11_04_0000004442_0000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19250" y="1087438"/>
            <a:ext cx="5976938" cy="41417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Text Box 7"/>
          <p:cNvSpPr txBox="1"/>
          <p:nvPr/>
        </p:nvSpPr>
        <p:spPr>
          <a:xfrm>
            <a:off x="323850" y="301625"/>
            <a:ext cx="3938588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800" b="1" dirty="0">
                <a:solidFill>
                  <a:srgbClr val="336600"/>
                </a:solidFill>
                <a:latin typeface="Papyrus" panose="03070502060502030205" pitchFamily="2" charset="0"/>
              </a:rPr>
              <a:t> </a:t>
            </a:r>
            <a:r>
              <a:rPr lang="zh-CN" altLang="en-US" sz="4800" b="1" dirty="0">
                <a:solidFill>
                  <a:srgbClr val="336600"/>
                </a:solidFill>
                <a:latin typeface="Papyrus" panose="03070502060502030205" pitchFamily="2" charset="0"/>
              </a:rPr>
              <a:t>N</a:t>
            </a:r>
            <a:r>
              <a:rPr lang="en-US" altLang="zh-CN" sz="4800" b="1" dirty="0">
                <a:solidFill>
                  <a:srgbClr val="336600"/>
                </a:solidFill>
                <a:latin typeface="Papyrus" panose="03070502060502030205" pitchFamily="2" charset="0"/>
              </a:rPr>
              <a:t>ew words</a:t>
            </a:r>
            <a:endParaRPr lang="en-US" altLang="zh-CN" sz="4800" b="1" dirty="0">
              <a:solidFill>
                <a:srgbClr val="336600"/>
              </a:solidFill>
              <a:latin typeface="Papyrus" panose="03070502060502030205" pitchFamily="2" charset="0"/>
            </a:endParaRPr>
          </a:p>
        </p:txBody>
      </p:sp>
      <p:sp>
        <p:nvSpPr>
          <p:cNvPr id="6148" name="Text Box 8"/>
          <p:cNvSpPr txBox="1"/>
          <p:nvPr/>
        </p:nvSpPr>
        <p:spPr>
          <a:xfrm>
            <a:off x="2627313" y="5589588"/>
            <a:ext cx="4359275" cy="7620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400" dirty="0">
                <a:latin typeface="Arial" panose="020B0604020202020204" pitchFamily="34" charset="0"/>
              </a:rPr>
              <a:t>astronaut   </a:t>
            </a:r>
            <a:r>
              <a:rPr lang="zh-CN" altLang="en-US" sz="3600" b="1" dirty="0">
                <a:latin typeface="Arial" panose="020B0604020202020204" pitchFamily="34" charset="0"/>
              </a:rPr>
              <a:t>宇航员</a:t>
            </a:r>
            <a:endParaRPr lang="zh-CN" altLang="en-US" sz="3600" b="1" dirty="0">
              <a:latin typeface="Arial" panose="020B0604020202020204" pitchFamily="34" charset="0"/>
            </a:endParaRPr>
          </a:p>
        </p:txBody>
      </p:sp>
      <p:pic>
        <p:nvPicPr>
          <p:cNvPr id="6149" name="Picture 9" descr="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42950" cy="14954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Picture 4" descr="1644789_30718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5650" y="1268413"/>
            <a:ext cx="4440238" cy="48244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Text Box 5"/>
          <p:cNvSpPr txBox="1"/>
          <p:nvPr/>
        </p:nvSpPr>
        <p:spPr>
          <a:xfrm>
            <a:off x="323850" y="301625"/>
            <a:ext cx="3938588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800" b="1" dirty="0">
                <a:solidFill>
                  <a:srgbClr val="336600"/>
                </a:solidFill>
                <a:latin typeface="Papyrus" panose="03070502060502030205" pitchFamily="2" charset="0"/>
              </a:rPr>
              <a:t> </a:t>
            </a:r>
            <a:r>
              <a:rPr lang="zh-CN" altLang="en-US" sz="4800" b="1" dirty="0">
                <a:solidFill>
                  <a:srgbClr val="336600"/>
                </a:solidFill>
                <a:latin typeface="Papyrus" panose="03070502060502030205" pitchFamily="2" charset="0"/>
              </a:rPr>
              <a:t>N</a:t>
            </a:r>
            <a:r>
              <a:rPr lang="en-US" altLang="zh-CN" sz="4800" b="1" dirty="0">
                <a:solidFill>
                  <a:srgbClr val="336600"/>
                </a:solidFill>
                <a:latin typeface="Papyrus" panose="03070502060502030205" pitchFamily="2" charset="0"/>
              </a:rPr>
              <a:t>ew words</a:t>
            </a:r>
            <a:endParaRPr lang="en-US" altLang="zh-CN" sz="4800" b="1" dirty="0">
              <a:solidFill>
                <a:srgbClr val="336600"/>
              </a:solidFill>
              <a:latin typeface="Papyrus" panose="03070502060502030205" pitchFamily="2" charset="0"/>
            </a:endParaRPr>
          </a:p>
        </p:txBody>
      </p:sp>
      <p:pic>
        <p:nvPicPr>
          <p:cNvPr id="7172" name="Picture 6" descr="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42950" cy="1495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3" name="Text Box 7"/>
          <p:cNvSpPr txBox="1"/>
          <p:nvPr/>
        </p:nvSpPr>
        <p:spPr>
          <a:xfrm>
            <a:off x="5397500" y="3027363"/>
            <a:ext cx="3036888" cy="7620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400" dirty="0">
                <a:latin typeface="Arial" panose="020B0604020202020204" pitchFamily="34" charset="0"/>
              </a:rPr>
              <a:t>rocket  </a:t>
            </a:r>
            <a:r>
              <a:rPr lang="zh-CN" altLang="en-US" sz="4000" b="1" dirty="0">
                <a:latin typeface="Arial" panose="020B0604020202020204" pitchFamily="34" charset="0"/>
              </a:rPr>
              <a:t>火箭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4" descr="_915874_iss15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5288" y="1630363"/>
            <a:ext cx="3600450" cy="43195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Text Box 5"/>
          <p:cNvSpPr txBox="1"/>
          <p:nvPr/>
        </p:nvSpPr>
        <p:spPr>
          <a:xfrm>
            <a:off x="323850" y="301625"/>
            <a:ext cx="3938588" cy="8223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800" b="1" dirty="0">
                <a:solidFill>
                  <a:srgbClr val="336600"/>
                </a:solidFill>
                <a:latin typeface="Papyrus" panose="03070502060502030205" pitchFamily="2" charset="0"/>
              </a:rPr>
              <a:t> </a:t>
            </a:r>
            <a:r>
              <a:rPr lang="zh-CN" altLang="en-US" sz="4800" b="1" dirty="0">
                <a:solidFill>
                  <a:srgbClr val="336600"/>
                </a:solidFill>
                <a:latin typeface="Papyrus" panose="03070502060502030205" pitchFamily="2" charset="0"/>
              </a:rPr>
              <a:t>N</a:t>
            </a:r>
            <a:r>
              <a:rPr lang="en-US" altLang="zh-CN" sz="4800" b="1" dirty="0">
                <a:solidFill>
                  <a:srgbClr val="336600"/>
                </a:solidFill>
                <a:latin typeface="Papyrus" panose="03070502060502030205" pitchFamily="2" charset="0"/>
              </a:rPr>
              <a:t>ew words</a:t>
            </a:r>
            <a:endParaRPr lang="en-US" altLang="zh-CN" sz="4800" b="1" dirty="0">
              <a:solidFill>
                <a:srgbClr val="336600"/>
              </a:solidFill>
              <a:latin typeface="Papyrus" panose="03070502060502030205" pitchFamily="2" charset="0"/>
            </a:endParaRPr>
          </a:p>
        </p:txBody>
      </p:sp>
      <p:pic>
        <p:nvPicPr>
          <p:cNvPr id="8196" name="Picture 6" descr="6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42950" cy="1495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7" name="Text Box 7"/>
          <p:cNvSpPr txBox="1"/>
          <p:nvPr/>
        </p:nvSpPr>
        <p:spPr>
          <a:xfrm>
            <a:off x="4021138" y="3027363"/>
            <a:ext cx="5159375" cy="7620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4400" dirty="0">
                <a:latin typeface="Arial" panose="020B0604020202020204" pitchFamily="34" charset="0"/>
              </a:rPr>
              <a:t>space station </a:t>
            </a:r>
            <a:r>
              <a:rPr lang="zh-CN" altLang="en-US" sz="4000" dirty="0">
                <a:latin typeface="Arial" panose="020B0604020202020204" pitchFamily="34" charset="0"/>
              </a:rPr>
              <a:t>太空站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Picture 2" descr="4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50825" y="0"/>
            <a:ext cx="742950" cy="1371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9" name="Text Box 3"/>
          <p:cNvSpPr txBox="1"/>
          <p:nvPr/>
        </p:nvSpPr>
        <p:spPr>
          <a:xfrm>
            <a:off x="971550" y="373063"/>
            <a:ext cx="8062913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latin typeface="Arial" panose="020B0604020202020204" pitchFamily="34" charset="0"/>
              </a:rPr>
              <a:t>Listen to Alexis and Joe. Number the pictures 1-3.</a:t>
            </a:r>
            <a:endParaRPr lang="en-US" altLang="zh-CN" sz="2800" dirty="0">
              <a:latin typeface="Arial" panose="020B0604020202020204" pitchFamily="34" charset="0"/>
            </a:endParaRPr>
          </a:p>
        </p:txBody>
      </p:sp>
      <p:pic>
        <p:nvPicPr>
          <p:cNvPr id="9220" name="Picture 4" descr="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888" y="1557338"/>
            <a:ext cx="6553200" cy="4572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21" name="Text Box 5"/>
          <p:cNvSpPr txBox="1"/>
          <p:nvPr/>
        </p:nvSpPr>
        <p:spPr>
          <a:xfrm>
            <a:off x="1331913" y="1989138"/>
            <a:ext cx="382587" cy="519112"/>
          </a:xfrm>
          <a:prstGeom prst="rect">
            <a:avLst/>
          </a:prstGeom>
          <a:solidFill>
            <a:srgbClr val="990033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222" name="Text Box 6"/>
          <p:cNvSpPr txBox="1"/>
          <p:nvPr/>
        </p:nvSpPr>
        <p:spPr>
          <a:xfrm>
            <a:off x="4211638" y="3789363"/>
            <a:ext cx="382587" cy="519112"/>
          </a:xfrm>
          <a:prstGeom prst="rect">
            <a:avLst/>
          </a:prstGeom>
          <a:solidFill>
            <a:srgbClr val="990033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9223" name="Text Box 7"/>
          <p:cNvSpPr txBox="1"/>
          <p:nvPr/>
        </p:nvSpPr>
        <p:spPr>
          <a:xfrm>
            <a:off x="7308850" y="5300663"/>
            <a:ext cx="360363" cy="519112"/>
          </a:xfrm>
          <a:prstGeom prst="rect">
            <a:avLst/>
          </a:prstGeom>
          <a:solidFill>
            <a:srgbClr val="990033"/>
          </a:solidFill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  <a:endParaRPr lang="en-US" altLang="zh-CN" sz="2800" b="1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pic>
        <p:nvPicPr>
          <p:cNvPr id="9224" name="Unit 1 Section B-2a.mp3">
            <a:hlinkClick r:id="" action="ppaction://media"/>
          </p:cNvPr>
          <p:cNvPicPr>
            <a:picLocks noRot="1"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link="rId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428625" y="928688"/>
            <a:ext cx="795338" cy="7953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92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11086" fill="hold"/>
                                        <p:tgtEl>
                                          <p:spTgt spid="92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4"/>
                  </p:tgtEl>
                </p:cond>
              </p:nextCondLst>
            </p:seq>
            <p:audio>
              <p:cMediaNode>
                <p:cTn id="2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4"/>
                </p:tgtEl>
              </p:cMediaNode>
            </p:audio>
          </p:childTnLst>
        </p:cTn>
      </p:par>
    </p:tnLst>
    <p:bldLst>
      <p:bldP spid="9221" grpId="0" animBg="1"/>
      <p:bldP spid="9222" grpId="0" animBg="1"/>
      <p:bldP spid="92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ext Box 2"/>
          <p:cNvSpPr txBox="1"/>
          <p:nvPr/>
        </p:nvSpPr>
        <p:spPr>
          <a:xfrm>
            <a:off x="684213" y="1690688"/>
            <a:ext cx="7561262" cy="49784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pPr marL="342900" indent="-342900">
              <a:buAutoNum type="arabicPeriod"/>
            </a:pPr>
            <a:r>
              <a:rPr lang="en-US" altLang="zh-CN" sz="4000" dirty="0">
                <a:latin typeface="Times New Roman" panose="02020603050405020304" pitchFamily="2" charset="0"/>
              </a:rPr>
              <a:t>I             in an apartment.</a:t>
            </a:r>
            <a:endParaRPr lang="en-US" altLang="zh-CN" sz="4000" dirty="0">
              <a:latin typeface="Times New Roman" panose="02020603050405020304" pitchFamily="2" charset="0"/>
            </a:endParaRPr>
          </a:p>
          <a:p>
            <a:pPr marL="342900" indent="-342900">
              <a:buAutoNum type="arabicPeriod"/>
            </a:pPr>
            <a:r>
              <a:rPr lang="en-US" altLang="zh-CN" sz="4000" dirty="0">
                <a:latin typeface="Times New Roman" panose="02020603050405020304" pitchFamily="2" charset="0"/>
              </a:rPr>
              <a:t>I             near here.</a:t>
            </a:r>
            <a:endParaRPr lang="en-US" altLang="zh-CN" sz="4000" dirty="0">
              <a:latin typeface="Times New Roman" panose="02020603050405020304" pitchFamily="2" charset="0"/>
            </a:endParaRPr>
          </a:p>
          <a:p>
            <a:pPr marL="342900" indent="-342900">
              <a:buAutoNum type="arabicPeriod"/>
            </a:pPr>
            <a:r>
              <a:rPr lang="en-US" altLang="zh-CN" sz="4000" dirty="0">
                <a:latin typeface="Times New Roman" panose="02020603050405020304" pitchFamily="2" charset="0"/>
              </a:rPr>
              <a:t>I             a computer programmer.</a:t>
            </a:r>
            <a:endParaRPr lang="en-US" altLang="zh-CN" sz="4000" dirty="0">
              <a:latin typeface="Times New Roman" panose="02020603050405020304" pitchFamily="2" charset="0"/>
            </a:endParaRPr>
          </a:p>
          <a:p>
            <a:pPr marL="342900" indent="-342900">
              <a:buAutoNum type="arabicPeriod"/>
            </a:pPr>
            <a:r>
              <a:rPr lang="en-US" altLang="zh-CN" sz="4000" dirty="0">
                <a:latin typeface="Times New Roman" panose="02020603050405020304" pitchFamily="2" charset="0"/>
              </a:rPr>
              <a:t>We              in a house.</a:t>
            </a:r>
            <a:endParaRPr lang="en-US" altLang="zh-CN" sz="4000" dirty="0">
              <a:latin typeface="Times New Roman" panose="02020603050405020304" pitchFamily="2" charset="0"/>
            </a:endParaRPr>
          </a:p>
          <a:p>
            <a:pPr marL="342900" indent="-342900">
              <a:buAutoNum type="arabicPeriod"/>
            </a:pPr>
            <a:r>
              <a:rPr lang="en-US" altLang="zh-CN" sz="4000" dirty="0">
                <a:latin typeface="Times New Roman" panose="02020603050405020304" pitchFamily="2" charset="0"/>
              </a:rPr>
              <a:t>I             the train to school.</a:t>
            </a:r>
            <a:endParaRPr lang="en-US" altLang="zh-CN" sz="4000" dirty="0">
              <a:latin typeface="Times New Roman" panose="02020603050405020304" pitchFamily="2" charset="0"/>
            </a:endParaRPr>
          </a:p>
          <a:p>
            <a:pPr marL="342900" indent="-342900">
              <a:buAutoNum type="arabicPeriod"/>
            </a:pPr>
            <a:r>
              <a:rPr lang="en-US" altLang="zh-CN" sz="4000" dirty="0">
                <a:latin typeface="Times New Roman" panose="02020603050405020304" pitchFamily="2" charset="0"/>
              </a:rPr>
              <a:t>I                    an astronaut.</a:t>
            </a:r>
            <a:endParaRPr lang="en-US" altLang="zh-CN" sz="4000" dirty="0">
              <a:latin typeface="Times New Roman" panose="02020603050405020304" pitchFamily="2" charset="0"/>
            </a:endParaRPr>
          </a:p>
          <a:p>
            <a:pPr marL="342900" indent="-342900">
              <a:buAutoNum type="arabicPeriod"/>
            </a:pPr>
            <a:r>
              <a:rPr lang="en-US" altLang="zh-CN" sz="4000" dirty="0">
                <a:latin typeface="Times New Roman" panose="02020603050405020304" pitchFamily="2" charset="0"/>
              </a:rPr>
              <a:t>I                     rockets to the moon.</a:t>
            </a:r>
            <a:endParaRPr lang="en-US" altLang="zh-CN" sz="4000" dirty="0">
              <a:latin typeface="Times New Roman" panose="02020603050405020304" pitchFamily="2" charset="0"/>
            </a:endParaRPr>
          </a:p>
          <a:p>
            <a:pPr marL="342900" indent="-342900">
              <a:buAutoNum type="arabicPeriod"/>
            </a:pPr>
            <a:r>
              <a:rPr lang="en-US" altLang="zh-CN" sz="4000" dirty="0">
                <a:latin typeface="Times New Roman" panose="02020603050405020304" pitchFamily="2" charset="0"/>
              </a:rPr>
              <a:t>I                     on a space station.</a:t>
            </a:r>
            <a:endParaRPr lang="en-US" altLang="zh-CN" sz="4000" dirty="0">
              <a:latin typeface="Times New Roman" panose="02020603050405020304" pitchFamily="2" charset="0"/>
            </a:endParaRPr>
          </a:p>
        </p:txBody>
      </p:sp>
      <p:sp>
        <p:nvSpPr>
          <p:cNvPr id="10243" name="Text Box 3"/>
          <p:cNvSpPr txBox="1"/>
          <p:nvPr/>
        </p:nvSpPr>
        <p:spPr>
          <a:xfrm>
            <a:off x="1611313" y="417513"/>
            <a:ext cx="5553075" cy="1066800"/>
          </a:xfrm>
          <a:prstGeom prst="rect">
            <a:avLst/>
          </a:prstGeom>
          <a:solidFill>
            <a:srgbClr val="C9F9A5"/>
          </a:solidFill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latin typeface="Arial" panose="020B0604020202020204" pitchFamily="34" charset="0"/>
              </a:rPr>
              <a:t>’ll live     am     ’ll fly     took     </a:t>
            </a:r>
            <a:endParaRPr lang="en-US" altLang="zh-CN" sz="3200" dirty="0">
              <a:latin typeface="Arial" panose="020B0604020202020204" pitchFamily="34" charset="0"/>
            </a:endParaRPr>
          </a:p>
          <a:p>
            <a:r>
              <a:rPr lang="en-US" altLang="zh-CN" sz="3200" dirty="0">
                <a:latin typeface="Arial" panose="020B0604020202020204" pitchFamily="34" charset="0"/>
              </a:rPr>
              <a:t>work      ’ll be    lived    live</a:t>
            </a:r>
            <a:endParaRPr lang="en-US" altLang="zh-CN" sz="3200" dirty="0">
              <a:latin typeface="Arial" panose="020B0604020202020204" pitchFamily="34" charset="0"/>
            </a:endParaRPr>
          </a:p>
        </p:txBody>
      </p:sp>
      <p:sp>
        <p:nvSpPr>
          <p:cNvPr id="10244" name="Line 4"/>
          <p:cNvSpPr/>
          <p:nvPr/>
        </p:nvSpPr>
        <p:spPr>
          <a:xfrm>
            <a:off x="1476375" y="2276475"/>
            <a:ext cx="14398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5" name="Line 5"/>
          <p:cNvSpPr/>
          <p:nvPr/>
        </p:nvSpPr>
        <p:spPr>
          <a:xfrm>
            <a:off x="1403350" y="2852738"/>
            <a:ext cx="14398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6" name="Line 6"/>
          <p:cNvSpPr/>
          <p:nvPr/>
        </p:nvSpPr>
        <p:spPr>
          <a:xfrm>
            <a:off x="1403350" y="3500438"/>
            <a:ext cx="14398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7" name="Line 7"/>
          <p:cNvSpPr/>
          <p:nvPr/>
        </p:nvSpPr>
        <p:spPr>
          <a:xfrm>
            <a:off x="2051050" y="4076700"/>
            <a:ext cx="14398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8" name="Line 8"/>
          <p:cNvSpPr/>
          <p:nvPr/>
        </p:nvSpPr>
        <p:spPr>
          <a:xfrm>
            <a:off x="1476375" y="4724400"/>
            <a:ext cx="1439863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49" name="Line 9"/>
          <p:cNvSpPr/>
          <p:nvPr/>
        </p:nvSpPr>
        <p:spPr>
          <a:xfrm>
            <a:off x="1476375" y="5300663"/>
            <a:ext cx="216058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50" name="Line 10"/>
          <p:cNvSpPr/>
          <p:nvPr/>
        </p:nvSpPr>
        <p:spPr>
          <a:xfrm>
            <a:off x="1547813" y="5949950"/>
            <a:ext cx="2303462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51" name="Line 11"/>
          <p:cNvSpPr/>
          <p:nvPr/>
        </p:nvSpPr>
        <p:spPr>
          <a:xfrm>
            <a:off x="1547813" y="6524625"/>
            <a:ext cx="2376487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0252" name="Text Box 12"/>
          <p:cNvSpPr txBox="1"/>
          <p:nvPr/>
        </p:nvSpPr>
        <p:spPr>
          <a:xfrm>
            <a:off x="1619250" y="1700213"/>
            <a:ext cx="9461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 dirty="0">
                <a:solidFill>
                  <a:srgbClr val="FF0066"/>
                </a:solidFill>
                <a:latin typeface="Arial" panose="020B0604020202020204" pitchFamily="34" charset="0"/>
              </a:rPr>
              <a:t>live</a:t>
            </a:r>
            <a:endParaRPr lang="en-US" altLang="zh-CN" sz="36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0253" name="Text Box 13"/>
          <p:cNvSpPr txBox="1"/>
          <p:nvPr/>
        </p:nvSpPr>
        <p:spPr>
          <a:xfrm>
            <a:off x="1692275" y="2276475"/>
            <a:ext cx="12509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 dirty="0">
                <a:solidFill>
                  <a:srgbClr val="FF0066"/>
                </a:solidFill>
                <a:latin typeface="Arial" panose="020B0604020202020204" pitchFamily="34" charset="0"/>
              </a:rPr>
              <a:t>work</a:t>
            </a:r>
            <a:endParaRPr lang="en-US" altLang="zh-CN" sz="36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0254" name="Text Box 14"/>
          <p:cNvSpPr txBox="1"/>
          <p:nvPr/>
        </p:nvSpPr>
        <p:spPr>
          <a:xfrm>
            <a:off x="1619250" y="2932113"/>
            <a:ext cx="8445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 dirty="0">
                <a:solidFill>
                  <a:srgbClr val="FF0066"/>
                </a:solidFill>
                <a:latin typeface="Arial" panose="020B0604020202020204" pitchFamily="34" charset="0"/>
              </a:rPr>
              <a:t>am</a:t>
            </a:r>
            <a:endParaRPr lang="en-US" altLang="zh-CN" sz="36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0255" name="Text Box 15"/>
          <p:cNvSpPr txBox="1"/>
          <p:nvPr/>
        </p:nvSpPr>
        <p:spPr>
          <a:xfrm>
            <a:off x="2268538" y="3500438"/>
            <a:ext cx="12255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 dirty="0">
                <a:solidFill>
                  <a:srgbClr val="FF0066"/>
                </a:solidFill>
                <a:latin typeface="Arial" panose="020B0604020202020204" pitchFamily="34" charset="0"/>
              </a:rPr>
              <a:t>lived</a:t>
            </a:r>
            <a:endParaRPr lang="en-US" altLang="zh-CN" sz="36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0256" name="Text Box 16"/>
          <p:cNvSpPr txBox="1"/>
          <p:nvPr/>
        </p:nvSpPr>
        <p:spPr>
          <a:xfrm>
            <a:off x="1692275" y="4149725"/>
            <a:ext cx="11493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 dirty="0">
                <a:solidFill>
                  <a:srgbClr val="FF0066"/>
                </a:solidFill>
                <a:latin typeface="Arial" panose="020B0604020202020204" pitchFamily="34" charset="0"/>
              </a:rPr>
              <a:t>took</a:t>
            </a:r>
            <a:endParaRPr lang="en-US" altLang="zh-CN" sz="36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0257" name="Text Box 17"/>
          <p:cNvSpPr txBox="1"/>
          <p:nvPr/>
        </p:nvSpPr>
        <p:spPr>
          <a:xfrm>
            <a:off x="2051050" y="4724400"/>
            <a:ext cx="12255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 dirty="0">
                <a:solidFill>
                  <a:srgbClr val="FF0066"/>
                </a:solidFill>
                <a:latin typeface="Arial" panose="020B0604020202020204" pitchFamily="34" charset="0"/>
              </a:rPr>
              <a:t>’ll be</a:t>
            </a:r>
            <a:endParaRPr lang="en-US" altLang="zh-CN" sz="36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0258" name="Text Box 18"/>
          <p:cNvSpPr txBox="1"/>
          <p:nvPr/>
        </p:nvSpPr>
        <p:spPr>
          <a:xfrm>
            <a:off x="1979613" y="5373688"/>
            <a:ext cx="1439862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solidFill>
                  <a:srgbClr val="FF0066"/>
                </a:solidFill>
                <a:latin typeface="Arial" panose="020B0604020202020204" pitchFamily="34" charset="0"/>
              </a:rPr>
              <a:t>’ll fly</a:t>
            </a:r>
            <a:endParaRPr lang="en-US" altLang="zh-CN" sz="36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  <p:sp>
        <p:nvSpPr>
          <p:cNvPr id="10259" name="Text Box 19"/>
          <p:cNvSpPr txBox="1"/>
          <p:nvPr/>
        </p:nvSpPr>
        <p:spPr>
          <a:xfrm>
            <a:off x="1908175" y="5956300"/>
            <a:ext cx="1733550" cy="641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600" b="1" dirty="0">
                <a:solidFill>
                  <a:srgbClr val="FF0066"/>
                </a:solidFill>
                <a:latin typeface="Arial" panose="020B0604020202020204" pitchFamily="34" charset="0"/>
              </a:rPr>
              <a:t>’ll have</a:t>
            </a:r>
            <a:endParaRPr lang="en-US" altLang="zh-CN" sz="3600" b="1" dirty="0">
              <a:solidFill>
                <a:srgbClr val="FF0066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0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/>
      <p:bldP spid="10253" grpId="0"/>
      <p:bldP spid="10254" grpId="0"/>
      <p:bldP spid="10255" grpId="0"/>
      <p:bldP spid="10256" grpId="0"/>
      <p:bldP spid="10257" grpId="0"/>
      <p:bldP spid="10258" grpId="0"/>
      <p:bldP spid="102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4"/>
          <p:cNvSpPr txBox="1"/>
          <p:nvPr/>
        </p:nvSpPr>
        <p:spPr>
          <a:xfrm>
            <a:off x="0" y="260350"/>
            <a:ext cx="9291638" cy="64976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2800" dirty="0">
                <a:latin typeface="Comic Sans MS" panose="030F0702030302020204" pitchFamily="2" charset="0"/>
              </a:rPr>
              <a:t>     In ten years, I think I’ll be a reporter. I’ll live in </a:t>
            </a:r>
            <a:endParaRPr lang="en-US" altLang="zh-CN" sz="2800" dirty="0">
              <a:latin typeface="Comic Sans MS" panose="030F0702030302020204" pitchFamily="2" charset="0"/>
            </a:endParaRPr>
          </a:p>
          <a:p>
            <a:endParaRPr lang="en-US" altLang="zh-CN" sz="2800" dirty="0">
              <a:latin typeface="Comic Sans MS" panose="030F0702030302020204" pitchFamily="2" charset="0"/>
            </a:endParaRPr>
          </a:p>
          <a:p>
            <a:r>
              <a:rPr lang="en-US" altLang="zh-CN" sz="2800" dirty="0">
                <a:latin typeface="Comic Sans MS" panose="030F0702030302020204" pitchFamily="2" charset="0"/>
              </a:rPr>
              <a:t>Shanghai, because I went to Shanghai last year and</a:t>
            </a:r>
            <a:endParaRPr lang="en-US" altLang="zh-CN" sz="2800" dirty="0">
              <a:latin typeface="Comic Sans MS" panose="030F0702030302020204" pitchFamily="2" charset="0"/>
            </a:endParaRPr>
          </a:p>
          <a:p>
            <a:endParaRPr lang="en-US" altLang="zh-CN" sz="2800" dirty="0">
              <a:latin typeface="Comic Sans MS" panose="030F0702030302020204" pitchFamily="2" charset="0"/>
            </a:endParaRPr>
          </a:p>
          <a:p>
            <a:r>
              <a:rPr lang="en-US" altLang="zh-CN" sz="2800" dirty="0">
                <a:latin typeface="Comic Sans MS" panose="030F0702030302020204" pitchFamily="2" charset="0"/>
              </a:rPr>
              <a:t>fell in love with it. I think it’s really a beautiful city.</a:t>
            </a:r>
            <a:endParaRPr lang="en-US" altLang="zh-CN" sz="2800" dirty="0">
              <a:latin typeface="Comic Sans MS" panose="030F0702030302020204" pitchFamily="2" charset="0"/>
            </a:endParaRPr>
          </a:p>
          <a:p>
            <a:endParaRPr lang="en-US" altLang="zh-CN" sz="2800" dirty="0">
              <a:latin typeface="Comic Sans MS" panose="030F0702030302020204" pitchFamily="2" charset="0"/>
            </a:endParaRPr>
          </a:p>
          <a:p>
            <a:r>
              <a:rPr lang="en-US" altLang="zh-CN" sz="2800" dirty="0">
                <a:latin typeface="Comic Sans MS" panose="030F0702030302020204" pitchFamily="2" charset="0"/>
              </a:rPr>
              <a:t>As a reporter, I think I will meet lots of interesting</a:t>
            </a:r>
            <a:endParaRPr lang="en-US" altLang="zh-CN" sz="2800" dirty="0">
              <a:latin typeface="Comic Sans MS" panose="030F0702030302020204" pitchFamily="2" charset="0"/>
            </a:endParaRPr>
          </a:p>
          <a:p>
            <a:endParaRPr lang="en-US" altLang="zh-CN" sz="2800" dirty="0">
              <a:latin typeface="Comic Sans MS" panose="030F0702030302020204" pitchFamily="2" charset="0"/>
            </a:endParaRPr>
          </a:p>
          <a:p>
            <a:r>
              <a:rPr lang="en-US" altLang="zh-CN" sz="2800" dirty="0">
                <a:latin typeface="Comic Sans MS" panose="030F0702030302020204" pitchFamily="2" charset="0"/>
              </a:rPr>
              <a:t>people. I think I’ll live in an apartment with my best</a:t>
            </a:r>
            <a:endParaRPr lang="en-US" altLang="zh-CN" sz="2800" dirty="0">
              <a:latin typeface="Comic Sans MS" panose="030F0702030302020204" pitchFamily="2" charset="0"/>
            </a:endParaRPr>
          </a:p>
          <a:p>
            <a:endParaRPr lang="en-US" altLang="zh-CN" sz="2800" dirty="0">
              <a:latin typeface="Comic Sans MS" panose="030F0702030302020204" pitchFamily="2" charset="0"/>
            </a:endParaRPr>
          </a:p>
          <a:p>
            <a:r>
              <a:rPr lang="en-US" altLang="zh-CN" sz="2800" dirty="0">
                <a:latin typeface="Comic Sans MS" panose="030F0702030302020204" pitchFamily="2" charset="0"/>
              </a:rPr>
              <a:t>friends, because I don’t like living alone. I’ll have pets, </a:t>
            </a:r>
            <a:endParaRPr lang="en-US" altLang="zh-CN" sz="2800" dirty="0">
              <a:latin typeface="Comic Sans MS" panose="030F0702030302020204" pitchFamily="2" charset="0"/>
            </a:endParaRPr>
          </a:p>
          <a:p>
            <a:endParaRPr lang="en-US" altLang="zh-CN" sz="2800" dirty="0">
              <a:latin typeface="Comic Sans MS" panose="030F0702030302020204" pitchFamily="2" charset="0"/>
            </a:endParaRPr>
          </a:p>
          <a:p>
            <a:r>
              <a:rPr lang="en-US" altLang="zh-CN" sz="2800" dirty="0">
                <a:latin typeface="Comic Sans MS" panose="030F0702030302020204" pitchFamily="2" charset="0"/>
              </a:rPr>
              <a:t>I can’t have any pets now because my mother hates </a:t>
            </a:r>
            <a:endParaRPr lang="en-US" altLang="zh-CN" sz="2800" dirty="0">
              <a:latin typeface="Comic Sans MS" panose="030F0702030302020204" pitchFamily="2" charset="0"/>
            </a:endParaRPr>
          </a:p>
          <a:p>
            <a:endParaRPr lang="en-US" altLang="zh-CN" sz="2800" dirty="0">
              <a:latin typeface="Comic Sans MS" panose="030F0702030302020204" pitchFamily="2" charset="0"/>
            </a:endParaRPr>
          </a:p>
          <a:p>
            <a:r>
              <a:rPr lang="en-US" altLang="zh-CN" sz="2800" dirty="0">
                <a:latin typeface="Comic Sans MS" panose="030F0702030302020204" pitchFamily="2" charset="0"/>
              </a:rPr>
              <a:t>them, and our apartment is too small. </a:t>
            </a:r>
            <a:endParaRPr lang="en-US" altLang="zh-CN" sz="2800" dirty="0">
              <a:latin typeface="Comic Sans MS" panose="030F0702030302020204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2825</Words>
  <Application>WPS 演示</Application>
  <PresentationFormat>在屏幕上显示</PresentationFormat>
  <Paragraphs>264</Paragraphs>
  <Slides>15</Slides>
  <Notes>1</Notes>
  <HiddenSlides>0</HiddenSlides>
  <MMClips>1</MMClips>
  <ScaleCrop>false</ScaleCrop>
  <HeadingPairs>
    <vt:vector size="6" baseType="variant">
      <vt:variant>
        <vt:lpstr>已用的字体</vt:lpstr>
      </vt:variant>
      <vt:variant>
        <vt:i4>28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44" baseType="lpstr">
      <vt:lpstr>Arial</vt:lpstr>
      <vt:lpstr>宋体</vt:lpstr>
      <vt:lpstr>Wingdings</vt:lpstr>
      <vt:lpstr>Calibri</vt:lpstr>
      <vt:lpstr>Freestyle Script</vt:lpstr>
      <vt:lpstr>Comic Sans MS</vt:lpstr>
      <vt:lpstr>Papyrus</vt:lpstr>
      <vt:lpstr>Times New Roman</vt:lpstr>
      <vt:lpstr>Latha</vt:lpstr>
      <vt:lpstr>华文新魏</vt:lpstr>
      <vt:lpstr>方正舒体</vt:lpstr>
      <vt:lpstr>Tahoma</vt:lpstr>
      <vt:lpstr>MingLiU</vt:lpstr>
      <vt:lpstr>Microsoft JhengHei</vt:lpstr>
      <vt:lpstr>Microsoft Sans Serif</vt:lpstr>
      <vt:lpstr>MT Extra</vt:lpstr>
      <vt:lpstr>MS PMincho</vt:lpstr>
      <vt:lpstr>Meiryo</vt:lpstr>
      <vt:lpstr>楷体_GB2312</vt:lpstr>
      <vt:lpstr>新宋体</vt:lpstr>
      <vt:lpstr>MS Gothic</vt:lpstr>
      <vt:lpstr>仿宋_GB2312</vt:lpstr>
      <vt:lpstr>仿宋</vt:lpstr>
      <vt:lpstr>MS Gothic</vt:lpstr>
      <vt:lpstr>Segoe Print</vt:lpstr>
      <vt:lpstr>Monotype Corsiva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海派甜心</cp:lastModifiedBy>
  <cp:revision>2</cp:revision>
  <dcterms:created xsi:type="dcterms:W3CDTF">2006-01-04T12:37:59Z</dcterms:created>
  <dcterms:modified xsi:type="dcterms:W3CDTF">2021-05-02T02:26:04Z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