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23"/>
  </p:notesMasterIdLst>
  <p:sldIdLst>
    <p:sldId id="329" r:id="rId2"/>
    <p:sldId id="331" r:id="rId3"/>
    <p:sldId id="334" r:id="rId4"/>
    <p:sldId id="332" r:id="rId5"/>
    <p:sldId id="335" r:id="rId6"/>
    <p:sldId id="333" r:id="rId7"/>
    <p:sldId id="336" r:id="rId8"/>
    <p:sldId id="344" r:id="rId9"/>
    <p:sldId id="352" r:id="rId10"/>
    <p:sldId id="353" r:id="rId11"/>
    <p:sldId id="338" r:id="rId12"/>
    <p:sldId id="345" r:id="rId13"/>
    <p:sldId id="339" r:id="rId14"/>
    <p:sldId id="346" r:id="rId15"/>
    <p:sldId id="340" r:id="rId16"/>
    <p:sldId id="347" r:id="rId17"/>
    <p:sldId id="349" r:id="rId18"/>
    <p:sldId id="348" r:id="rId19"/>
    <p:sldId id="350" r:id="rId20"/>
    <p:sldId id="351" r:id="rId21"/>
    <p:sldId id="330" r:id="rId22"/>
  </p:sldIdLst>
  <p:sldSz cx="12192000" cy="6858000"/>
  <p:notesSz cx="7104063" cy="10234613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EFA"/>
    <a:srgbClr val="648BAE"/>
    <a:srgbClr val="C1DEF6"/>
    <a:srgbClr val="C0504D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32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658648" y="138072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5357D3-E604-4AFB-953D-902558EF8087}"/>
              </a:ext>
            </a:extLst>
          </p:cNvPr>
          <p:cNvSpPr/>
          <p:nvPr/>
        </p:nvSpPr>
        <p:spPr>
          <a:xfrm>
            <a:off x="2918188" y="2598694"/>
            <a:ext cx="89683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 4 History and Traditions</a:t>
            </a:r>
          </a:p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                    Review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pull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词汇拓展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5221" y="1588325"/>
            <a:ext cx="115824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3200" dirty="0" smtClean="0"/>
              <a:t>7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fascinating </a:t>
            </a:r>
            <a:r>
              <a:rPr lang="en-US" sz="3200" i="1" dirty="0" smtClean="0"/>
              <a:t>adj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极有吸引力的；迷人的</a:t>
            </a:r>
            <a:r>
              <a:rPr lang="en-US" sz="3200" dirty="0" smtClean="0"/>
              <a:t>→ </a:t>
            </a:r>
            <a:r>
              <a:rPr lang="en-US" sz="3200" i="1" dirty="0" smtClean="0"/>
              <a:t>v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深深吸引；        </a:t>
            </a:r>
            <a:r>
              <a:rPr lang="en-US" sz="3200" dirty="0" smtClean="0"/>
              <a:t>→</a:t>
            </a:r>
            <a:r>
              <a:rPr lang="en-US" sz="3200" i="1" dirty="0" smtClean="0"/>
              <a:t>adj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入迷的；极感兴趣的</a:t>
            </a:r>
          </a:p>
          <a:p>
            <a:r>
              <a:rPr lang="en-US" altLang="zh-CN" sz="3200" dirty="0" smtClean="0"/>
              <a:t>8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announce </a:t>
            </a:r>
            <a:r>
              <a:rPr lang="en-US" sz="3200" i="1" dirty="0" err="1" smtClean="0"/>
              <a:t>vt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宣布；通知；声称</a:t>
            </a:r>
            <a:r>
              <a:rPr lang="en-US" sz="3200" dirty="0" smtClean="0"/>
              <a:t>→ </a:t>
            </a:r>
            <a:r>
              <a:rPr lang="en-US" sz="3200" i="1" dirty="0" smtClean="0"/>
              <a:t>n</a:t>
            </a:r>
            <a:r>
              <a:rPr lang="en-US" sz="3200" dirty="0" smtClean="0"/>
              <a:t>. (</a:t>
            </a:r>
            <a:r>
              <a:rPr lang="zh-CN" altLang="en-US" sz="3200" dirty="0" smtClean="0"/>
              <a:t>一项</a:t>
            </a:r>
            <a:r>
              <a:rPr lang="en-US" sz="3200" dirty="0" smtClean="0"/>
              <a:t>)</a:t>
            </a:r>
            <a:r>
              <a:rPr lang="zh-CN" altLang="en-US" sz="3200" dirty="0" smtClean="0"/>
              <a:t>公告，布告，通告；</a:t>
            </a:r>
            <a:r>
              <a:rPr lang="en-US" sz="3200" dirty="0" smtClean="0"/>
              <a:t>(</a:t>
            </a:r>
            <a:r>
              <a:rPr lang="zh-CN" altLang="en-US" sz="3200" dirty="0" smtClean="0"/>
              <a:t>指行动</a:t>
            </a:r>
            <a:r>
              <a:rPr lang="en-US" sz="3200" dirty="0" smtClean="0"/>
              <a:t>)</a:t>
            </a:r>
            <a:r>
              <a:rPr lang="zh-CN" altLang="en-US" sz="3200" dirty="0" smtClean="0"/>
              <a:t>宣布，宣告</a:t>
            </a:r>
          </a:p>
          <a:p>
            <a:r>
              <a:rPr lang="en-US" altLang="zh-CN" sz="3200" dirty="0" smtClean="0"/>
              <a:t>9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generous </a:t>
            </a:r>
            <a:r>
              <a:rPr lang="en-US" sz="3200" i="1" dirty="0" smtClean="0"/>
              <a:t>adj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慷慨的；大方的；丰富的</a:t>
            </a:r>
            <a:r>
              <a:rPr lang="en-US" sz="3200" dirty="0" smtClean="0"/>
              <a:t>→ </a:t>
            </a:r>
            <a:r>
              <a:rPr lang="en-US" sz="3200" i="1" dirty="0" smtClean="0"/>
              <a:t>n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慷慨；大方；宽宏大量</a:t>
            </a:r>
            <a:r>
              <a:rPr lang="en-US" sz="3200" dirty="0" smtClean="0"/>
              <a:t>→ </a:t>
            </a:r>
            <a:r>
              <a:rPr lang="en-US" sz="3200" i="1" dirty="0" smtClean="0"/>
              <a:t>adv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慷慨地；大方地</a:t>
            </a:r>
          </a:p>
          <a:p>
            <a:r>
              <a:rPr lang="en-US" sz="3200" dirty="0" smtClean="0"/>
              <a:t>10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eager </a:t>
            </a:r>
            <a:r>
              <a:rPr lang="en-US" sz="3200" i="1" dirty="0" smtClean="0"/>
              <a:t>adj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热切的；渴望的</a:t>
            </a:r>
            <a:r>
              <a:rPr lang="en-US" sz="3200" dirty="0" smtClean="0"/>
              <a:t>→ </a:t>
            </a:r>
            <a:r>
              <a:rPr lang="en-US" sz="3200" i="1" dirty="0" smtClean="0"/>
              <a:t>adv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热切地                                                </a:t>
            </a:r>
            <a:r>
              <a:rPr lang="en-US" sz="3200" dirty="0" smtClean="0"/>
              <a:t>→ </a:t>
            </a:r>
            <a:r>
              <a:rPr lang="en-US" sz="3200" i="1" dirty="0" smtClean="0"/>
              <a:t>n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渴望；热切</a:t>
            </a:r>
          </a:p>
          <a:p>
            <a:r>
              <a:rPr lang="en-US" sz="3200" dirty="0" smtClean="0"/>
              <a:t>11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greet </a:t>
            </a:r>
            <a:r>
              <a:rPr lang="en-US" sz="3200" i="1" dirty="0" err="1" smtClean="0"/>
              <a:t>vt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问候；迎接</a:t>
            </a:r>
            <a:r>
              <a:rPr lang="en-US" sz="3200" dirty="0" smtClean="0"/>
              <a:t>→ </a:t>
            </a:r>
            <a:r>
              <a:rPr lang="en-US" sz="3200" i="1" dirty="0" smtClean="0"/>
              <a:t>n</a:t>
            </a:r>
            <a:r>
              <a:rPr lang="en-US" sz="3200" dirty="0" smtClean="0"/>
              <a:t>. </a:t>
            </a:r>
            <a:r>
              <a:rPr lang="zh-CN" altLang="en-US" sz="3200" dirty="0" smtClean="0"/>
              <a:t>问候；招呼；迎接；致意</a:t>
            </a:r>
            <a:endParaRPr lang="zh-CN" altLang="en-US" sz="3200" dirty="0"/>
          </a:p>
        </p:txBody>
      </p:sp>
      <p:sp>
        <p:nvSpPr>
          <p:cNvPr id="4" name="矩形 3"/>
          <p:cNvSpPr/>
          <p:nvPr/>
        </p:nvSpPr>
        <p:spPr>
          <a:xfrm>
            <a:off x="10635663" y="1961798"/>
            <a:ext cx="1484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fascinate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48924" y="2092426"/>
            <a:ext cx="1755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fascinated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680868" y="2945081"/>
            <a:ext cx="36768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announcement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013510" y="3659970"/>
            <a:ext cx="17084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generosity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414124" y="3909352"/>
            <a:ext cx="1777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generously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9425261" y="4265611"/>
            <a:ext cx="1246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eagerly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358966" y="4693123"/>
            <a:ext cx="1651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eagerness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650959" y="5108761"/>
            <a:ext cx="13866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greeting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重点短语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个人账户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独特性；个性；个性人物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属于</a:t>
            </a:r>
            <a:r>
              <a:rPr lang="en-US" dirty="0" smtClean="0"/>
              <a:t>(</a:t>
            </a:r>
            <a:r>
              <a:rPr lang="zh-CN" altLang="en-US" dirty="0" smtClean="0"/>
              <a:t>不能用于进行时态和被动语态</a:t>
            </a:r>
            <a:r>
              <a:rPr lang="en-US" dirty="0" smtClean="0"/>
              <a:t>)</a:t>
            </a:r>
            <a:endParaRPr lang="zh-CN" altLang="en-US" dirty="0" smtClean="0"/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zh-CN" altLang="en-US" dirty="0" smtClean="0"/>
              <a:t>防御物；防务；防御能力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保护</a:t>
            </a:r>
            <a:r>
              <a:rPr lang="en-US" dirty="0" smtClean="0"/>
              <a:t>……</a:t>
            </a:r>
            <a:r>
              <a:rPr lang="zh-CN" altLang="en-US" dirty="0" smtClean="0"/>
              <a:t>免受</a:t>
            </a:r>
            <a:r>
              <a:rPr lang="en-US" dirty="0" smtClean="0"/>
              <a:t>……</a:t>
            </a:r>
            <a:r>
              <a:rPr lang="zh-CN" altLang="en-US" dirty="0" smtClean="0"/>
              <a:t>伤害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以</a:t>
            </a:r>
            <a:r>
              <a:rPr lang="en-US" dirty="0" smtClean="0"/>
              <a:t>……</a:t>
            </a:r>
            <a:r>
              <a:rPr lang="zh-CN" altLang="en-US" dirty="0" smtClean="0"/>
              <a:t>包围</a:t>
            </a:r>
            <a:r>
              <a:rPr lang="en-US" dirty="0" smtClean="0"/>
              <a:t>……</a:t>
            </a:r>
            <a:endParaRPr lang="zh-CN" altLang="en-US" dirty="0" smtClean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被</a:t>
            </a:r>
            <a:r>
              <a:rPr lang="en-US" dirty="0" smtClean="0"/>
              <a:t>……</a:t>
            </a:r>
            <a:r>
              <a:rPr lang="zh-CN" altLang="en-US" dirty="0" smtClean="0"/>
              <a:t>包围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很明显</a:t>
            </a:r>
            <a:r>
              <a:rPr lang="en-US" dirty="0" smtClean="0"/>
              <a:t>……</a:t>
            </a:r>
            <a:endParaRPr lang="zh-CN" altLang="en-US" dirty="0" smtClean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接管</a:t>
            </a:r>
            <a:r>
              <a:rPr lang="en-US" dirty="0" smtClean="0"/>
              <a:t>/</a:t>
            </a:r>
            <a:r>
              <a:rPr lang="zh-CN" altLang="en-US" dirty="0" smtClean="0"/>
              <a:t>负责</a:t>
            </a:r>
            <a:r>
              <a:rPr lang="en-US" dirty="0" smtClean="0"/>
              <a:t>……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重点短语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individual account </a:t>
            </a:r>
            <a:r>
              <a:rPr lang="zh-CN" altLang="en-US" dirty="0" smtClean="0">
                <a:solidFill>
                  <a:srgbClr val="FF0000"/>
                </a:solidFill>
              </a:rPr>
              <a:t>个人账户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individual character </a:t>
            </a:r>
            <a:r>
              <a:rPr lang="zh-CN" altLang="en-US" dirty="0" smtClean="0">
                <a:solidFill>
                  <a:srgbClr val="FF0000"/>
                </a:solidFill>
              </a:rPr>
              <a:t>独特性；个性；个性人物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belong to </a:t>
            </a:r>
            <a:r>
              <a:rPr lang="zh-CN" altLang="en-US" dirty="0" smtClean="0">
                <a:solidFill>
                  <a:srgbClr val="FF0000"/>
                </a:solidFill>
              </a:rPr>
              <a:t>属于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</a:rPr>
              <a:t>不能用于进行时态和被动语态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defence</a:t>
            </a:r>
            <a:r>
              <a:rPr lang="en-US" dirty="0" smtClean="0">
                <a:solidFill>
                  <a:srgbClr val="FF0000"/>
                </a:solidFill>
              </a:rPr>
              <a:t> against 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zh-CN" altLang="en-US" dirty="0" smtClean="0">
                <a:solidFill>
                  <a:srgbClr val="FF0000"/>
                </a:solidFill>
              </a:rPr>
              <a:t>防御物；防务；防御能力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defend ... against/from ... </a:t>
            </a:r>
            <a:r>
              <a:rPr lang="zh-CN" altLang="en-US" dirty="0" smtClean="0">
                <a:solidFill>
                  <a:srgbClr val="FF0000"/>
                </a:solidFill>
              </a:rPr>
              <a:t>保护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</a:rPr>
              <a:t>免受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</a:rPr>
              <a:t>伤害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surround ... with ... </a:t>
            </a:r>
            <a:r>
              <a:rPr lang="zh-CN" altLang="en-US" dirty="0" smtClean="0">
                <a:solidFill>
                  <a:srgbClr val="FF0000"/>
                </a:solidFill>
              </a:rPr>
              <a:t>以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</a:rPr>
              <a:t>包围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be surrounded by/with </a:t>
            </a:r>
            <a:r>
              <a:rPr lang="zh-CN" altLang="en-US" dirty="0" smtClean="0">
                <a:solidFill>
                  <a:srgbClr val="FF0000"/>
                </a:solidFill>
              </a:rPr>
              <a:t>被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</a:rPr>
              <a:t>包围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 is evident that ... </a:t>
            </a:r>
            <a:r>
              <a:rPr lang="zh-CN" altLang="en-US" dirty="0" smtClean="0">
                <a:solidFill>
                  <a:srgbClr val="FF0000"/>
                </a:solidFill>
              </a:rPr>
              <a:t>很明显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take charge of </a:t>
            </a:r>
            <a:r>
              <a:rPr lang="zh-CN" altLang="en-US" dirty="0" smtClean="0">
                <a:solidFill>
                  <a:srgbClr val="FF0000"/>
                </a:solidFill>
              </a:rPr>
              <a:t>接管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负责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重点短语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负责</a:t>
            </a:r>
            <a:r>
              <a:rPr lang="en-US" dirty="0" smtClean="0"/>
              <a:t>/</a:t>
            </a:r>
            <a:r>
              <a:rPr lang="zh-CN" altLang="en-US" dirty="0" smtClean="0"/>
              <a:t>主管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免费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为某物向某人收取</a:t>
            </a:r>
            <a:r>
              <a:rPr lang="en-US" dirty="0" smtClean="0"/>
              <a:t>(</a:t>
            </a:r>
            <a:r>
              <a:rPr lang="zh-CN" altLang="en-US" dirty="0" smtClean="0"/>
              <a:t>费用</a:t>
            </a:r>
            <a:r>
              <a:rPr lang="en-US" dirty="0" smtClean="0"/>
              <a:t>)</a:t>
            </a:r>
            <a:endParaRPr lang="zh-CN" altLang="en-US" dirty="0" smtClean="0"/>
          </a:p>
          <a:p>
            <a:pPr marL="742950" indent="-742950">
              <a:buFont typeface="+mj-lt"/>
              <a:buAutoNum type="arabicPeriod" startAt="10"/>
            </a:pPr>
            <a:r>
              <a:rPr lang="en-US" dirty="0" smtClean="0"/>
              <a:t> </a:t>
            </a:r>
            <a:r>
              <a:rPr lang="zh-CN" altLang="en-US" dirty="0" smtClean="0"/>
              <a:t>控告某人</a:t>
            </a:r>
            <a:r>
              <a:rPr lang="en-US" dirty="0" smtClean="0"/>
              <a:t>(</a:t>
            </a:r>
            <a:r>
              <a:rPr lang="zh-CN" altLang="en-US" dirty="0" smtClean="0"/>
              <a:t>做</a:t>
            </a:r>
            <a:r>
              <a:rPr lang="en-US" dirty="0" smtClean="0"/>
              <a:t>)</a:t>
            </a:r>
            <a:r>
              <a:rPr lang="zh-CN" altLang="en-US" dirty="0" smtClean="0"/>
              <a:t>某事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发布通告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随着</a:t>
            </a:r>
            <a:r>
              <a:rPr lang="en-US" dirty="0" smtClean="0"/>
              <a:t>……</a:t>
            </a:r>
            <a:r>
              <a:rPr lang="zh-CN" altLang="en-US" dirty="0" smtClean="0"/>
              <a:t>的临近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接近；近似；</a:t>
            </a:r>
            <a:r>
              <a:rPr lang="en-US" dirty="0" smtClean="0"/>
              <a:t>(</a:t>
            </a:r>
            <a:r>
              <a:rPr lang="zh-CN" altLang="en-US" dirty="0" smtClean="0"/>
              <a:t>做某事</a:t>
            </a:r>
            <a:r>
              <a:rPr lang="en-US" dirty="0" smtClean="0"/>
              <a:t>)</a:t>
            </a:r>
            <a:r>
              <a:rPr lang="zh-CN" altLang="en-US" dirty="0" smtClean="0"/>
              <a:t>的方法</a:t>
            </a:r>
            <a:r>
              <a:rPr lang="en-US" dirty="0" smtClean="0"/>
              <a:t>/</a:t>
            </a:r>
            <a:r>
              <a:rPr lang="zh-CN" altLang="en-US" dirty="0" smtClean="0"/>
              <a:t>途径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对某人慷慨</a:t>
            </a:r>
            <a:r>
              <a:rPr lang="en-US" dirty="0" smtClean="0"/>
              <a:t>/</a:t>
            </a:r>
            <a:r>
              <a:rPr lang="zh-CN" altLang="en-US" dirty="0" smtClean="0"/>
              <a:t>大方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某人做某事真是宽宏大量</a:t>
            </a:r>
            <a:r>
              <a:rPr lang="en-US" dirty="0" smtClean="0"/>
              <a:t>/</a:t>
            </a:r>
            <a:r>
              <a:rPr lang="zh-CN" altLang="en-US" dirty="0" smtClean="0"/>
              <a:t>真大方</a:t>
            </a:r>
            <a:endParaRPr lang="zh-CN" altLang="en-US" dirty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重点短语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 charge of  </a:t>
            </a:r>
            <a:r>
              <a:rPr lang="zh-CN" altLang="en-US" dirty="0" smtClean="0">
                <a:solidFill>
                  <a:srgbClr val="FF0000"/>
                </a:solidFill>
              </a:rPr>
              <a:t>负责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主管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free of charge </a:t>
            </a:r>
            <a:r>
              <a:rPr lang="zh-CN" altLang="en-US" dirty="0" smtClean="0">
                <a:solidFill>
                  <a:srgbClr val="FF0000"/>
                </a:solidFill>
              </a:rPr>
              <a:t>免费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charge sb. (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.) for 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zh-CN" altLang="en-US" dirty="0" smtClean="0">
                <a:solidFill>
                  <a:srgbClr val="FF0000"/>
                </a:solidFill>
              </a:rPr>
              <a:t>为某物向某人收取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</a:rPr>
              <a:t>费用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charge sb. with 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zh-CN" altLang="en-US" dirty="0" smtClean="0">
                <a:solidFill>
                  <a:srgbClr val="FF0000"/>
                </a:solidFill>
              </a:rPr>
              <a:t>控告某人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</a:rPr>
              <a:t>做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zh-CN" altLang="en-US" dirty="0" smtClean="0">
                <a:solidFill>
                  <a:srgbClr val="FF0000"/>
                </a:solidFill>
              </a:rPr>
              <a:t>某事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make an announcement </a:t>
            </a:r>
            <a:r>
              <a:rPr lang="zh-CN" altLang="en-US" dirty="0" smtClean="0">
                <a:solidFill>
                  <a:srgbClr val="FF0000"/>
                </a:solidFill>
              </a:rPr>
              <a:t>发布通告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with 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 approaching </a:t>
            </a:r>
            <a:r>
              <a:rPr lang="zh-CN" altLang="en-US" dirty="0" smtClean="0">
                <a:solidFill>
                  <a:srgbClr val="FF0000"/>
                </a:solidFill>
              </a:rPr>
              <a:t>随着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</a:rPr>
              <a:t>的临近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(an) approach to </a:t>
            </a:r>
            <a:r>
              <a:rPr lang="zh-CN" altLang="en-US" dirty="0" smtClean="0">
                <a:solidFill>
                  <a:srgbClr val="FF0000"/>
                </a:solidFill>
              </a:rPr>
              <a:t>接近；近似；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</a:rPr>
              <a:t>做某事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zh-CN" altLang="en-US" dirty="0" smtClean="0">
                <a:solidFill>
                  <a:srgbClr val="FF0000"/>
                </a:solidFill>
              </a:rPr>
              <a:t>的方法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途径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be generous to sb. </a:t>
            </a:r>
            <a:r>
              <a:rPr lang="zh-CN" altLang="en-US" dirty="0" smtClean="0">
                <a:solidFill>
                  <a:srgbClr val="FF0000"/>
                </a:solidFill>
              </a:rPr>
              <a:t>对某人慷慨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大方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 is generous of sb. to do 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zh-CN" altLang="en-US" dirty="0" smtClean="0">
                <a:solidFill>
                  <a:srgbClr val="FF0000"/>
                </a:solidFill>
              </a:rPr>
              <a:t>某人做某事真是宽宏大量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真大方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重点短语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19"/>
            </a:pPr>
            <a:r>
              <a:rPr lang="zh-CN" altLang="en-US" dirty="0" smtClean="0"/>
              <a:t>急于得到</a:t>
            </a:r>
            <a:r>
              <a:rPr lang="en-US" dirty="0" smtClean="0"/>
              <a:t>……</a:t>
            </a:r>
            <a:endParaRPr lang="zh-CN" altLang="en-US" dirty="0" smtClean="0"/>
          </a:p>
          <a:p>
            <a:pPr marL="742950" indent="-742950">
              <a:buFont typeface="+mj-lt"/>
              <a:buAutoNum type="arabicPeriod" startAt="19"/>
            </a:pPr>
            <a:r>
              <a:rPr lang="en-US" dirty="0" smtClean="0"/>
              <a:t> </a:t>
            </a:r>
            <a:r>
              <a:rPr lang="zh-CN" altLang="en-US" dirty="0" smtClean="0"/>
              <a:t>渴望做某事</a:t>
            </a:r>
          </a:p>
          <a:p>
            <a:pPr marL="742950" indent="-742950">
              <a:buFont typeface="+mj-lt"/>
              <a:buAutoNum type="arabicPeriod" startAt="19"/>
            </a:pPr>
            <a:r>
              <a:rPr lang="zh-CN" altLang="en-US" dirty="0" smtClean="0"/>
              <a:t>以</a:t>
            </a:r>
            <a:r>
              <a:rPr lang="en-US" dirty="0" smtClean="0"/>
              <a:t>……</a:t>
            </a:r>
            <a:r>
              <a:rPr lang="zh-CN" altLang="en-US" dirty="0" smtClean="0"/>
              <a:t>迎接</a:t>
            </a:r>
            <a:r>
              <a:rPr lang="en-US" dirty="0" smtClean="0"/>
              <a:t>/</a:t>
            </a:r>
            <a:r>
              <a:rPr lang="zh-CN" altLang="en-US" dirty="0" smtClean="0"/>
              <a:t>接待某人</a:t>
            </a:r>
          </a:p>
          <a:p>
            <a:pPr marL="742950" indent="-742950">
              <a:buFont typeface="+mj-lt"/>
              <a:buAutoNum type="arabicPeriod" startAt="19"/>
            </a:pPr>
            <a:r>
              <a:rPr lang="zh-CN" altLang="en-US" dirty="0" smtClean="0"/>
              <a:t>成群的</a:t>
            </a:r>
            <a:r>
              <a:rPr lang="en-US" dirty="0" smtClean="0"/>
              <a:t>……</a:t>
            </a:r>
            <a:r>
              <a:rPr lang="zh-CN" altLang="en-US" dirty="0" smtClean="0"/>
              <a:t>；一群</a:t>
            </a:r>
            <a:r>
              <a:rPr lang="en-US" dirty="0" smtClean="0"/>
              <a:t>……</a:t>
            </a:r>
            <a:endParaRPr lang="zh-CN" altLang="en-US" dirty="0" smtClean="0"/>
          </a:p>
          <a:p>
            <a:pPr marL="742950" indent="-742950">
              <a:buFont typeface="+mj-lt"/>
              <a:buAutoNum type="arabicPeriod" startAt="19"/>
            </a:pPr>
            <a:r>
              <a:rPr lang="zh-CN" altLang="en-US" dirty="0" smtClean="0"/>
              <a:t>大批涌入</a:t>
            </a:r>
            <a:r>
              <a:rPr lang="en-US" dirty="0" smtClean="0"/>
              <a:t>(</a:t>
            </a:r>
            <a:r>
              <a:rPr lang="zh-CN" altLang="en-US" dirty="0" smtClean="0"/>
              <a:t>狭小的空间</a:t>
            </a:r>
            <a:r>
              <a:rPr lang="en-US" dirty="0" smtClean="0"/>
              <a:t>)</a:t>
            </a:r>
            <a:endParaRPr lang="zh-CN" altLang="en-US" dirty="0" smtClean="0"/>
          </a:p>
          <a:p>
            <a:pPr marL="742950" indent="-742950">
              <a:buFont typeface="+mj-lt"/>
              <a:buAutoNum type="arabicPeriod" startAt="19"/>
            </a:pPr>
            <a:r>
              <a:rPr lang="zh-CN" altLang="en-US" dirty="0" smtClean="0"/>
              <a:t>脱离；背叛；逃脱</a:t>
            </a:r>
          </a:p>
          <a:p>
            <a:endParaRPr lang="zh-CN" altLang="en-US" dirty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重点短语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be eager for 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zh-CN" altLang="en-US" dirty="0" smtClean="0">
                <a:solidFill>
                  <a:srgbClr val="FF0000"/>
                </a:solidFill>
              </a:rPr>
              <a:t>急于得到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be eager to do 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zh-CN" altLang="en-US" dirty="0" smtClean="0">
                <a:solidFill>
                  <a:srgbClr val="FF0000"/>
                </a:solidFill>
              </a:rPr>
              <a:t>渴望做某事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greet sb. with 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zh-CN" altLang="en-US" dirty="0" smtClean="0">
                <a:solidFill>
                  <a:srgbClr val="FF0000"/>
                </a:solidFill>
              </a:rPr>
              <a:t>以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</a:rPr>
              <a:t>迎接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接待某人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crowd of/crowds of </a:t>
            </a:r>
            <a:r>
              <a:rPr lang="zh-CN" altLang="en-US" dirty="0" smtClean="0">
                <a:solidFill>
                  <a:srgbClr val="FF0000"/>
                </a:solidFill>
              </a:rPr>
              <a:t>成群的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</a:rPr>
              <a:t>；一群</a:t>
            </a:r>
            <a:r>
              <a:rPr lang="en-US" dirty="0" smtClean="0">
                <a:solidFill>
                  <a:srgbClr val="FF0000"/>
                </a:solidFill>
              </a:rPr>
              <a:t>……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crowd into/onto ... </a:t>
            </a:r>
            <a:r>
              <a:rPr lang="zh-CN" altLang="en-US" dirty="0" smtClean="0">
                <a:solidFill>
                  <a:srgbClr val="FF0000"/>
                </a:solidFill>
              </a:rPr>
              <a:t>大批涌入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</a:rPr>
              <a:t>狭小的空间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break away (from sb./</a:t>
            </a:r>
            <a:r>
              <a:rPr lang="en-US" dirty="0" err="1" smtClean="0">
                <a:solidFill>
                  <a:srgbClr val="FF0000"/>
                </a:solidFill>
              </a:rPr>
              <a:t>sth</a:t>
            </a:r>
            <a:r>
              <a:rPr lang="en-US" dirty="0" smtClean="0">
                <a:solidFill>
                  <a:srgbClr val="FF0000"/>
                </a:solidFill>
              </a:rPr>
              <a:t>.) </a:t>
            </a:r>
            <a:r>
              <a:rPr lang="zh-CN" altLang="en-US" dirty="0" smtClean="0">
                <a:solidFill>
                  <a:srgbClr val="FF0000"/>
                </a:solidFill>
              </a:rPr>
              <a:t>脱离；背叛；逃脱</a:t>
            </a:r>
          </a:p>
          <a:p>
            <a:endParaRPr lang="zh-CN" altLang="en-US" dirty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语境实战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000" y="1600201"/>
            <a:ext cx="11582400" cy="496685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zh-CN" altLang="en-US" dirty="0" smtClean="0"/>
              <a:t>根据汉语提示用短语完成句子</a:t>
            </a:r>
          </a:p>
          <a:p>
            <a:r>
              <a:rPr lang="en-US" dirty="0" smtClean="0"/>
              <a:t>1. We should ______________________(</a:t>
            </a:r>
            <a:r>
              <a:rPr lang="zh-CN" altLang="en-US" dirty="0" smtClean="0"/>
              <a:t>积极参加</a:t>
            </a:r>
            <a:r>
              <a:rPr lang="en-US" dirty="0" smtClean="0"/>
              <a:t>) all kinds of useful activities. </a:t>
            </a:r>
            <a:endParaRPr lang="zh-CN" altLang="en-US" dirty="0" smtClean="0"/>
          </a:p>
          <a:p>
            <a:r>
              <a:rPr lang="en-US" dirty="0" smtClean="0"/>
              <a:t>2. We should ____________________(</a:t>
            </a:r>
            <a:r>
              <a:rPr lang="zh-CN" altLang="en-US" dirty="0" smtClean="0"/>
              <a:t>让步</a:t>
            </a:r>
            <a:r>
              <a:rPr lang="en-US" dirty="0" smtClean="0"/>
              <a:t>) the proper protest. </a:t>
            </a:r>
            <a:endParaRPr lang="zh-CN" altLang="en-US" dirty="0" smtClean="0"/>
          </a:p>
          <a:p>
            <a:r>
              <a:rPr lang="en-US" dirty="0" smtClean="0"/>
              <a:t>3. The committee _____________________(</a:t>
            </a:r>
            <a:r>
              <a:rPr lang="zh-CN" altLang="en-US" dirty="0" smtClean="0"/>
              <a:t>提议</a:t>
            </a:r>
            <a:r>
              <a:rPr lang="en-US" dirty="0" smtClean="0"/>
              <a:t>) that the government should investigate the reason why so many wild animals disappeared. </a:t>
            </a:r>
            <a:endParaRPr lang="zh-CN" altLang="en-US" dirty="0" smtClean="0"/>
          </a:p>
          <a:p>
            <a:r>
              <a:rPr lang="en-US" dirty="0" smtClean="0"/>
              <a:t>4. It is estimated that 5G technology will ________________(</a:t>
            </a:r>
            <a:r>
              <a:rPr lang="zh-CN" altLang="en-US" dirty="0" smtClean="0"/>
              <a:t>可能</a:t>
            </a:r>
            <a:r>
              <a:rPr lang="en-US" dirty="0" smtClean="0"/>
              <a:t>) to be used in more fields. </a:t>
            </a:r>
            <a:endParaRPr lang="zh-CN" altLang="en-US" dirty="0" smtClean="0"/>
          </a:p>
          <a:p>
            <a:r>
              <a:rPr lang="en-US" dirty="0" smtClean="0"/>
              <a:t>5. In times of trouble, I always ________________(</a:t>
            </a:r>
            <a:r>
              <a:rPr lang="zh-CN" altLang="en-US" dirty="0" smtClean="0"/>
              <a:t>求助于</a:t>
            </a:r>
            <a:r>
              <a:rPr lang="en-US" dirty="0" smtClean="0"/>
              <a:t>) my parents for help.  </a:t>
            </a:r>
            <a:endParaRPr lang="zh-CN" altLang="en-US" dirty="0" smtClean="0"/>
          </a:p>
          <a:p>
            <a:r>
              <a:rPr lang="en-US" dirty="0" smtClean="0"/>
              <a:t>6. The police have been trying </a:t>
            </a:r>
            <a:r>
              <a:rPr lang="en-US" smtClean="0"/>
              <a:t>to ___________________(</a:t>
            </a:r>
            <a:r>
              <a:rPr lang="zh-CN" altLang="en-US" dirty="0" smtClean="0"/>
              <a:t>阻止</a:t>
            </a:r>
            <a:r>
              <a:rPr lang="en-US" dirty="0" smtClean="0"/>
              <a:t>……</a:t>
            </a:r>
            <a:r>
              <a:rPr lang="zh-CN" altLang="en-US" dirty="0" smtClean="0"/>
              <a:t>以防</a:t>
            </a:r>
            <a:r>
              <a:rPr lang="en-US" dirty="0" smtClean="0"/>
              <a:t>) carrying weapons. </a:t>
            </a:r>
            <a:endParaRPr lang="zh-CN" altLang="en-US" dirty="0" smtClean="0"/>
          </a:p>
          <a:p>
            <a:r>
              <a:rPr lang="en-US" dirty="0" smtClean="0"/>
              <a:t>7. I would like to ____________my clothes </a:t>
            </a:r>
            <a:r>
              <a:rPr lang="en-US" b="1" dirty="0" smtClean="0"/>
              <a:t>to</a:t>
            </a:r>
            <a:r>
              <a:rPr lang="en-US" dirty="0" smtClean="0"/>
              <a:t>(</a:t>
            </a:r>
            <a:r>
              <a:rPr lang="zh-CN" altLang="en-US" dirty="0" smtClean="0"/>
              <a:t>向</a:t>
            </a:r>
            <a:r>
              <a:rPr lang="en-US" dirty="0" smtClean="0"/>
              <a:t>……</a:t>
            </a:r>
            <a:r>
              <a:rPr lang="zh-CN" altLang="en-US" dirty="0" smtClean="0"/>
              <a:t>捐献</a:t>
            </a:r>
            <a:r>
              <a:rPr lang="en-US" dirty="0" smtClean="0"/>
              <a:t>)charity. </a:t>
            </a:r>
            <a:endParaRPr lang="zh-CN" altLang="en-US" dirty="0" smtClean="0"/>
          </a:p>
          <a:p>
            <a:r>
              <a:rPr lang="en-US" dirty="0" smtClean="0"/>
              <a:t>8. He looked in the bathroom to__________ (</a:t>
            </a:r>
            <a:r>
              <a:rPr lang="zh-CN" altLang="en-US" dirty="0" smtClean="0"/>
              <a:t>确保</a:t>
            </a:r>
            <a:r>
              <a:rPr lang="en-US" dirty="0" smtClean="0"/>
              <a:t>) that he was alone.  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731717" y="1819297"/>
            <a:ext cx="3319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take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active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part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in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21888" y="2484315"/>
            <a:ext cx="1873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give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way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to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13613" y="2888077"/>
            <a:ext cx="2671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made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proposal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729062" y="3505593"/>
            <a:ext cx="1814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be likely to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80287" y="4206238"/>
            <a:ext cx="12182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turn to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408112" y="4705002"/>
            <a:ext cx="3001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prevent</a:t>
            </a:r>
            <a:r>
              <a:rPr lang="en-US" sz="2800" dirty="0" smtClean="0">
                <a:solidFill>
                  <a:srgbClr val="FF0000"/>
                </a:solidFill>
              </a:rPr>
              <a:t> them </a:t>
            </a:r>
            <a:r>
              <a:rPr lang="en-US" sz="2800" b="1" dirty="0" smtClean="0">
                <a:solidFill>
                  <a:srgbClr val="FF0000"/>
                </a:solidFill>
              </a:rPr>
              <a:t>from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184363" y="5453147"/>
            <a:ext cx="12381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donate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67582" y="5916284"/>
            <a:ext cx="1720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make sure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重点句子复习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．</a:t>
            </a:r>
            <a:r>
              <a:rPr lang="en-US" altLang="zh-CN" dirty="0" smtClean="0"/>
              <a:t>_____________________________</a:t>
            </a:r>
            <a:r>
              <a:rPr lang="en-US" dirty="0" smtClean="0"/>
              <a:t>, Xiao Kong's name is recorded in the family tree.(</a:t>
            </a:r>
            <a:r>
              <a:rPr lang="zh-CN" altLang="en-US" dirty="0" smtClean="0"/>
              <a:t>教材</a:t>
            </a:r>
            <a:r>
              <a:rPr lang="en-US" dirty="0" smtClean="0"/>
              <a:t>P38)</a:t>
            </a:r>
            <a:endParaRPr lang="zh-CN" altLang="en-US" dirty="0" smtClean="0"/>
          </a:p>
          <a:p>
            <a:r>
              <a:rPr lang="zh-CN" altLang="en-US" dirty="0" smtClean="0"/>
              <a:t>作为孔子的后代之一，小孔的名字被记载在家谱上。</a:t>
            </a:r>
          </a:p>
          <a:p>
            <a:r>
              <a:rPr lang="en-US" dirty="0" smtClean="0"/>
              <a:t>2</a:t>
            </a:r>
            <a:r>
              <a:rPr lang="zh-CN" altLang="en-US" dirty="0" smtClean="0"/>
              <a:t>．</a:t>
            </a:r>
            <a:r>
              <a:rPr lang="en-US" dirty="0" smtClean="0"/>
              <a:t>Finally, in the 20th century, the southern part of Ireland broke away from the UK, ________________the full name we have today: the United Kingdom of Great Britain and Northern Ireland.(</a:t>
            </a:r>
            <a:r>
              <a:rPr lang="zh-CN" altLang="en-US" dirty="0" smtClean="0"/>
              <a:t>教材</a:t>
            </a:r>
            <a:r>
              <a:rPr lang="en-US" dirty="0" smtClean="0"/>
              <a:t>P40)</a:t>
            </a:r>
            <a:endParaRPr lang="zh-CN" altLang="en-US" dirty="0" smtClean="0"/>
          </a:p>
          <a:p>
            <a:r>
              <a:rPr lang="zh-CN" altLang="en-US" dirty="0" smtClean="0"/>
              <a:t>最后，在</a:t>
            </a:r>
            <a:r>
              <a:rPr lang="en-US" dirty="0" smtClean="0"/>
              <a:t>20</a:t>
            </a:r>
            <a:r>
              <a:rPr lang="zh-CN" altLang="en-US" dirty="0" smtClean="0"/>
              <a:t>世纪，南爱尔兰脱离英国，因此才有了今天英国的名字：大不列颠及北爱尔兰联合王国。</a:t>
            </a:r>
          </a:p>
          <a:p>
            <a:r>
              <a:rPr lang="en-US" dirty="0" smtClean="0"/>
              <a:t>3</a:t>
            </a:r>
            <a:r>
              <a:rPr lang="zh-CN" altLang="en-US" dirty="0" smtClean="0"/>
              <a:t>．</a:t>
            </a:r>
            <a:r>
              <a:rPr lang="en-US" dirty="0" smtClean="0"/>
              <a:t>They use the same flag,_____________________, as well as share the same currency and military </a:t>
            </a:r>
            <a:r>
              <a:rPr lang="en-US" dirty="0" err="1" smtClean="0"/>
              <a:t>defence</a:t>
            </a:r>
            <a:r>
              <a:rPr lang="en-US" dirty="0" smtClean="0"/>
              <a:t>. (</a:t>
            </a:r>
            <a:r>
              <a:rPr lang="zh-CN" altLang="en-US" dirty="0" smtClean="0"/>
              <a:t>教材</a:t>
            </a:r>
            <a:r>
              <a:rPr lang="en-US" dirty="0" smtClean="0"/>
              <a:t>P40)</a:t>
            </a:r>
            <a:endParaRPr lang="zh-CN" altLang="en-US" dirty="0" smtClean="0"/>
          </a:p>
          <a:p>
            <a:r>
              <a:rPr lang="zh-CN" altLang="en-US" dirty="0" smtClean="0"/>
              <a:t>除了拥有同样的货币和军事防御，他们也使用同样的国旗，亦称为米字旗。</a:t>
            </a:r>
          </a:p>
          <a:p>
            <a:r>
              <a:rPr lang="en-US" dirty="0" smtClean="0"/>
              <a:t> 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786269" y="1368032"/>
            <a:ext cx="50587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As one of Confucius' descendants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19261" y="2876199"/>
            <a:ext cx="2681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resulted in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883185" y="4134984"/>
            <a:ext cx="3778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known as the Union Jack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重点句子复习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/>
              <a:t>4</a:t>
            </a:r>
            <a:r>
              <a:rPr lang="zh-CN" altLang="en-US" dirty="0" smtClean="0"/>
              <a:t>．</a:t>
            </a:r>
            <a:r>
              <a:rPr lang="en-US" dirty="0" smtClean="0"/>
              <a:t>They had castles___________________, and made changes to the legal system. (</a:t>
            </a:r>
            <a:r>
              <a:rPr lang="zh-CN" altLang="en-US" dirty="0" smtClean="0"/>
              <a:t>教材</a:t>
            </a:r>
            <a:r>
              <a:rPr lang="en-US" dirty="0" smtClean="0"/>
              <a:t>P41)</a:t>
            </a:r>
            <a:endParaRPr lang="zh-CN" altLang="en-US" dirty="0" smtClean="0"/>
          </a:p>
          <a:p>
            <a:r>
              <a:rPr lang="zh-CN" altLang="en-US" dirty="0" smtClean="0"/>
              <a:t>他们在英格兰到处建造城堡，并且更改了法律体系。</a:t>
            </a:r>
          </a:p>
          <a:p>
            <a:r>
              <a:rPr lang="en-US" dirty="0" smtClean="0"/>
              <a:t>5</a:t>
            </a:r>
            <a:r>
              <a:rPr lang="zh-CN" altLang="en-US" dirty="0" smtClean="0"/>
              <a:t>．</a:t>
            </a:r>
            <a:r>
              <a:rPr lang="en-US" dirty="0" smtClean="0"/>
              <a:t>If_____ _________________</a:t>
            </a:r>
            <a:r>
              <a:rPr lang="zh-CN" altLang="en-US" dirty="0" smtClean="0"/>
              <a:t>，</a:t>
            </a:r>
            <a:r>
              <a:rPr lang="en-US" dirty="0" smtClean="0"/>
              <a:t>you will be surprised to find that you can see both its past and its present.(</a:t>
            </a:r>
            <a:r>
              <a:rPr lang="zh-CN" altLang="en-US" dirty="0" smtClean="0"/>
              <a:t>教材</a:t>
            </a:r>
            <a:r>
              <a:rPr lang="en-US" dirty="0" smtClean="0"/>
              <a:t>P41)</a:t>
            </a:r>
            <a:endParaRPr lang="zh-CN" altLang="en-US" dirty="0" smtClean="0"/>
          </a:p>
          <a:p>
            <a:r>
              <a:rPr lang="zh-CN" altLang="en-US" dirty="0" smtClean="0"/>
              <a:t>如果你留心观察，你会惊奇地发现你可以同时看到它的过去和现在。</a:t>
            </a:r>
          </a:p>
          <a:p>
            <a:r>
              <a:rPr lang="en-US" dirty="0" smtClean="0"/>
              <a:t>6</a:t>
            </a:r>
            <a:r>
              <a:rPr lang="zh-CN" altLang="en-US" dirty="0" smtClean="0"/>
              <a:t>．</a:t>
            </a:r>
            <a:r>
              <a:rPr lang="en-US" dirty="0" smtClean="0"/>
              <a:t>Its beautiful countryside excites and inspires all, ______________________each of the senses.(</a:t>
            </a:r>
            <a:r>
              <a:rPr lang="zh-CN" altLang="en-US" dirty="0" smtClean="0"/>
              <a:t>教材</a:t>
            </a:r>
            <a:r>
              <a:rPr lang="en-US" dirty="0" smtClean="0"/>
              <a:t>P44)</a:t>
            </a:r>
            <a:endParaRPr lang="zh-CN" altLang="en-US" dirty="0" smtClean="0"/>
          </a:p>
          <a:p>
            <a:r>
              <a:rPr lang="zh-CN" altLang="en-US" dirty="0" smtClean="0"/>
              <a:t>美丽的乡村让所有人为之兴奋和鼓舞，刺激着每一种感官。</a:t>
            </a:r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320636" y="1534291"/>
            <a:ext cx="363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built all around England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41541" y="2626820"/>
            <a:ext cx="3803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you keep your eyes open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35759" y="4443746"/>
            <a:ext cx="3524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offering something for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重点单词复习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3475512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战斗</a:t>
            </a:r>
            <a:r>
              <a:rPr lang="en-US" altLang="zh-CN" dirty="0" err="1" smtClean="0"/>
              <a:t>vt</a:t>
            </a:r>
            <a:r>
              <a:rPr lang="en-US" altLang="zh-CN" dirty="0" smtClean="0"/>
              <a:t>/n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征服</a:t>
            </a:r>
            <a:r>
              <a:rPr lang="en-US" altLang="zh-CN" dirty="0" err="1" smtClean="0"/>
              <a:t>vt</a:t>
            </a:r>
            <a:endParaRPr lang="en-US" altLang="zh-CN" dirty="0" smtClean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位置</a:t>
            </a:r>
            <a:r>
              <a:rPr lang="en-US" altLang="zh-CN" dirty="0" smtClean="0"/>
              <a:t>n.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港口</a:t>
            </a:r>
            <a:r>
              <a:rPr lang="en-US" altLang="zh-CN" dirty="0" smtClean="0"/>
              <a:t>n.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充电</a:t>
            </a:r>
            <a:r>
              <a:rPr lang="en-US" altLang="zh-CN" dirty="0" err="1" smtClean="0"/>
              <a:t>vt</a:t>
            </a:r>
            <a:endParaRPr lang="en-US" altLang="zh-CN" dirty="0" smtClean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宣布</a:t>
            </a:r>
            <a:r>
              <a:rPr lang="en-US" altLang="zh-CN" dirty="0" err="1" smtClean="0"/>
              <a:t>vt</a:t>
            </a:r>
            <a:endParaRPr lang="en-US" altLang="zh-CN" dirty="0" smtClean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6367153" y="1633848"/>
            <a:ext cx="3475512" cy="45259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Battle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Conquer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location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Charge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Announce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42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4597" y="512143"/>
            <a:ext cx="10972800" cy="1143000"/>
          </a:xfrm>
        </p:spPr>
        <p:txBody>
          <a:bodyPr/>
          <a:lstStyle/>
          <a:p>
            <a:r>
              <a:rPr lang="zh-CN" altLang="en-US" dirty="0" smtClean="0"/>
              <a:t>重点句子复习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/>
              <a:t>7</a:t>
            </a:r>
            <a:r>
              <a:rPr lang="zh-CN" altLang="en-US" dirty="0" smtClean="0"/>
              <a:t>．</a:t>
            </a:r>
            <a:r>
              <a:rPr lang="en-US" dirty="0" smtClean="0"/>
              <a:t>The peaceful landscape of the “Emerald Isle” and its many green counties is a true feast for the eyes, _____________________________sheep and cattle.(</a:t>
            </a:r>
            <a:r>
              <a:rPr lang="zh-CN" altLang="en-US" dirty="0" smtClean="0"/>
              <a:t>教材</a:t>
            </a:r>
            <a:r>
              <a:rPr lang="en-US" dirty="0" smtClean="0"/>
              <a:t>P44)</a:t>
            </a:r>
            <a:endParaRPr lang="zh-CN" altLang="en-US" dirty="0" smtClean="0"/>
          </a:p>
          <a:p>
            <a:r>
              <a:rPr lang="en-US" dirty="0" smtClean="0"/>
              <a:t>“</a:t>
            </a:r>
            <a:r>
              <a:rPr lang="zh-CN" altLang="en-US" dirty="0" smtClean="0"/>
              <a:t>绿宝石</a:t>
            </a:r>
            <a:r>
              <a:rPr lang="en-US" dirty="0" smtClean="0"/>
              <a:t>(</a:t>
            </a:r>
            <a:r>
              <a:rPr lang="zh-CN" altLang="en-US" dirty="0" smtClean="0"/>
              <a:t>爱尔兰岛</a:t>
            </a:r>
            <a:r>
              <a:rPr lang="en-US" dirty="0" smtClean="0"/>
              <a:t>)”</a:t>
            </a:r>
            <a:r>
              <a:rPr lang="zh-CN" altLang="en-US" dirty="0" smtClean="0"/>
              <a:t>宁静秀美、郡县草木葱茏，青山连绵起伏，牛羊点缀其中，其风景堪称一场名副其实的视觉盛宴。</a:t>
            </a:r>
          </a:p>
          <a:p>
            <a:r>
              <a:rPr lang="en-US" dirty="0" smtClean="0"/>
              <a:t> 8</a:t>
            </a:r>
            <a:r>
              <a:rPr lang="zh-CN" altLang="en-US" dirty="0" smtClean="0"/>
              <a:t>．</a:t>
            </a:r>
            <a:r>
              <a:rPr lang="en-US" dirty="0" smtClean="0"/>
              <a:t>And if you introduce yourself to a friendly face, you are ________________________local culture and customs first</a:t>
            </a:r>
            <a:r>
              <a:rPr lang="zh-CN" altLang="en-US" dirty="0" smtClean="0"/>
              <a:t>－</a:t>
            </a:r>
            <a:r>
              <a:rPr lang="en-US" dirty="0" smtClean="0"/>
              <a:t>hand.(</a:t>
            </a:r>
            <a:r>
              <a:rPr lang="zh-CN" altLang="en-US" dirty="0" smtClean="0"/>
              <a:t>教材</a:t>
            </a:r>
            <a:r>
              <a:rPr lang="en-US" dirty="0" smtClean="0"/>
              <a:t>P44)</a:t>
            </a:r>
            <a:endParaRPr lang="zh-CN" altLang="en-US" dirty="0" smtClean="0"/>
          </a:p>
          <a:p>
            <a:r>
              <a:rPr lang="zh-CN" altLang="en-US" dirty="0" smtClean="0"/>
              <a:t>如果你能认识一个友好的人，你更有可能亲身体验当地的文化和习俗。</a:t>
            </a:r>
          </a:p>
          <a:p>
            <a:r>
              <a:rPr lang="en-US" dirty="0" smtClean="0"/>
              <a:t> 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37672" y="2270559"/>
            <a:ext cx="5692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with its rolling green hills dotted with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897052" y="3683723"/>
            <a:ext cx="4679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more than likely to experience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9609083" y="193251"/>
            <a:ext cx="2187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</a:t>
            </a:r>
            <a:r>
              <a:rPr lang="zh-CN" altLang="en-US" b="1">
                <a:solidFill>
                  <a:schemeClr val="accent1"/>
                </a:solidFill>
              </a:rPr>
              <a:t>必修</a:t>
            </a:r>
            <a:r>
              <a:rPr lang="zh-CN" altLang="en-US" b="1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重点单词复习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14160" y="1659578"/>
            <a:ext cx="3475512" cy="45259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Philosophy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Chief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Puzzle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Nearby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Belong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Currency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military</a:t>
            </a: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833251" y="1598222"/>
            <a:ext cx="4807528" cy="4525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7"/>
            </a:pPr>
            <a:r>
              <a:rPr lang="zh-CN" altLang="en-US" sz="4265" dirty="0" smtClean="0"/>
              <a:t>哲学</a:t>
            </a:r>
            <a:r>
              <a:rPr lang="en-US" altLang="zh-CN" sz="4265" dirty="0" smtClean="0"/>
              <a:t>n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7"/>
            </a:pPr>
            <a:r>
              <a:rPr lang="zh-CN" altLang="en-US" sz="4265" dirty="0" smtClean="0"/>
              <a:t>头儿</a:t>
            </a:r>
            <a:r>
              <a:rPr lang="en-US" altLang="zh-CN" sz="4265" dirty="0" smtClean="0"/>
              <a:t>;</a:t>
            </a:r>
            <a:r>
              <a:rPr lang="zh-CN" altLang="en-US" sz="4265" dirty="0" smtClean="0"/>
              <a:t>最重要的</a:t>
            </a:r>
            <a:r>
              <a:rPr lang="en-US" altLang="zh-CN" sz="4265" dirty="0" err="1" smtClean="0"/>
              <a:t>adj</a:t>
            </a:r>
            <a:endParaRPr lang="en-US" altLang="zh-CN" sz="4265" dirty="0" smtClean="0"/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7"/>
            </a:pPr>
            <a:r>
              <a:rPr lang="zh-CN" altLang="en-US" sz="4265" dirty="0" smtClean="0"/>
              <a:t>拼图</a:t>
            </a:r>
            <a:r>
              <a:rPr lang="en-US" altLang="zh-CN" sz="4265" dirty="0" smtClean="0"/>
              <a:t>;</a:t>
            </a:r>
            <a:r>
              <a:rPr lang="zh-CN" altLang="en-US" sz="4265" dirty="0" smtClean="0"/>
              <a:t>迷</a:t>
            </a:r>
            <a:r>
              <a:rPr lang="en-US" altLang="zh-CN" sz="4265" dirty="0" smtClean="0"/>
              <a:t>n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7"/>
            </a:pPr>
            <a:r>
              <a:rPr lang="zh-CN" altLang="en-US" sz="4265" dirty="0" smtClean="0"/>
              <a:t>附近</a:t>
            </a:r>
            <a:r>
              <a:rPr lang="en-US" altLang="zh-CN" sz="4265" dirty="0" smtClean="0"/>
              <a:t>adv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7"/>
            </a:pPr>
            <a:r>
              <a:rPr lang="zh-CN" altLang="en-US" sz="4265" dirty="0" smtClean="0"/>
              <a:t>归属</a:t>
            </a:r>
            <a:r>
              <a:rPr lang="en-US" altLang="zh-CN" sz="4265" dirty="0" smtClean="0"/>
              <a:t>vi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7"/>
            </a:pPr>
            <a:r>
              <a:rPr lang="zh-CN" altLang="en-US" sz="4265" dirty="0" smtClean="0"/>
              <a:t>货币</a:t>
            </a:r>
            <a:r>
              <a:rPr lang="en-US" altLang="zh-CN" sz="4265" dirty="0" smtClean="0"/>
              <a:t>n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7"/>
            </a:pPr>
            <a:r>
              <a:rPr lang="zh-CN" altLang="en-US" sz="4265" dirty="0" smtClean="0"/>
              <a:t>军事的</a:t>
            </a:r>
            <a:r>
              <a:rPr lang="en-US" altLang="zh-CN" sz="4265" dirty="0" err="1" smtClean="0"/>
              <a:t>adj</a:t>
            </a:r>
            <a:endParaRPr kumimoji="0" lang="en-US" altLang="zh-CN" sz="42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42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重点单词复习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69133" y="1552700"/>
            <a:ext cx="378427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Evidence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Achievement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Legal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Surround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Amount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Ensure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approach</a:t>
            </a:r>
          </a:p>
          <a:p>
            <a:endParaRPr lang="en-US" altLang="zh-CN" dirty="0" smtClean="0"/>
          </a:p>
        </p:txBody>
      </p:sp>
      <p:sp>
        <p:nvSpPr>
          <p:cNvPr id="5" name="矩形 4"/>
          <p:cNvSpPr/>
          <p:nvPr/>
        </p:nvSpPr>
        <p:spPr>
          <a:xfrm>
            <a:off x="1208590" y="1391783"/>
            <a:ext cx="3969052" cy="48320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14"/>
            </a:pPr>
            <a:r>
              <a:rPr lang="zh-CN" altLang="en-US" sz="4400" dirty="0" smtClean="0"/>
              <a:t>证据</a:t>
            </a:r>
            <a:r>
              <a:rPr lang="en-US" altLang="zh-CN" sz="4400" dirty="0" smtClean="0"/>
              <a:t>n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zh-CN" altLang="en-US" sz="4400" dirty="0" smtClean="0"/>
              <a:t>成就</a:t>
            </a:r>
            <a:r>
              <a:rPr lang="en-US" altLang="zh-CN" sz="4400" dirty="0" smtClean="0"/>
              <a:t>n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zh-CN" altLang="en-US" sz="4400" dirty="0" smtClean="0"/>
              <a:t>合法的</a:t>
            </a:r>
            <a:r>
              <a:rPr lang="en-US" altLang="zh-CN" sz="4400" dirty="0" err="1" smtClean="0"/>
              <a:t>adj</a:t>
            </a:r>
            <a:endParaRPr lang="en-US" altLang="zh-CN" sz="4400" dirty="0" smtClean="0"/>
          </a:p>
          <a:p>
            <a:pPr marL="742950" indent="-742950">
              <a:buFont typeface="+mj-lt"/>
              <a:buAutoNum type="arabicPeriod" startAt="14"/>
            </a:pPr>
            <a:r>
              <a:rPr lang="zh-CN" altLang="en-US" sz="4400" dirty="0" smtClean="0"/>
              <a:t>环绕</a:t>
            </a:r>
            <a:r>
              <a:rPr lang="en-US" altLang="zh-CN" sz="4400" dirty="0" err="1" smtClean="0"/>
              <a:t>vt</a:t>
            </a:r>
            <a:endParaRPr lang="en-US" altLang="zh-CN" sz="4400" dirty="0" smtClean="0"/>
          </a:p>
          <a:p>
            <a:pPr marL="742950" indent="-742950">
              <a:buFont typeface="+mj-lt"/>
              <a:buAutoNum type="arabicPeriod" startAt="14"/>
            </a:pPr>
            <a:r>
              <a:rPr lang="zh-CN" altLang="en-US" sz="4400" dirty="0" smtClean="0"/>
              <a:t>数量</a:t>
            </a:r>
            <a:r>
              <a:rPr lang="en-US" altLang="zh-CN" sz="4400" dirty="0" smtClean="0"/>
              <a:t>n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zh-CN" altLang="en-US" sz="4400" dirty="0" smtClean="0"/>
              <a:t>确保</a:t>
            </a:r>
            <a:r>
              <a:rPr lang="en-US" altLang="zh-CN" sz="4400" dirty="0" err="1" smtClean="0"/>
              <a:t>vt</a:t>
            </a:r>
            <a:endParaRPr lang="en-US" altLang="zh-CN" sz="4400" dirty="0" smtClean="0"/>
          </a:p>
          <a:p>
            <a:pPr marL="742950" indent="-742950">
              <a:buFont typeface="+mj-lt"/>
              <a:buAutoNum type="arabicPeriod" startAt="14"/>
            </a:pPr>
            <a:r>
              <a:rPr lang="zh-CN" altLang="en-US" sz="4400" dirty="0" smtClean="0"/>
              <a:t>方法</a:t>
            </a:r>
            <a:r>
              <a:rPr lang="en-US" altLang="zh-CN" sz="4400" dirty="0" smtClean="0"/>
              <a:t>n/</a:t>
            </a:r>
            <a:r>
              <a:rPr lang="en-US" altLang="zh-CN" sz="4400" dirty="0" err="1" smtClean="0"/>
              <a:t>vt</a:t>
            </a:r>
            <a:endParaRPr lang="zh-CN" altLang="en-US" sz="4400" dirty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重点单词复习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378427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21"/>
            </a:pPr>
            <a:r>
              <a:rPr lang="zh-CN" altLang="en-US" dirty="0" smtClean="0"/>
              <a:t>大方的</a:t>
            </a:r>
            <a:r>
              <a:rPr lang="en-US" altLang="zh-CN" dirty="0" err="1" smtClean="0"/>
              <a:t>adj</a:t>
            </a:r>
            <a:endParaRPr lang="en-US" altLang="zh-CN" dirty="0" smtClean="0"/>
          </a:p>
          <a:p>
            <a:pPr marL="742950" indent="-742950">
              <a:buFont typeface="+mj-lt"/>
              <a:buAutoNum type="arabicPeriod" startAt="21"/>
            </a:pPr>
            <a:r>
              <a:rPr lang="zh-CN" altLang="en-US" dirty="0" smtClean="0"/>
              <a:t>风景</a:t>
            </a:r>
            <a:r>
              <a:rPr lang="en-US" altLang="zh-CN" dirty="0" smtClean="0"/>
              <a:t>n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zh-CN" altLang="en-US" dirty="0" smtClean="0"/>
              <a:t>蜂蜜</a:t>
            </a:r>
            <a:r>
              <a:rPr lang="en-US" altLang="zh-CN" dirty="0" smtClean="0"/>
              <a:t>n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zh-CN" altLang="en-US" dirty="0" smtClean="0"/>
              <a:t>职位</a:t>
            </a:r>
            <a:r>
              <a:rPr lang="en-US" altLang="zh-CN" dirty="0" smtClean="0"/>
              <a:t>n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zh-CN" altLang="en-US" dirty="0" smtClean="0"/>
              <a:t>小吃</a:t>
            </a:r>
            <a:r>
              <a:rPr lang="en-US" altLang="zh-CN" dirty="0" smtClean="0"/>
              <a:t>n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zh-CN" altLang="en-US" dirty="0" smtClean="0"/>
              <a:t>急切的</a:t>
            </a:r>
            <a:r>
              <a:rPr lang="en-US" altLang="zh-CN" dirty="0" err="1" smtClean="0"/>
              <a:t>adj</a:t>
            </a:r>
            <a:endParaRPr lang="en-US" altLang="zh-CN" dirty="0" smtClean="0"/>
          </a:p>
          <a:p>
            <a:pPr marL="742950" indent="-742950">
              <a:buFont typeface="+mj-lt"/>
              <a:buAutoNum type="arabicPeriod" startAt="21"/>
            </a:pPr>
            <a:r>
              <a:rPr lang="zh-CN" altLang="en-US" dirty="0" smtClean="0"/>
              <a:t>诗人</a:t>
            </a:r>
            <a:r>
              <a:rPr lang="en-US" altLang="zh-CN" dirty="0" smtClean="0"/>
              <a:t>n</a:t>
            </a:r>
          </a:p>
          <a:p>
            <a:endParaRPr lang="en-US" altLang="zh-CN" dirty="0" smtClean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6094020" y="1681349"/>
            <a:ext cx="3475512" cy="4525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Generous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Landscape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honey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Position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Snack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Eager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poet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重点单词复习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47263" y="1635827"/>
            <a:ext cx="3784270" cy="452596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Feast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Roll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Cattle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Roar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Ocean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Greet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Scent</a:t>
            </a:r>
          </a:p>
          <a:p>
            <a:endParaRPr lang="en-US" altLang="zh-CN" dirty="0" smtClean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1890156" y="1562596"/>
            <a:ext cx="3475512" cy="4525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28"/>
            </a:pPr>
            <a:r>
              <a:rPr lang="zh-CN" altLang="en-US" sz="4265" dirty="0" smtClean="0"/>
              <a:t>盛宴</a:t>
            </a:r>
            <a:r>
              <a:rPr lang="en-US" altLang="zh-CN" sz="4265" dirty="0" smtClean="0"/>
              <a:t>n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28"/>
            </a:pPr>
            <a:r>
              <a:rPr lang="zh-CN" altLang="en-US" sz="4265" dirty="0" smtClean="0"/>
              <a:t>滚动</a:t>
            </a:r>
            <a:r>
              <a:rPr lang="en-US" altLang="zh-CN" sz="4265" dirty="0" smtClean="0"/>
              <a:t>n.vi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28"/>
            </a:pPr>
            <a:r>
              <a:rPr lang="zh-CN" altLang="en-US" sz="4265" dirty="0" smtClean="0"/>
              <a:t>牛</a:t>
            </a:r>
            <a:r>
              <a:rPr lang="en-US" altLang="zh-CN" sz="4265" dirty="0" smtClean="0"/>
              <a:t>n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28"/>
            </a:pPr>
            <a:r>
              <a:rPr lang="zh-CN" altLang="en-US" sz="4265" dirty="0" smtClean="0"/>
              <a:t>咆哮</a:t>
            </a:r>
            <a:r>
              <a:rPr lang="en-US" altLang="zh-CN" sz="4265" dirty="0" smtClean="0"/>
              <a:t>vi/n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28"/>
            </a:pPr>
            <a:r>
              <a:rPr lang="zh-CN" altLang="en-US" sz="4265" dirty="0" smtClean="0"/>
              <a:t>海洋</a:t>
            </a:r>
            <a:r>
              <a:rPr lang="en-US" altLang="zh-CN" sz="4265" dirty="0" smtClean="0"/>
              <a:t>n</a:t>
            </a:r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28"/>
            </a:pPr>
            <a:r>
              <a:rPr lang="zh-CN" altLang="en-US" sz="4265" dirty="0" smtClean="0"/>
              <a:t>问候</a:t>
            </a:r>
            <a:r>
              <a:rPr lang="en-US" altLang="zh-CN" sz="4265" dirty="0" err="1" smtClean="0"/>
              <a:t>vt</a:t>
            </a:r>
            <a:endParaRPr lang="en-US" altLang="zh-CN" sz="4265" dirty="0" smtClean="0"/>
          </a:p>
          <a:p>
            <a:pPr marL="742950" lvl="0" indent="-742950" defTabSz="1219200">
              <a:spcBef>
                <a:spcPts val="130"/>
              </a:spcBef>
              <a:buFont typeface="+mj-lt"/>
              <a:buAutoNum type="arabicPeriod" startAt="28"/>
            </a:pPr>
            <a:r>
              <a:rPr lang="zh-CN" altLang="en-US" sz="4265" dirty="0" smtClean="0"/>
              <a:t>气味</a:t>
            </a:r>
            <a:r>
              <a:rPr lang="en-US" altLang="zh-CN" sz="4265" dirty="0" smtClean="0"/>
              <a:t>n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重点单词复习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99" y="1600201"/>
            <a:ext cx="4473039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35"/>
            </a:pPr>
            <a:r>
              <a:rPr lang="zh-CN" altLang="en-US" dirty="0" smtClean="0"/>
              <a:t>葡萄酒</a:t>
            </a:r>
            <a:r>
              <a:rPr lang="en-US" altLang="zh-CN" dirty="0" smtClean="0"/>
              <a:t>n</a:t>
            </a:r>
          </a:p>
          <a:p>
            <a:pPr marL="742950" indent="-742950">
              <a:buFont typeface="+mj-lt"/>
              <a:buAutoNum type="arabicPeriod" startAt="35"/>
            </a:pPr>
            <a:r>
              <a:rPr lang="zh-CN" altLang="en-US" dirty="0" smtClean="0"/>
              <a:t>炖</a:t>
            </a:r>
            <a:r>
              <a:rPr lang="en-US" altLang="zh-CN" dirty="0" err="1" smtClean="0"/>
              <a:t>vt</a:t>
            </a:r>
            <a:endParaRPr lang="en-US" altLang="zh-CN" dirty="0" smtClean="0"/>
          </a:p>
          <a:p>
            <a:pPr marL="742950" indent="-742950">
              <a:buFont typeface="+mj-lt"/>
              <a:buAutoNum type="arabicPeriod" startAt="35"/>
            </a:pPr>
            <a:r>
              <a:rPr lang="zh-CN" altLang="en-US" dirty="0" smtClean="0"/>
              <a:t>过渡</a:t>
            </a:r>
            <a:r>
              <a:rPr lang="en-US" altLang="zh-CN" dirty="0" smtClean="0"/>
              <a:t>n</a:t>
            </a:r>
          </a:p>
          <a:p>
            <a:pPr marL="742950" indent="-742950">
              <a:buFont typeface="+mj-lt"/>
              <a:buAutoNum type="arabicPeriod" startAt="35"/>
            </a:pPr>
            <a:r>
              <a:rPr lang="zh-CN" altLang="en-US" dirty="0" smtClean="0"/>
              <a:t>引人注目的</a:t>
            </a:r>
            <a:r>
              <a:rPr lang="en-US" altLang="zh-CN" dirty="0" err="1" smtClean="0"/>
              <a:t>adj</a:t>
            </a:r>
            <a:endParaRPr lang="en-US" altLang="zh-CN" dirty="0" smtClean="0"/>
          </a:p>
          <a:p>
            <a:pPr marL="742950" indent="-742950">
              <a:buFont typeface="+mj-lt"/>
              <a:buAutoNum type="arabicPeriod" startAt="35"/>
            </a:pPr>
            <a:r>
              <a:rPr lang="zh-CN" altLang="en-US" dirty="0" smtClean="0"/>
              <a:t>感觉的</a:t>
            </a:r>
            <a:r>
              <a:rPr lang="en-US" altLang="zh-CN" dirty="0" err="1" smtClean="0"/>
              <a:t>adj</a:t>
            </a:r>
            <a:endParaRPr lang="en-US" altLang="zh-CN" dirty="0" smtClean="0"/>
          </a:p>
          <a:p>
            <a:pPr marL="742950" indent="-742950">
              <a:buFont typeface="+mj-lt"/>
              <a:buAutoNum type="arabicPeriod" startAt="35"/>
            </a:pPr>
            <a:r>
              <a:rPr lang="zh-CN" altLang="en-US" dirty="0" smtClean="0"/>
              <a:t>习俗</a:t>
            </a:r>
            <a:r>
              <a:rPr lang="en-US" altLang="zh-CN" dirty="0" smtClean="0"/>
              <a:t>n</a:t>
            </a:r>
          </a:p>
          <a:p>
            <a:pPr marL="742950" indent="-742950">
              <a:buFont typeface="+mj-lt"/>
              <a:buAutoNum type="arabicPeriod" startAt="35"/>
            </a:pPr>
            <a:r>
              <a:rPr lang="zh-CN" altLang="en-US" dirty="0" smtClean="0"/>
              <a:t>人群</a:t>
            </a:r>
            <a:r>
              <a:rPr lang="en-US" altLang="zh-CN" dirty="0" smtClean="0"/>
              <a:t>n</a:t>
            </a: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6367153" y="1467594"/>
            <a:ext cx="3475512" cy="452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Wine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Stew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Transition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Striking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Sensory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Custom</a:t>
            </a: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4265" dirty="0" smtClean="0">
                <a:solidFill>
                  <a:srgbClr val="FF0000"/>
                </a:solidFill>
              </a:rPr>
              <a:t>crowd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6467" y="785276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单句语法填空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8130" y="1600201"/>
            <a:ext cx="11780322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．</a:t>
            </a:r>
            <a:r>
              <a:rPr lang="en-US" dirty="0" smtClean="0"/>
              <a:t>Confucius was a Chinese thinker and social ________ (philosophy) of the Spring and Autumn Period.</a:t>
            </a:r>
            <a:endParaRPr lang="zh-CN" altLang="en-US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．</a:t>
            </a:r>
            <a:r>
              <a:rPr lang="en-US" dirty="0" smtClean="0"/>
              <a:t>With his suggestion ________ (reject), he felt upset. </a:t>
            </a:r>
            <a:endParaRPr lang="zh-CN" altLang="en-US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．</a:t>
            </a:r>
            <a:r>
              <a:rPr lang="en-US" dirty="0" smtClean="0"/>
              <a:t>Bringing up a child alone should give you a sense of ___________(achieve)</a:t>
            </a:r>
            <a:r>
              <a:rPr lang="zh-CN" altLang="en-US" dirty="0" smtClean="0"/>
              <a:t>．</a:t>
            </a:r>
          </a:p>
          <a:p>
            <a:r>
              <a:rPr lang="en-US" dirty="0" smtClean="0"/>
              <a:t>4</a:t>
            </a:r>
            <a:r>
              <a:rPr lang="zh-CN" altLang="en-US" dirty="0" smtClean="0"/>
              <a:t>．</a:t>
            </a:r>
            <a:r>
              <a:rPr lang="en-US" dirty="0" smtClean="0"/>
              <a:t>Please ________ (sure) that all lights are switched off when you are away.</a:t>
            </a:r>
            <a:endParaRPr lang="zh-CN" altLang="en-US" dirty="0" smtClean="0"/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．</a:t>
            </a:r>
            <a:r>
              <a:rPr lang="en-US" dirty="0" smtClean="0"/>
              <a:t>I‘ve been so eager ________ (experience) life like the hero.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9587110" y="1463040"/>
            <a:ext cx="21788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philosopher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54562" y="2413066"/>
            <a:ext cx="1553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rejected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61715" y="3327466"/>
            <a:ext cx="2335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achievement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22903" y="3778728"/>
            <a:ext cx="13222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e</a:t>
            </a:r>
            <a:r>
              <a:rPr lang="en-US" sz="3200" dirty="0" smtClean="0">
                <a:solidFill>
                  <a:srgbClr val="FF0000"/>
                </a:solidFill>
              </a:rPr>
              <a:t>nsure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32710" y="4277493"/>
            <a:ext cx="2550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to  experience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06535" y="393390"/>
            <a:ext cx="7429995" cy="1143000"/>
          </a:xfrm>
        </p:spPr>
        <p:txBody>
          <a:bodyPr/>
          <a:lstStyle/>
          <a:p>
            <a:r>
              <a:rPr lang="zh-CN" altLang="en-US" dirty="0" smtClean="0"/>
              <a:t>词汇拓展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1277600" cy="496685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．</a:t>
            </a:r>
            <a:r>
              <a:rPr lang="en-US" sz="2800" dirty="0" smtClean="0"/>
              <a:t>individual </a:t>
            </a:r>
            <a:r>
              <a:rPr lang="en-US" sz="2800" i="1" dirty="0" smtClean="0"/>
              <a:t>adj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单独的；个别的　</a:t>
            </a:r>
            <a:r>
              <a:rPr lang="en-US" sz="2800" i="1" dirty="0" smtClean="0"/>
              <a:t>n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个人 </a:t>
            </a:r>
            <a:r>
              <a:rPr lang="en-US" sz="2800" dirty="0" smtClean="0"/>
              <a:t>→</a:t>
            </a:r>
          </a:p>
          <a:p>
            <a:r>
              <a:rPr lang="en-US" sz="2800" i="1" dirty="0" smtClean="0"/>
              <a:t>adv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单独地；个别地</a:t>
            </a:r>
          </a:p>
          <a:p>
            <a:r>
              <a:rPr lang="en-US" sz="2800" dirty="0" smtClean="0"/>
              <a:t>2</a:t>
            </a:r>
            <a:r>
              <a:rPr lang="zh-CN" altLang="en-US" sz="2800" dirty="0" smtClean="0"/>
              <a:t>．</a:t>
            </a:r>
            <a:r>
              <a:rPr lang="en-US" sz="2800" dirty="0" smtClean="0"/>
              <a:t>belong </a:t>
            </a:r>
            <a:r>
              <a:rPr lang="en-US" sz="2800" i="1" dirty="0" smtClean="0"/>
              <a:t>vi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应在</a:t>
            </a:r>
            <a:r>
              <a:rPr lang="en-US" sz="2800" dirty="0" smtClean="0"/>
              <a:t>(</a:t>
            </a:r>
            <a:r>
              <a:rPr lang="zh-CN" altLang="en-US" sz="2800" dirty="0" smtClean="0"/>
              <a:t>某处</a:t>
            </a:r>
            <a:r>
              <a:rPr lang="en-US" sz="2800" dirty="0" smtClean="0"/>
              <a:t>)</a:t>
            </a:r>
            <a:r>
              <a:rPr lang="zh-CN" altLang="en-US" sz="2800" dirty="0" smtClean="0"/>
              <a:t>；适应 </a:t>
            </a:r>
            <a:r>
              <a:rPr lang="en-US" sz="2800" dirty="0" smtClean="0"/>
              <a:t>→ </a:t>
            </a:r>
            <a:r>
              <a:rPr lang="en-US" sz="2800" i="1" dirty="0" smtClean="0"/>
              <a:t>n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财产，所有物</a:t>
            </a:r>
          </a:p>
          <a:p>
            <a:r>
              <a:rPr lang="en-US" sz="2800" dirty="0" smtClean="0"/>
              <a:t>3</a:t>
            </a:r>
            <a:r>
              <a:rPr lang="zh-CN" altLang="en-US" sz="2800" dirty="0" smtClean="0"/>
              <a:t>．</a:t>
            </a:r>
            <a:r>
              <a:rPr lang="en-US" sz="2800" dirty="0" err="1" smtClean="0"/>
              <a:t>defence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防御；保卫</a:t>
            </a:r>
            <a:r>
              <a:rPr lang="en-US" sz="2800" dirty="0" smtClean="0"/>
              <a:t>→ </a:t>
            </a:r>
            <a:r>
              <a:rPr lang="en-US" sz="2800" i="1" dirty="0" smtClean="0"/>
              <a:t>v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防御；保护；保卫</a:t>
            </a:r>
          </a:p>
          <a:p>
            <a:r>
              <a:rPr lang="en-US" sz="2800" dirty="0" smtClean="0"/>
              <a:t>4</a:t>
            </a:r>
            <a:r>
              <a:rPr lang="zh-CN" altLang="en-US" sz="2800" dirty="0" smtClean="0"/>
              <a:t>．</a:t>
            </a:r>
            <a:r>
              <a:rPr lang="en-US" sz="2800" dirty="0" smtClean="0"/>
              <a:t>legal </a:t>
            </a:r>
            <a:r>
              <a:rPr lang="en-US" sz="2800" i="1" dirty="0" smtClean="0"/>
              <a:t>adj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法律的；合法的 </a:t>
            </a:r>
            <a:r>
              <a:rPr lang="en-US" sz="2800" dirty="0" smtClean="0"/>
              <a:t>→ </a:t>
            </a:r>
            <a:r>
              <a:rPr lang="en-US" sz="2800" i="1" dirty="0" smtClean="0"/>
              <a:t>adj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不合法的；非法的；违法的</a:t>
            </a:r>
            <a:r>
              <a:rPr lang="en-US" sz="2800" dirty="0" smtClean="0"/>
              <a:t>→ </a:t>
            </a:r>
            <a:r>
              <a:rPr lang="en-US" sz="2800" i="1" dirty="0" smtClean="0"/>
              <a:t>adv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合法地；法定地</a:t>
            </a:r>
          </a:p>
          <a:p>
            <a:r>
              <a:rPr lang="en-US" sz="2800" dirty="0" smtClean="0"/>
              <a:t>5</a:t>
            </a:r>
            <a:r>
              <a:rPr lang="zh-CN" altLang="en-US" sz="2800" dirty="0" smtClean="0"/>
              <a:t>．</a:t>
            </a:r>
            <a:r>
              <a:rPr lang="en-US" sz="2800" dirty="0" smtClean="0"/>
              <a:t>surround </a:t>
            </a:r>
            <a:r>
              <a:rPr lang="en-US" sz="2800" i="1" dirty="0" err="1" smtClean="0"/>
              <a:t>vt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围绕；包围 </a:t>
            </a:r>
            <a:r>
              <a:rPr lang="en-US" sz="2800" dirty="0" smtClean="0"/>
              <a:t>→ </a:t>
            </a:r>
            <a:r>
              <a:rPr lang="en-US" sz="2800" i="1" dirty="0" smtClean="0"/>
              <a:t>adj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周围的</a:t>
            </a:r>
            <a:endParaRPr lang="en-US" altLang="zh-CN" sz="2800" dirty="0" smtClean="0"/>
          </a:p>
          <a:p>
            <a:r>
              <a:rPr lang="en-US" sz="2800" dirty="0" smtClean="0"/>
              <a:t>→ </a:t>
            </a:r>
            <a:r>
              <a:rPr lang="en-US" sz="2800" i="1" dirty="0" smtClean="0"/>
              <a:t>n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环境；周围的事物</a:t>
            </a:r>
          </a:p>
          <a:p>
            <a:r>
              <a:rPr lang="en-US" sz="2800" dirty="0" smtClean="0"/>
              <a:t>6</a:t>
            </a:r>
            <a:r>
              <a:rPr lang="zh-CN" altLang="en-US" sz="2800" dirty="0" smtClean="0"/>
              <a:t>．</a:t>
            </a:r>
            <a:r>
              <a:rPr lang="en-US" sz="2800" dirty="0" smtClean="0"/>
              <a:t>evidence </a:t>
            </a:r>
            <a:r>
              <a:rPr lang="en-US" sz="2800" i="1" dirty="0" smtClean="0"/>
              <a:t>n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证据；证明 </a:t>
            </a:r>
            <a:r>
              <a:rPr lang="en-US" sz="2800" dirty="0" smtClean="0"/>
              <a:t>→</a:t>
            </a:r>
            <a:r>
              <a:rPr lang="en-US" sz="2800" i="1" dirty="0" smtClean="0"/>
              <a:t>adj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明显的</a:t>
            </a:r>
            <a:endParaRPr lang="en-US" altLang="zh-CN" sz="2800" dirty="0" smtClean="0"/>
          </a:p>
          <a:p>
            <a:r>
              <a:rPr lang="en-US" sz="2800" dirty="0" smtClean="0"/>
              <a:t>→</a:t>
            </a:r>
            <a:r>
              <a:rPr lang="en-US" sz="2800" i="1" dirty="0" smtClean="0"/>
              <a:t>adv</a:t>
            </a:r>
            <a:r>
              <a:rPr lang="en-US" sz="2800" dirty="0" smtClean="0"/>
              <a:t>. </a:t>
            </a:r>
            <a:r>
              <a:rPr lang="zh-CN" altLang="en-US" sz="2800" dirty="0" smtClean="0"/>
              <a:t>明显地，显然</a:t>
            </a:r>
          </a:p>
        </p:txBody>
      </p:sp>
      <p:sp>
        <p:nvSpPr>
          <p:cNvPr id="4" name="矩形 3"/>
          <p:cNvSpPr/>
          <p:nvPr/>
        </p:nvSpPr>
        <p:spPr>
          <a:xfrm>
            <a:off x="4943050" y="2104302"/>
            <a:ext cx="19271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individually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88742" y="2424937"/>
            <a:ext cx="1760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belongings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916116" y="2911826"/>
            <a:ext cx="1204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defend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879464" y="3754973"/>
            <a:ext cx="1022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illegal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83697" y="3778723"/>
            <a:ext cx="11029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legally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809120" y="4265612"/>
            <a:ext cx="1955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surrounding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13813" y="4645622"/>
            <a:ext cx="20960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surroundings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785899" y="5037509"/>
            <a:ext cx="13594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evident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92899" y="5583772"/>
            <a:ext cx="1603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evidently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</TotalTime>
  <Words>1280</Words>
  <Application>Microsoft Office PowerPoint</Application>
  <PresentationFormat>宽屏</PresentationFormat>
  <Paragraphs>237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宋体</vt:lpstr>
      <vt:lpstr>Arial</vt:lpstr>
      <vt:lpstr>Calibri</vt:lpstr>
      <vt:lpstr>Times New Roman</vt:lpstr>
      <vt:lpstr>1_Office 主题</vt:lpstr>
      <vt:lpstr>PowerPoint 演示文稿</vt:lpstr>
      <vt:lpstr>重点单词复习</vt:lpstr>
      <vt:lpstr>重点单词复习</vt:lpstr>
      <vt:lpstr>重点单词复习</vt:lpstr>
      <vt:lpstr>重点单词复习</vt:lpstr>
      <vt:lpstr>重点单词复习</vt:lpstr>
      <vt:lpstr>重点单词复习</vt:lpstr>
      <vt:lpstr>单句语法填空 </vt:lpstr>
      <vt:lpstr>词汇拓展</vt:lpstr>
      <vt:lpstr>词汇拓展</vt:lpstr>
      <vt:lpstr>重点短语</vt:lpstr>
      <vt:lpstr>重点短语</vt:lpstr>
      <vt:lpstr>重点短语</vt:lpstr>
      <vt:lpstr>重点短语</vt:lpstr>
      <vt:lpstr>重点短语</vt:lpstr>
      <vt:lpstr>重点短语</vt:lpstr>
      <vt:lpstr>语境实战</vt:lpstr>
      <vt:lpstr>重点句子复习</vt:lpstr>
      <vt:lpstr>重点句子复习</vt:lpstr>
      <vt:lpstr>重点句子复习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194</cp:revision>
  <dcterms:created xsi:type="dcterms:W3CDTF">2019-01-12T04:39:00Z</dcterms:created>
  <dcterms:modified xsi:type="dcterms:W3CDTF">2020-01-13T03:20:36Z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