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27"/>
  </p:notesMasterIdLst>
  <p:sldIdLst>
    <p:sldId id="258" r:id="rId6"/>
    <p:sldId id="289" r:id="rId7"/>
    <p:sldId id="302" r:id="rId8"/>
    <p:sldId id="303" r:id="rId9"/>
    <p:sldId id="292" r:id="rId10"/>
    <p:sldId id="304" r:id="rId11"/>
    <p:sldId id="294" r:id="rId12"/>
    <p:sldId id="295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4" r:id="rId22"/>
    <p:sldId id="315" r:id="rId23"/>
    <p:sldId id="316" r:id="rId24"/>
    <p:sldId id="318" r:id="rId25"/>
    <p:sldId id="259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1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512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zh-CN" altLang="en-US" sz="1200" strike="noStrike" noProof="1" dirty="0"/>
          </a:p>
        </p:txBody>
      </p:sp>
      <p:sp>
        <p:nvSpPr>
          <p:cNvPr id="5124" name="幻灯片图像占位符 3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512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orient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split orient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307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3078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684213" y="511175"/>
            <a:ext cx="107950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en-US" altLang="zh-CN" sz="2000" b="1" dirty="0">
                <a:solidFill>
                  <a:schemeClr val="bg1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LOGO</a:t>
            </a:r>
            <a:endParaRPr lang="en-US" altLang="zh-CN" sz="2000" b="1" dirty="0">
              <a:solidFill>
                <a:schemeClr val="bg1"/>
              </a:solidFill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 orient="vert"/>
  </p:transition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3.jpeg"/><Relationship Id="rId2" Type="http://schemas.openxmlformats.org/officeDocument/2006/relationships/hyperlink" Target="&#38142;&#25509;&#36164;&#28304;\Section%20A%202a.mp3" TargetMode="Externa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hyperlink" Target="&#38142;&#25509;&#36164;&#28304;\Section%20A%202b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hyperlink" Target="&#38142;&#25509;&#36164;&#28304;\Section%20A%202d.mp3" TargetMode="Externa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ext Box 2"/>
          <p:cNvSpPr txBox="1"/>
          <p:nvPr/>
        </p:nvSpPr>
        <p:spPr>
          <a:xfrm>
            <a:off x="914400" y="1219200"/>
            <a:ext cx="7416800" cy="24622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4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What’s the best movie theater?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WordArt 6"/>
          <p:cNvSpPr>
            <a:spLocks noTextEdit="1"/>
          </p:cNvSpPr>
          <p:nvPr/>
        </p:nvSpPr>
        <p:spPr>
          <a:xfrm>
            <a:off x="2209800" y="4191000"/>
            <a:ext cx="49688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Section A   (2a-2d)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Text Box 2"/>
          <p:cNvSpPr txBox="1"/>
          <p:nvPr/>
        </p:nvSpPr>
        <p:spPr>
          <a:xfrm>
            <a:off x="307975" y="803275"/>
            <a:ext cx="8683625" cy="4695825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7" rIns="91435" bIns="45717" anchor="t">
            <a:spAutoFit/>
          </a:bodyPr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(２)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形容词的比较级用法:两种人或事物进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行比较时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,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用“形容词比较级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+ than”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e.g.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The sun is bigger than the moon.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This cake is more delicious than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that one.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形容词比较级可用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much, still, a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little,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even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等词来修饰。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Text Box 2"/>
          <p:cNvSpPr txBox="1"/>
          <p:nvPr/>
        </p:nvSpPr>
        <p:spPr>
          <a:xfrm>
            <a:off x="349250" y="630238"/>
            <a:ext cx="8542338" cy="5375275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(３)</a:t>
            </a:r>
            <a:r>
              <a:rPr lang="zh-CN" altLang="en-US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形容词最高级的用法: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表示三者或三者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以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    上（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人或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物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）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的比较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,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用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最高级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。最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高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    级前面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一般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加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定冠词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the,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后面可带短语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来说明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比较的范围。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    e.g.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Mary is the youngest of the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three 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defTabSz="913130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       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girls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.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English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is one of the most important 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subjects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in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our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school.</a:t>
            </a:r>
            <a:endParaRPr lang="en-US" altLang="zh-CN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Rectangle 2"/>
          <p:cNvSpPr>
            <a:spLocks noRot="1"/>
          </p:cNvSpPr>
          <p:nvPr/>
        </p:nvSpPr>
        <p:spPr>
          <a:xfrm>
            <a:off x="-685800" y="304800"/>
            <a:ext cx="7620000" cy="915988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ctr"/>
          <a:p>
            <a:pPr algn="ctr"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4.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形容词最高级的构成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grpSp>
        <p:nvGrpSpPr>
          <p:cNvPr id="17410" name="Group 3"/>
          <p:cNvGrpSpPr/>
          <p:nvPr/>
        </p:nvGrpSpPr>
        <p:grpSpPr>
          <a:xfrm>
            <a:off x="1597025" y="1358900"/>
            <a:ext cx="6175375" cy="5060950"/>
            <a:chOff x="0" y="0"/>
            <a:chExt cx="4014" cy="3456"/>
          </a:xfrm>
        </p:grpSpPr>
        <p:sp>
          <p:nvSpPr>
            <p:cNvPr id="17411" name="Rectangle 4"/>
            <p:cNvSpPr/>
            <p:nvPr/>
          </p:nvSpPr>
          <p:spPr>
            <a:xfrm>
              <a:off x="0" y="0"/>
              <a:ext cx="1512" cy="345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70546" tIns="35273" rIns="70546" bIns="35273" anchor="ctr"/>
            <a:p>
              <a:pPr algn="ctr" defTabSz="913130"/>
              <a:r>
                <a:rPr lang="en-US" altLang="zh-CN" sz="3200" b="1" dirty="0">
                  <a:solidFill>
                    <a:srgbClr val="003399"/>
                  </a:solidFill>
                  <a:latin typeface="Times New Roman" panose="02020603050405020304" pitchFamily="2" charset="0"/>
                  <a:ea typeface="黑体" pitchFamily="1" charset="-122"/>
                </a:rPr>
                <a:t>A: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cheap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short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quick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thick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light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cool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warm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quiet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wild 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  <a:p>
              <a:pPr algn="ctr" defTabSz="913130"/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zh-CN" altLang="en-US" sz="3200" b="1" dirty="0">
                  <a:latin typeface="Times New Roman" panose="02020603050405020304" pitchFamily="2" charset="0"/>
                  <a:ea typeface="黑体" pitchFamily="1" charset="-122"/>
                </a:rPr>
                <a:t>   </a:t>
              </a:r>
              <a:r>
                <a:rPr lang="en-US" altLang="zh-CN" sz="3200" b="1" dirty="0">
                  <a:latin typeface="Times New Roman" panose="02020603050405020304" pitchFamily="2" charset="0"/>
                  <a:ea typeface="黑体" pitchFamily="1" charset="-122"/>
                </a:rPr>
                <a:t>calm </a:t>
              </a:r>
              <a:endParaRPr lang="en-US" altLang="zh-CN" sz="3200" b="1" dirty="0">
                <a:latin typeface="Times New Roman" panose="02020603050405020304" pitchFamily="2" charset="0"/>
                <a:ea typeface="黑体" pitchFamily="1" charset="-122"/>
              </a:endParaRPr>
            </a:p>
          </p:txBody>
        </p:sp>
        <p:sp>
          <p:nvSpPr>
            <p:cNvPr id="17412" name="Text Box 5"/>
            <p:cNvSpPr txBox="1"/>
            <p:nvPr/>
          </p:nvSpPr>
          <p:spPr>
            <a:xfrm>
              <a:off x="2520" y="1344"/>
              <a:ext cx="1494" cy="42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0546" tIns="35273" rIns="70546" bIns="35273" anchor="t">
              <a:spAutoFit/>
            </a:bodyPr>
            <a:p>
              <a:pPr defTabSz="913130"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FF0000"/>
                  </a:solidFill>
                  <a:latin typeface="Arial" panose="020B0604020202020204" pitchFamily="34" charset="0"/>
                  <a:ea typeface="黑体" pitchFamily="1" charset="-122"/>
                </a:rPr>
                <a:t>加</a:t>
              </a:r>
              <a:r>
                <a:rPr lang="en-US" altLang="zh-CN" sz="3600" b="1" dirty="0">
                  <a:solidFill>
                    <a:srgbClr val="FF0000"/>
                  </a:solidFill>
                  <a:latin typeface="Arial" panose="020B0604020202020204" pitchFamily="34" charset="0"/>
                  <a:ea typeface="黑体" pitchFamily="1" charset="-122"/>
                </a:rPr>
                <a:t>- est</a:t>
              </a:r>
              <a:endPara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endParaRPr>
            </a:p>
          </p:txBody>
        </p:sp>
        <p:sp>
          <p:nvSpPr>
            <p:cNvPr id="17413" name="AutoShape 6"/>
            <p:cNvSpPr/>
            <p:nvPr/>
          </p:nvSpPr>
          <p:spPr>
            <a:xfrm>
              <a:off x="1392" y="192"/>
              <a:ext cx="408" cy="2976"/>
            </a:xfrm>
            <a:prstGeom prst="rightBrace">
              <a:avLst>
                <a:gd name="adj1" fmla="val 60750"/>
                <a:gd name="adj2" fmla="val 45889"/>
              </a:avLst>
            </a:prstGeom>
            <a:noFill/>
            <a:ln w="38100" cap="flat" cmpd="sng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Rectangle 2"/>
          <p:cNvSpPr/>
          <p:nvPr/>
        </p:nvSpPr>
        <p:spPr>
          <a:xfrm>
            <a:off x="2209800" y="641350"/>
            <a:ext cx="2170113" cy="563086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solidFill>
                  <a:srgbClr val="003399"/>
                </a:solidFill>
                <a:latin typeface="Times New Roman" panose="02020603050405020304" pitchFamily="2" charset="0"/>
                <a:ea typeface="黑体" pitchFamily="1" charset="-122"/>
              </a:rPr>
              <a:t>B: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heavy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</a:t>
            </a: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easy   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</a:t>
            </a: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tidy    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</a:t>
            </a: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dry      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</a:t>
            </a: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busy  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happy  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healthy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hungry 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algn="ctr"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early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8434" name="AutoShape 3"/>
          <p:cNvSpPr/>
          <p:nvPr/>
        </p:nvSpPr>
        <p:spPr>
          <a:xfrm>
            <a:off x="4341813" y="533400"/>
            <a:ext cx="688975" cy="5868988"/>
          </a:xfrm>
          <a:prstGeom prst="rightBrace">
            <a:avLst>
              <a:gd name="adj1" fmla="val 75679"/>
              <a:gd name="adj2" fmla="val 50000"/>
            </a:avLst>
          </a:prstGeom>
          <a:noFill/>
          <a:ln w="34925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5" name="Rectangle 4"/>
          <p:cNvSpPr/>
          <p:nvPr/>
        </p:nvSpPr>
        <p:spPr>
          <a:xfrm>
            <a:off x="5338763" y="3070225"/>
            <a:ext cx="3509962" cy="638175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变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y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为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i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，再加-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 Box 2"/>
          <p:cNvSpPr txBox="1"/>
          <p:nvPr/>
        </p:nvSpPr>
        <p:spPr>
          <a:xfrm>
            <a:off x="1752600" y="762000"/>
            <a:ext cx="2284413" cy="2041525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003399"/>
                </a:solidFill>
                <a:latin typeface="Times New Roman" panose="02020603050405020304" pitchFamily="2" charset="0"/>
                <a:ea typeface="黑体" pitchFamily="1" charset="-122"/>
                <a:sym typeface="Arial" panose="020B0604020202020204" pitchFamily="34" charset="0"/>
              </a:rPr>
              <a:t>C:</a:t>
            </a:r>
            <a:r>
              <a:rPr lang="en-US" altLang="zh-CN" sz="2500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large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</a:t>
            </a:r>
            <a:r>
              <a:rPr lang="zh-CN" altLang="en-US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late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nice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19458" name="AutoShape 3"/>
          <p:cNvSpPr/>
          <p:nvPr/>
        </p:nvSpPr>
        <p:spPr>
          <a:xfrm>
            <a:off x="3503613" y="1143000"/>
            <a:ext cx="304800" cy="1449388"/>
          </a:xfrm>
          <a:prstGeom prst="rightBrace">
            <a:avLst>
              <a:gd name="adj1" fmla="val 42246"/>
              <a:gd name="adj2" fmla="val 53838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59" name="Rectangle 4"/>
          <p:cNvSpPr/>
          <p:nvPr/>
        </p:nvSpPr>
        <p:spPr>
          <a:xfrm>
            <a:off x="4265613" y="1601788"/>
            <a:ext cx="2033587" cy="639762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/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加-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0" name="Text Box 5"/>
          <p:cNvSpPr txBox="1"/>
          <p:nvPr/>
        </p:nvSpPr>
        <p:spPr>
          <a:xfrm>
            <a:off x="6324600" y="3181350"/>
            <a:ext cx="1905000" cy="58420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big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gest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1" name="Text Box 6"/>
          <p:cNvSpPr txBox="1"/>
          <p:nvPr/>
        </p:nvSpPr>
        <p:spPr>
          <a:xfrm>
            <a:off x="1500188" y="3070225"/>
            <a:ext cx="2514600" cy="342106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  </a:t>
            </a:r>
            <a:r>
              <a:rPr lang="en-US" altLang="zh-CN" sz="3200" b="1" dirty="0">
                <a:solidFill>
                  <a:srgbClr val="003399"/>
                </a:solidFill>
                <a:latin typeface="Times New Roman" panose="02020603050405020304" pitchFamily="2" charset="0"/>
                <a:ea typeface="黑体" pitchFamily="1" charset="-122"/>
              </a:rPr>
              <a:t>D: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big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   hot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   thin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   wet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         fat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2" name="Text Box 8"/>
          <p:cNvSpPr txBox="1"/>
          <p:nvPr/>
        </p:nvSpPr>
        <p:spPr>
          <a:xfrm>
            <a:off x="6400800" y="3714750"/>
            <a:ext cx="1600200" cy="58420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hot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test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3" name="Text Box 9"/>
          <p:cNvSpPr txBox="1"/>
          <p:nvPr/>
        </p:nvSpPr>
        <p:spPr>
          <a:xfrm>
            <a:off x="4114800" y="3581400"/>
            <a:ext cx="1660525" cy="244475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lnSpc>
                <a:spcPts val="294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3366FF"/>
                </a:solidFill>
                <a:latin typeface="Arial" panose="020B0604020202020204" pitchFamily="34" charset="0"/>
                <a:ea typeface="黑体" pitchFamily="1" charset="-122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双写末尾的辅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  <a:p>
            <a:pPr defTabSz="913130">
              <a:lnSpc>
                <a:spcPts val="294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音字母,再加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  <a:p>
            <a:pPr defTabSz="913130">
              <a:lnSpc>
                <a:spcPts val="294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-est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</p:txBody>
      </p:sp>
      <p:sp>
        <p:nvSpPr>
          <p:cNvPr id="19464" name="Text Box 10"/>
          <p:cNvSpPr txBox="1"/>
          <p:nvPr/>
        </p:nvSpPr>
        <p:spPr>
          <a:xfrm>
            <a:off x="6400800" y="4248150"/>
            <a:ext cx="1905000" cy="585788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thin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nest</a:t>
            </a:r>
            <a:endParaRPr lang="en-US" altLang="zh-CN" sz="3200" b="1" dirty="0">
              <a:solidFill>
                <a:schemeClr val="accent2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5" name="Text Box 12"/>
          <p:cNvSpPr txBox="1"/>
          <p:nvPr/>
        </p:nvSpPr>
        <p:spPr>
          <a:xfrm>
            <a:off x="6324600" y="4857750"/>
            <a:ext cx="1828800" cy="58420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wet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test</a:t>
            </a:r>
            <a:endParaRPr lang="en-US" altLang="zh-CN" sz="3200" b="1" dirty="0">
              <a:solidFill>
                <a:schemeClr val="accent2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6" name="Text Box 14"/>
          <p:cNvSpPr txBox="1"/>
          <p:nvPr/>
        </p:nvSpPr>
        <p:spPr>
          <a:xfrm>
            <a:off x="6400800" y="5391150"/>
            <a:ext cx="2590800" cy="585788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fat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test</a:t>
            </a:r>
            <a:endParaRPr lang="en-US" altLang="zh-CN" sz="3200" b="1" dirty="0">
              <a:solidFill>
                <a:schemeClr val="accent2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19467" name="AutoShape 15"/>
          <p:cNvSpPr/>
          <p:nvPr/>
        </p:nvSpPr>
        <p:spPr>
          <a:xfrm>
            <a:off x="3516313" y="3159125"/>
            <a:ext cx="309562" cy="2879725"/>
          </a:xfrm>
          <a:prstGeom prst="rightBrace">
            <a:avLst>
              <a:gd name="adj1" fmla="val 82646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8" name="AutoShape 16"/>
          <p:cNvSpPr/>
          <p:nvPr/>
        </p:nvSpPr>
        <p:spPr>
          <a:xfrm rot="-10796675">
            <a:off x="5905500" y="3390900"/>
            <a:ext cx="304800" cy="2439988"/>
          </a:xfrm>
          <a:prstGeom prst="rightBrace">
            <a:avLst>
              <a:gd name="adj1" fmla="val 71120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3"/>
          <p:cNvSpPr/>
          <p:nvPr/>
        </p:nvSpPr>
        <p:spPr>
          <a:xfrm>
            <a:off x="1500188" y="1295400"/>
            <a:ext cx="2974975" cy="4800600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ctr"/>
          <a:p>
            <a:pPr algn="ctr" defTabSz="913130"/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    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E.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delicious  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dangerous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interesting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    </a:t>
            </a:r>
            <a:r>
              <a:rPr lang="zh-CN" altLang="en-US" sz="44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popular      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beautiful  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</a:t>
            </a:r>
            <a:r>
              <a:rPr lang="zh-CN" altLang="en-US" sz="4400" b="1" dirty="0">
                <a:latin typeface="Times New Roman" panose="02020603050405020304" pitchFamily="2" charset="0"/>
                <a:ea typeface="黑体" pitchFamily="1" charset="-122"/>
              </a:rPr>
              <a:t> 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careful    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algn="ctr" defTabSz="913130"/>
            <a:r>
              <a:rPr lang="en-US" altLang="zh-CN" sz="4400" b="1" dirty="0">
                <a:latin typeface="Times New Roman" panose="02020603050405020304" pitchFamily="2" charset="0"/>
                <a:ea typeface="黑体" pitchFamily="1" charset="-122"/>
              </a:rPr>
              <a:t>     </a:t>
            </a:r>
            <a:r>
              <a:rPr lang="zh-CN" altLang="en-US" sz="44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friendly  </a:t>
            </a:r>
            <a:endParaRPr lang="en-US" altLang="zh-CN" sz="3200" b="1" dirty="0">
              <a:latin typeface="Times New Roman" panose="02020603050405020304" pitchFamily="2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0482" name="AutoShape 4"/>
          <p:cNvSpPr/>
          <p:nvPr/>
        </p:nvSpPr>
        <p:spPr>
          <a:xfrm>
            <a:off x="4956175" y="1628775"/>
            <a:ext cx="457200" cy="4341813"/>
          </a:xfrm>
          <a:prstGeom prst="rightBrace">
            <a:avLst>
              <a:gd name="adj1" fmla="val 84369"/>
              <a:gd name="adj2" fmla="val 47088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3" name="Text Box 5"/>
          <p:cNvSpPr txBox="1"/>
          <p:nvPr/>
        </p:nvSpPr>
        <p:spPr>
          <a:xfrm>
            <a:off x="5411788" y="3276600"/>
            <a:ext cx="3095625" cy="1154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defTabSz="913130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前面加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most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/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Text Box 3"/>
          <p:cNvSpPr txBox="1"/>
          <p:nvPr/>
        </p:nvSpPr>
        <p:spPr>
          <a:xfrm>
            <a:off x="4724400" y="1219200"/>
            <a:ext cx="2362200" cy="107950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better     best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06" name="AutoShape 4"/>
          <p:cNvSpPr/>
          <p:nvPr/>
        </p:nvSpPr>
        <p:spPr>
          <a:xfrm>
            <a:off x="3706813" y="2667000"/>
            <a:ext cx="385762" cy="942975"/>
          </a:xfrm>
          <a:prstGeom prst="rightBrace">
            <a:avLst>
              <a:gd name="adj1" fmla="val 21717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Text Box 5"/>
          <p:cNvSpPr txBox="1"/>
          <p:nvPr/>
        </p:nvSpPr>
        <p:spPr>
          <a:xfrm>
            <a:off x="2533650" y="5105400"/>
            <a:ext cx="2058988" cy="1211263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  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itchFamily="1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far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little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08" name="Text Box 7"/>
          <p:cNvSpPr txBox="1"/>
          <p:nvPr/>
        </p:nvSpPr>
        <p:spPr>
          <a:xfrm>
            <a:off x="4724400" y="2514600"/>
            <a:ext cx="2209800" cy="1260475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worse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worst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09" name="Text Box 8"/>
          <p:cNvSpPr txBox="1"/>
          <p:nvPr/>
        </p:nvSpPr>
        <p:spPr>
          <a:xfrm>
            <a:off x="4724400" y="3810000"/>
            <a:ext cx="2208213" cy="122555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more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most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0" name="Text Box 9"/>
          <p:cNvSpPr txBox="1"/>
          <p:nvPr/>
        </p:nvSpPr>
        <p:spPr>
          <a:xfrm>
            <a:off x="4572000" y="5029200"/>
            <a:ext cx="3500438" cy="57785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farther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farthest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1" name="Text Box 10"/>
          <p:cNvSpPr txBox="1"/>
          <p:nvPr/>
        </p:nvSpPr>
        <p:spPr>
          <a:xfrm>
            <a:off x="4648200" y="5791200"/>
            <a:ext cx="3063875" cy="57785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  <a:ea typeface="黑体" pitchFamily="1" charset="-122"/>
              </a:rPr>
              <a:t>less  least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2" name="Text Box 11"/>
          <p:cNvSpPr txBox="1"/>
          <p:nvPr/>
        </p:nvSpPr>
        <p:spPr>
          <a:xfrm>
            <a:off x="1981200" y="1068388"/>
            <a:ext cx="2151063" cy="1211262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7" rIns="91435" bIns="45717" anchor="t">
            <a:spAutoFit/>
          </a:bodyPr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solidFill>
                  <a:srgbClr val="003399"/>
                </a:solidFill>
                <a:latin typeface="Times New Roman" panose="02020603050405020304" pitchFamily="2" charset="0"/>
                <a:ea typeface="黑体" pitchFamily="1" charset="-122"/>
              </a:rPr>
              <a:t>   F.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good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    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well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3" name="Text Box 13"/>
          <p:cNvSpPr txBox="1"/>
          <p:nvPr/>
        </p:nvSpPr>
        <p:spPr>
          <a:xfrm>
            <a:off x="2749550" y="2528888"/>
            <a:ext cx="1065213" cy="1211262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bad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ill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4" name="Text Box 15"/>
          <p:cNvSpPr txBox="1"/>
          <p:nvPr/>
        </p:nvSpPr>
        <p:spPr>
          <a:xfrm>
            <a:off x="2381250" y="3735388"/>
            <a:ext cx="1903413" cy="1211262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>
            <a:spAutoFit/>
          </a:bodyPr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many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  <a:p>
            <a:pPr defTabSz="913130">
              <a:spcBef>
                <a:spcPct val="30000"/>
              </a:spcBef>
            </a:pPr>
            <a:r>
              <a:rPr lang="zh-CN" altLang="en-US" sz="3200" b="1" dirty="0">
                <a:latin typeface="Times New Roman" panose="02020603050405020304" pitchFamily="2" charset="0"/>
                <a:ea typeface="黑体" pitchFamily="1" charset="-122"/>
              </a:rPr>
              <a:t>  </a:t>
            </a:r>
            <a:r>
              <a:rPr lang="en-US" altLang="zh-CN" sz="3200" b="1" dirty="0">
                <a:latin typeface="Times New Roman" panose="02020603050405020304" pitchFamily="2" charset="0"/>
                <a:ea typeface="黑体" pitchFamily="1" charset="-122"/>
              </a:rPr>
              <a:t>much</a:t>
            </a:r>
            <a:endParaRPr lang="en-US" altLang="zh-CN" sz="3200" b="1" dirty="0">
              <a:latin typeface="Times New Roman" panose="02020603050405020304" pitchFamily="2" charset="0"/>
              <a:ea typeface="黑体" pitchFamily="1" charset="-122"/>
            </a:endParaRPr>
          </a:p>
        </p:txBody>
      </p:sp>
      <p:sp>
        <p:nvSpPr>
          <p:cNvPr id="21515" name="AutoShape 17"/>
          <p:cNvSpPr/>
          <p:nvPr/>
        </p:nvSpPr>
        <p:spPr>
          <a:xfrm>
            <a:off x="3732213" y="1217613"/>
            <a:ext cx="360362" cy="1041400"/>
          </a:xfrm>
          <a:prstGeom prst="rightBrace">
            <a:avLst>
              <a:gd name="adj1" fmla="val 25674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6" name="AutoShape 18"/>
          <p:cNvSpPr/>
          <p:nvPr/>
        </p:nvSpPr>
        <p:spPr>
          <a:xfrm>
            <a:off x="3732213" y="3962400"/>
            <a:ext cx="360362" cy="908050"/>
          </a:xfrm>
          <a:prstGeom prst="rightBrace">
            <a:avLst>
              <a:gd name="adj1" fmla="val 22386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7" name="AutoShape 19"/>
          <p:cNvSpPr/>
          <p:nvPr/>
        </p:nvSpPr>
        <p:spPr>
          <a:xfrm>
            <a:off x="3732213" y="5334000"/>
            <a:ext cx="360362" cy="885825"/>
          </a:xfrm>
          <a:prstGeom prst="rightBrace">
            <a:avLst>
              <a:gd name="adj1" fmla="val 21838"/>
              <a:gd name="adj2" fmla="val 50000"/>
            </a:avLst>
          </a:prstGeom>
          <a:noFill/>
          <a:ln w="38100" cap="flat" cmpd="sng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118515" tIns="59258" rIns="118515" bIns="59258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Rectangle 2"/>
          <p:cNvSpPr>
            <a:spLocks noRot="1"/>
          </p:cNvSpPr>
          <p:nvPr/>
        </p:nvSpPr>
        <p:spPr>
          <a:xfrm>
            <a:off x="381000" y="685800"/>
            <a:ext cx="8537575" cy="5624513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 anchor="t"/>
          <a:p>
            <a:pPr marL="342900" indent="-342900" defTabSz="913130">
              <a:spcBef>
                <a:spcPct val="2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                         Exercise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1. good              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 better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best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2. comfortable   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more </a:t>
            </a:r>
            <a:r>
              <a:rPr lang="zh-CN" altLang="en-US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～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most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～</a:t>
            </a:r>
            <a:endParaRPr lang="zh-CN" altLang="en-US" sz="3600" b="1" dirty="0">
              <a:solidFill>
                <a:schemeClr val="hlink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3. big             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bigger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biggest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4. happy            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happier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happiest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5. cheap            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cheaper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cheapest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6. many        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more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7. difficult         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more </a:t>
            </a:r>
            <a:r>
              <a:rPr lang="zh-CN" altLang="en-US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～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most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～ 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marL="342900" indent="-342900" defTabSz="913130">
              <a:spcBef>
                <a:spcPct val="20000"/>
              </a:spcBef>
            </a:pP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8. little             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80008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less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least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Text Box 4"/>
          <p:cNvSpPr>
            <a:spLocks noGrp="1"/>
          </p:cNvSpPr>
          <p:nvPr>
            <p:ph type="body" idx="4294967295"/>
          </p:nvPr>
        </p:nvSpPr>
        <p:spPr>
          <a:xfrm>
            <a:off x="468313" y="1485900"/>
            <a:ext cx="8064500" cy="4535488"/>
          </a:xfrm>
          <a:ln/>
        </p:spPr>
        <p:txBody>
          <a:bodyPr wrap="square" anchor="t"/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1. Lily gets up ______ (early) than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   </a:t>
            </a:r>
            <a:r>
              <a:rPr lang="zh-CN" altLang="en-US" sz="3600" b="1" dirty="0">
                <a:latin typeface="Times New Roman" panose="02020603050405020304" pitchFamily="2" charset="0"/>
              </a:rPr>
              <a:t> </a:t>
            </a:r>
            <a:r>
              <a:rPr lang="en-US" altLang="zh-CN" sz="3600" b="1" dirty="0">
                <a:latin typeface="Times New Roman" panose="02020603050405020304" pitchFamily="2" charset="0"/>
              </a:rPr>
              <a:t>Lucy.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2. Which goes __________ (slowly),  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   </a:t>
            </a:r>
            <a:r>
              <a:rPr lang="zh-CN" altLang="en-US" sz="3600" b="1" dirty="0">
                <a:latin typeface="Times New Roman" panose="02020603050405020304" pitchFamily="2" charset="0"/>
              </a:rPr>
              <a:t> </a:t>
            </a:r>
            <a:r>
              <a:rPr lang="en-US" altLang="zh-CN" sz="3600" b="1" dirty="0">
                <a:latin typeface="Times New Roman" panose="02020603050405020304" pitchFamily="2" charset="0"/>
              </a:rPr>
              <a:t>Tom or Jim?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3.This book is _______________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   (interesting) than that one.</a:t>
            </a:r>
            <a:endParaRPr lang="en-US" altLang="zh-CN" sz="3600" b="1" dirty="0">
              <a:latin typeface="Times New Roman" panose="02020603050405020304" pitchFamily="2" charset="0"/>
            </a:endParaRPr>
          </a:p>
        </p:txBody>
      </p:sp>
      <p:sp>
        <p:nvSpPr>
          <p:cNvPr id="23555" name="Text Box 5"/>
          <p:cNvSpPr txBox="1"/>
          <p:nvPr/>
        </p:nvSpPr>
        <p:spPr>
          <a:xfrm>
            <a:off x="3805238" y="1628775"/>
            <a:ext cx="1492250" cy="646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earlier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3556" name="Text Box 6"/>
          <p:cNvSpPr txBox="1"/>
          <p:nvPr/>
        </p:nvSpPr>
        <p:spPr>
          <a:xfrm>
            <a:off x="3706813" y="2978150"/>
            <a:ext cx="2665412" cy="646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more slowly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3557" name="Text Box 7"/>
          <p:cNvSpPr txBox="1"/>
          <p:nvPr/>
        </p:nvSpPr>
        <p:spPr>
          <a:xfrm>
            <a:off x="3900488" y="4419600"/>
            <a:ext cx="3411537" cy="646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more interesting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" name="Text Box 9"/>
          <p:cNvSpPr txBox="1"/>
          <p:nvPr/>
        </p:nvSpPr>
        <p:spPr>
          <a:xfrm>
            <a:off x="925513" y="639763"/>
            <a:ext cx="6910387" cy="74295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 anchor="t">
            <a:spAutoFit/>
          </a:bodyPr>
          <a:p>
            <a:pPr defTabSz="913130"/>
            <a:r>
              <a:rPr lang="zh-CN" altLang="en-US" sz="4100" b="1" dirty="0">
                <a:solidFill>
                  <a:srgbClr val="0000CC"/>
                </a:solidFill>
                <a:latin typeface="Arial" panose="020B0604020202020204" pitchFamily="34" charset="0"/>
                <a:ea typeface="黑体" pitchFamily="1" charset="-122"/>
              </a:rPr>
              <a:t>根据所给词的适当形式填空。</a:t>
            </a:r>
            <a:endParaRPr lang="zh-CN" altLang="en-US" sz="4100" b="1" dirty="0">
              <a:solidFill>
                <a:srgbClr val="0000CC"/>
              </a:solidFill>
              <a:latin typeface="Arial" panose="020B0604020202020204" pitchFamily="34" charset="0"/>
              <a:ea typeface="黑体" pitchFamily="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Rectangle 2"/>
          <p:cNvSpPr>
            <a:spLocks noGrp="1"/>
          </p:cNvSpPr>
          <p:nvPr>
            <p:ph type="body" idx="4294967295"/>
          </p:nvPr>
        </p:nvSpPr>
        <p:spPr>
          <a:xfrm>
            <a:off x="539750" y="998538"/>
            <a:ext cx="8229600" cy="4525962"/>
          </a:xfrm>
          <a:ln/>
        </p:spPr>
        <p:txBody>
          <a:bodyPr wrap="square" anchor="t"/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4. She works  ________________                                </a:t>
            </a:r>
            <a:r>
              <a:rPr lang="zh-CN" altLang="en-US" sz="3600" b="1" dirty="0">
                <a:latin typeface="Times New Roman" panose="02020603050405020304" pitchFamily="2" charset="0"/>
              </a:rPr>
              <a:t> </a:t>
            </a:r>
            <a:endParaRPr lang="zh-CN" altLang="en-US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2" charset="0"/>
              </a:rPr>
              <a:t>       </a:t>
            </a:r>
            <a:r>
              <a:rPr lang="en-US" altLang="zh-CN" sz="3600" b="1" dirty="0">
                <a:latin typeface="Times New Roman" panose="02020603050405020304" pitchFamily="2" charset="0"/>
              </a:rPr>
              <a:t>(careful) in her school.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5. Who goes to bed _________ (late)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2" charset="0"/>
              </a:rPr>
              <a:t>       </a:t>
            </a:r>
            <a:r>
              <a:rPr lang="en-US" altLang="zh-CN" sz="3600" b="1" dirty="0">
                <a:latin typeface="Times New Roman" panose="02020603050405020304" pitchFamily="2" charset="0"/>
              </a:rPr>
              <a:t>Jim, Tom or Jack?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6. I think turkey is ________________                            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2" charset="0"/>
              </a:rPr>
              <a:t>       </a:t>
            </a:r>
            <a:r>
              <a:rPr lang="en-US" altLang="zh-CN" sz="3600" b="1" dirty="0">
                <a:latin typeface="Times New Roman" panose="02020603050405020304" pitchFamily="2" charset="0"/>
              </a:rPr>
              <a:t>(delicious) of all. </a:t>
            </a:r>
            <a:endParaRPr lang="en-US" altLang="zh-CN" sz="3600" b="1" dirty="0">
              <a:latin typeface="Times New Roman" panose="02020603050405020304" pitchFamily="2" charset="0"/>
            </a:endParaRPr>
          </a:p>
        </p:txBody>
      </p:sp>
      <p:sp>
        <p:nvSpPr>
          <p:cNvPr id="24579" name="Text Box 3"/>
          <p:cNvSpPr txBox="1"/>
          <p:nvPr/>
        </p:nvSpPr>
        <p:spPr>
          <a:xfrm>
            <a:off x="3611563" y="1089025"/>
            <a:ext cx="3832225" cy="646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the most carefully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4580" name="Text Box 4"/>
          <p:cNvSpPr txBox="1"/>
          <p:nvPr/>
        </p:nvSpPr>
        <p:spPr>
          <a:xfrm>
            <a:off x="4860925" y="2528888"/>
            <a:ext cx="1466850" cy="646112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 latest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4581" name="Text Box 5"/>
          <p:cNvSpPr txBox="1"/>
          <p:nvPr/>
        </p:nvSpPr>
        <p:spPr>
          <a:xfrm>
            <a:off x="4764088" y="3879850"/>
            <a:ext cx="3697287" cy="646113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the most delicious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 Box 2"/>
          <p:cNvSpPr txBox="1"/>
          <p:nvPr/>
        </p:nvSpPr>
        <p:spPr>
          <a:xfrm>
            <a:off x="228600" y="609600"/>
            <a:ext cx="8839200" cy="1558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2800"/>
              </a:lnSpc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2a   </a:t>
            </a: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Listen to a reporter interviewing a   </a:t>
            </a:r>
            <a:endParaRPr lang="zh-CN" altLang="en-US" sz="36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28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boy. Circle  the 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boy’s answer</a:t>
            </a: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800"/>
              </a:lnSpc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0" name="Text Box 3"/>
          <p:cNvSpPr txBox="1"/>
          <p:nvPr/>
        </p:nvSpPr>
        <p:spPr>
          <a:xfrm>
            <a:off x="808038" y="1903413"/>
            <a:ext cx="184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Oval 6"/>
          <p:cNvSpPr/>
          <p:nvPr/>
        </p:nvSpPr>
        <p:spPr>
          <a:xfrm>
            <a:off x="2209800" y="1143000"/>
            <a:ext cx="1371600" cy="574675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TextBox 6"/>
          <p:cNvSpPr txBox="1"/>
          <p:nvPr/>
        </p:nvSpPr>
        <p:spPr>
          <a:xfrm>
            <a:off x="3657600" y="1949450"/>
            <a:ext cx="5334000" cy="4860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CN" sz="2800" b="1" dirty="0">
                <a:solidFill>
                  <a:srgbClr val="7030A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Green City Survey</a:t>
            </a:r>
            <a:endParaRPr lang="zh-CN" altLang="en-US" sz="2800" b="1" dirty="0">
              <a:solidFill>
                <a:srgbClr val="7030A0"/>
              </a:solidFill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1.Which is the best clothes store?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buAutoNum type="alphaLcPeriod"/>
            </a:pPr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Miller’s     </a:t>
            </a:r>
            <a:endParaRPr lang="en-US" altLang="zh-CN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buAutoNum type="alphaLcPeriod"/>
            </a:pPr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Blue Moon     </a:t>
            </a:r>
            <a:endParaRPr lang="en-US" altLang="zh-CN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c.Dream Clothes</a:t>
            </a:r>
            <a:endParaRPr lang="en-US" altLang="zh-CN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buAutoNum type="alphaLcPeriod"/>
            </a:pPr>
            <a:endParaRPr lang="zh-CN" altLang="en-US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2.Which is the best radio station?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a.970</a:t>
            </a:r>
            <a:r>
              <a:rPr lang="zh-CN" altLang="en-US" sz="2800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AM      </a:t>
            </a:r>
            <a:endParaRPr lang="en-US" altLang="zh-CN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b.97.9</a:t>
            </a:r>
            <a:r>
              <a:rPr lang="zh-CN" altLang="en-US" sz="2800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FM       </a:t>
            </a:r>
            <a:endParaRPr lang="en-US" altLang="zh-CN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c.107.9</a:t>
            </a:r>
            <a:r>
              <a:rPr lang="zh-CN" altLang="en-US" sz="2800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FM</a:t>
            </a:r>
            <a:endParaRPr lang="zh-CN" altLang="en-US" sz="28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7173" name="图片 7" descr="A-2a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2514600"/>
            <a:ext cx="3200400" cy="3962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圆角矩形 8"/>
          <p:cNvSpPr/>
          <p:nvPr/>
        </p:nvSpPr>
        <p:spPr>
          <a:xfrm>
            <a:off x="3505200" y="1905000"/>
            <a:ext cx="5486400" cy="46482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7175" name="Picture 35" descr="D:\迅雷下载\Tencent\QQ\Users\279358040\Image\03FJIU6ZYPN@OYQU33O7YHM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676400"/>
            <a:ext cx="838200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7" name="Oval 6"/>
          <p:cNvSpPr/>
          <p:nvPr/>
        </p:nvSpPr>
        <p:spPr>
          <a:xfrm>
            <a:off x="3581400" y="2895600"/>
            <a:ext cx="1981200" cy="574675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8" name="Oval 6"/>
          <p:cNvSpPr/>
          <p:nvPr/>
        </p:nvSpPr>
        <p:spPr>
          <a:xfrm>
            <a:off x="3733800" y="5867400"/>
            <a:ext cx="1981200" cy="574675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 Box 5"/>
          <p:cNvSpPr txBox="1"/>
          <p:nvPr/>
        </p:nvSpPr>
        <p:spPr>
          <a:xfrm>
            <a:off x="1763713" y="1557338"/>
            <a:ext cx="5329237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2" name="Text Box 8"/>
          <p:cNvSpPr txBox="1"/>
          <p:nvPr/>
        </p:nvSpPr>
        <p:spPr>
          <a:xfrm>
            <a:off x="2362200" y="1371600"/>
            <a:ext cx="5616575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6000" dirty="0">
                <a:latin typeface="Arial" panose="020B0604020202020204" pitchFamily="34" charset="0"/>
                <a:ea typeface="宋体" panose="02010600030101010101" pitchFamily="2" charset="-122"/>
              </a:rPr>
              <a:t>Homework:</a:t>
            </a:r>
            <a:endParaRPr lang="en-US" altLang="zh-CN" sz="6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Text Box 9"/>
          <p:cNvSpPr txBox="1"/>
          <p:nvPr/>
        </p:nvSpPr>
        <p:spPr>
          <a:xfrm>
            <a:off x="990600" y="2895600"/>
            <a:ext cx="7391400" cy="6397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342900" indent="-342900"/>
            <a:r>
              <a:rPr lang="zh-CN" altLang="en-US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P</a:t>
            </a:r>
            <a:r>
              <a:rPr lang="en-US" altLang="zh-CN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review </a:t>
            </a:r>
            <a:r>
              <a:rPr lang="zh-CN" altLang="en-US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G</a:t>
            </a:r>
            <a:r>
              <a:rPr lang="en-US" altLang="zh-CN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rammar</a:t>
            </a:r>
            <a:r>
              <a:rPr lang="zh-CN" altLang="en-US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F</a:t>
            </a:r>
            <a:r>
              <a:rPr lang="en-US" altLang="zh-CN" sz="3600" b="1" dirty="0">
                <a:solidFill>
                  <a:srgbClr val="0033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ocus in page 27.</a:t>
            </a:r>
            <a:endParaRPr lang="en-US" altLang="zh-CN" sz="3600" b="1" dirty="0">
              <a:solidFill>
                <a:srgbClr val="003399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25604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29400" y="3505200"/>
            <a:ext cx="1482725" cy="2895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WordArt 4"/>
          <p:cNvSpPr>
            <a:spLocks noTextEdit="1"/>
          </p:cNvSpPr>
          <p:nvPr/>
        </p:nvSpPr>
        <p:spPr>
          <a:xfrm>
            <a:off x="1676400" y="2438400"/>
            <a:ext cx="62484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CC99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9900"/>
                </a:solidFill>
                <a:latin typeface="华文行楷" panose="02010800040101010101" charset="-122"/>
                <a:ea typeface="华文行楷" panose="02010800040101010101" charset="-122"/>
              </a:rPr>
              <a:t>Thank You!</a:t>
            </a:r>
            <a:endParaRPr lang="zh-CN" altLang="en-US" sz="3600">
              <a:ln w="9525" cap="flat" cmpd="sng">
                <a:solidFill>
                  <a:srgbClr val="FFCC99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990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1"/>
          <p:cNvSpPr/>
          <p:nvPr/>
        </p:nvSpPr>
        <p:spPr>
          <a:xfrm>
            <a:off x="146050" y="493713"/>
            <a:ext cx="8770938" cy="13176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defTabSz="914400" eaLnBrk="0" hangingPunct="0">
              <a:lnSpc>
                <a:spcPts val="3225"/>
              </a:lnSpc>
              <a:tabLst>
                <a:tab pos="495300" algn="l"/>
                <a:tab pos="5273675" algn="r"/>
              </a:tabLst>
            </a:pP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2b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Listen again. Write the correct store or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 eaLnBrk="0" hangingPunct="0">
              <a:lnSpc>
                <a:spcPts val="3225"/>
              </a:lnSpc>
              <a:tabLst>
                <a:tab pos="495300" algn="l"/>
                <a:tab pos="5273675" algn="r"/>
              </a:tabLst>
            </a:pP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 eaLnBrk="0" hangingPunct="0">
              <a:lnSpc>
                <a:spcPts val="3225"/>
              </a:lnSpc>
              <a:tabLst>
                <a:tab pos="495300" algn="l"/>
                <a:tab pos="5273675" algn="r"/>
              </a:tabLst>
            </a:pPr>
            <a:r>
              <a:rPr lang="zh-CN" altLang="en-US" sz="32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radio station next to each statement.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8194" name="Picture 35" descr="D:\迅雷下载\Tencent\QQ\Users\279358040\Image\03FJIU6ZYPN@OYQU33O7YHM.jpg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1828800"/>
            <a:ext cx="838200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Box 5"/>
          <p:cNvSpPr txBox="1"/>
          <p:nvPr/>
        </p:nvSpPr>
        <p:spPr>
          <a:xfrm>
            <a:off x="1143000" y="3354388"/>
            <a:ext cx="5410200" cy="3470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Clothes 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</a:rPr>
              <a:t>s</a:t>
            </a: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tores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_____________It’s the most expensive.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_____________ It has the best clothes.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_____________ It’s the worst store.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________You can buy clothes the most</a:t>
            </a:r>
            <a:endParaRPr lang="en-US" altLang="zh-CN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                 cheaply there.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endParaRPr lang="zh-CN" altLang="en-US" sz="24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grpSp>
        <p:nvGrpSpPr>
          <p:cNvPr id="8196" name="组合 7"/>
          <p:cNvGrpSpPr/>
          <p:nvPr/>
        </p:nvGrpSpPr>
        <p:grpSpPr>
          <a:xfrm>
            <a:off x="3657600" y="2133600"/>
            <a:ext cx="2438400" cy="1600200"/>
            <a:chOff x="0" y="0"/>
            <a:chExt cx="2438400" cy="1600200"/>
          </a:xfrm>
        </p:grpSpPr>
        <p:sp>
          <p:nvSpPr>
            <p:cNvPr id="8197" name="五边形 8"/>
            <p:cNvSpPr/>
            <p:nvPr/>
          </p:nvSpPr>
          <p:spPr>
            <a:xfrm>
              <a:off x="0" y="0"/>
              <a:ext cx="2438400" cy="1600200"/>
            </a:xfrm>
            <a:prstGeom prst="homePlate">
              <a:avLst>
                <a:gd name="adj" fmla="val 19223"/>
              </a:avLst>
            </a:prstGeom>
            <a:solidFill>
              <a:srgbClr val="9C9CDF"/>
            </a:solidFill>
            <a:ln w="25400" cap="flat" cmpd="sng">
              <a:solidFill>
                <a:srgbClr val="89A4A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198" name="TextBox 7"/>
            <p:cNvSpPr txBox="1"/>
            <p:nvPr/>
          </p:nvSpPr>
          <p:spPr>
            <a:xfrm>
              <a:off x="76200" y="0"/>
              <a:ext cx="2362200" cy="15049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lnSpc>
                  <a:spcPts val="3800"/>
                </a:lnSpc>
              </a:pPr>
              <a:r>
                <a:rPr lang="en-US" altLang="zh-CN" sz="2400" b="1" dirty="0">
                  <a:latin typeface="Times New Roman" panose="02020603050405020304" pitchFamily="2" charset="0"/>
                  <a:ea typeface="宋体" panose="02010600030101010101" pitchFamily="2" charset="-122"/>
                  <a:cs typeface="Times New Roman" panose="02020603050405020304" pitchFamily="2" charset="0"/>
                </a:rPr>
                <a:t>Miller’s</a:t>
              </a:r>
              <a:endPara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endParaRPr>
            </a:p>
            <a:p>
              <a:pPr>
                <a:lnSpc>
                  <a:spcPts val="3800"/>
                </a:lnSpc>
              </a:pPr>
              <a:r>
                <a:rPr lang="en-US" altLang="zh-CN" sz="2400" b="1" dirty="0">
                  <a:latin typeface="Times New Roman" panose="02020603050405020304" pitchFamily="2" charset="0"/>
                  <a:ea typeface="宋体" panose="02010600030101010101" pitchFamily="2" charset="-122"/>
                  <a:cs typeface="Times New Roman" panose="02020603050405020304" pitchFamily="2" charset="0"/>
                </a:rPr>
                <a:t>Blue Moon</a:t>
              </a:r>
              <a:endPara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endParaRPr>
            </a:p>
            <a:p>
              <a:pPr>
                <a:lnSpc>
                  <a:spcPts val="3800"/>
                </a:lnSpc>
              </a:pPr>
              <a:r>
                <a:rPr lang="en-US" altLang="zh-CN" sz="2400" b="1" dirty="0">
                  <a:latin typeface="Times New Roman" panose="02020603050405020304" pitchFamily="2" charset="0"/>
                  <a:ea typeface="宋体" panose="02010600030101010101" pitchFamily="2" charset="-122"/>
                  <a:cs typeface="Times New Roman" panose="02020603050405020304" pitchFamily="2" charset="0"/>
                </a:rPr>
                <a:t>Dream Clothes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8200" name="TextBox 6"/>
          <p:cNvSpPr txBox="1"/>
          <p:nvPr/>
        </p:nvSpPr>
        <p:spPr>
          <a:xfrm>
            <a:off x="1143000" y="3810000"/>
            <a:ext cx="19050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Blue Moon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201" name="TextBox 10"/>
          <p:cNvSpPr txBox="1"/>
          <p:nvPr/>
        </p:nvSpPr>
        <p:spPr>
          <a:xfrm>
            <a:off x="1143000" y="4803775"/>
            <a:ext cx="31242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Dream Clothes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2" name="TextBox 11"/>
          <p:cNvSpPr txBox="1"/>
          <p:nvPr/>
        </p:nvSpPr>
        <p:spPr>
          <a:xfrm>
            <a:off x="1143000" y="5260975"/>
            <a:ext cx="31242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Miller’s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203" name="TextBox 12"/>
          <p:cNvSpPr txBox="1"/>
          <p:nvPr/>
        </p:nvSpPr>
        <p:spPr>
          <a:xfrm>
            <a:off x="1143000" y="4267200"/>
            <a:ext cx="31242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Miller’s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2" name="图片 13" descr="QQ截图201308051353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4114800"/>
            <a:ext cx="2376488" cy="2114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五边形 5"/>
          <p:cNvSpPr/>
          <p:nvPr/>
        </p:nvSpPr>
        <p:spPr>
          <a:xfrm>
            <a:off x="4724400" y="2286000"/>
            <a:ext cx="1828800" cy="1600200"/>
          </a:xfrm>
          <a:prstGeom prst="homePlate">
            <a:avLst>
              <a:gd name="adj" fmla="val 19222"/>
            </a:avLst>
          </a:prstGeom>
          <a:solidFill>
            <a:srgbClr val="FF9999">
              <a:alpha val="45999"/>
            </a:srgbClr>
          </a:solidFill>
          <a:ln w="25400" cap="flat" cmpd="sng">
            <a:solidFill>
              <a:srgbClr val="89A4A7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8" name="TextBox 3"/>
          <p:cNvSpPr txBox="1"/>
          <p:nvPr/>
        </p:nvSpPr>
        <p:spPr>
          <a:xfrm>
            <a:off x="685800" y="3505200"/>
            <a:ext cx="7467600" cy="2528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Radio stations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 It has the worst music.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 They play the most boring songs.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___________ The DJs choose songs the most carefully.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___________ It’s the most popular.</a:t>
            </a:r>
            <a:endParaRPr lang="zh-CN" altLang="en-US" sz="24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9219" name="TextBox 4"/>
          <p:cNvSpPr txBox="1"/>
          <p:nvPr/>
        </p:nvSpPr>
        <p:spPr>
          <a:xfrm>
            <a:off x="4800600" y="2286000"/>
            <a:ext cx="1828800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970 AM</a:t>
            </a:r>
            <a:endParaRPr lang="en-US" altLang="zh-CN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97.9 FM</a:t>
            </a:r>
            <a:endParaRPr lang="en-US" altLang="zh-CN" sz="24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3800"/>
              </a:lnSpc>
            </a:pPr>
            <a:r>
              <a:rPr lang="en-US" altLang="zh-CN" sz="24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107.9 FM</a:t>
            </a:r>
            <a:endParaRPr lang="zh-CN" altLang="en-US" sz="24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9220" name="图片 6" descr="QQ截图2013080513571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685800"/>
            <a:ext cx="3303588" cy="2794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TextBox 7"/>
          <p:cNvSpPr txBox="1"/>
          <p:nvPr/>
        </p:nvSpPr>
        <p:spPr>
          <a:xfrm>
            <a:off x="685800" y="4970463"/>
            <a:ext cx="19050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107.9 FM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9223" name="TextBox 8"/>
          <p:cNvSpPr txBox="1"/>
          <p:nvPr/>
        </p:nvSpPr>
        <p:spPr>
          <a:xfrm>
            <a:off x="609600" y="3976688"/>
            <a:ext cx="1905000" cy="53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790 AM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9224" name="TextBox 10"/>
          <p:cNvSpPr txBox="1"/>
          <p:nvPr/>
        </p:nvSpPr>
        <p:spPr>
          <a:xfrm>
            <a:off x="762000" y="545465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97.9 FM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9225" name="TextBox 11"/>
          <p:cNvSpPr txBox="1"/>
          <p:nvPr/>
        </p:nvSpPr>
        <p:spPr>
          <a:xfrm>
            <a:off x="685800" y="4433888"/>
            <a:ext cx="19050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38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97.9 FM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Rectangle 2"/>
          <p:cNvSpPr>
            <a:spLocks noRot="1"/>
          </p:cNvSpPr>
          <p:nvPr/>
        </p:nvSpPr>
        <p:spPr>
          <a:xfrm>
            <a:off x="152400" y="4572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defTabSz="914400" eaLnBrk="0" hangingPunct="0">
              <a:tabLst>
                <a:tab pos="495300" algn="l"/>
                <a:tab pos="5273675" algn="r"/>
              </a:tabLst>
            </a:pPr>
            <a:r>
              <a:rPr lang="zh-CN" altLang="en-US" sz="4800" b="1" dirty="0">
                <a:latin typeface="Arial" panose="020B0604020202020204" pitchFamily="34" charset="0"/>
                <a:ea typeface="宋体" panose="02010600030101010101" pitchFamily="2" charset="-122"/>
              </a:rPr>
              <a:t>2c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Pair work : Role-play</a:t>
            </a:r>
            <a:endParaRPr lang="zh-CN" altLang="en-US" sz="36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2" name="Rectangle 3"/>
          <p:cNvSpPr>
            <a:spLocks noRot="1"/>
          </p:cNvSpPr>
          <p:nvPr/>
        </p:nvSpPr>
        <p:spPr>
          <a:xfrm>
            <a:off x="250825" y="1905000"/>
            <a:ext cx="8893175" cy="60928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A: Hello! I</a:t>
            </a: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m a reporter.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Can I ask you some questions?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B: Sure.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A: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What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’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s the best / the worst clothes store in town?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B: I think </a:t>
            </a: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Miller’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s is </a:t>
            </a:r>
            <a:r>
              <a:rPr lang="zh-CN" altLang="en-US" sz="2800" b="1" dirty="0">
                <a:solidFill>
                  <a:srgbClr val="FF66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the best 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/ </a:t>
            </a:r>
            <a:r>
              <a:rPr lang="zh-CN" altLang="en-US" sz="2800" b="1" dirty="0">
                <a:solidFill>
                  <a:srgbClr val="FF66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the worst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.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A: </a:t>
            </a:r>
            <a:r>
              <a:rPr lang="zh-CN" altLang="en-US" sz="2800" b="1" dirty="0">
                <a:solidFill>
                  <a:srgbClr val="FF6699"/>
                </a:solidFill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Why do you think so?</a:t>
            </a:r>
            <a:endParaRPr lang="zh-CN" altLang="en-US" sz="2800" b="1" dirty="0">
              <a:solidFill>
                <a:srgbClr val="FF6699"/>
              </a:solidFill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B: </a:t>
            </a: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Well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</a:rPr>
              <a:t>,</a:t>
            </a:r>
            <a:r>
              <a:rPr lang="en-US" altLang="zh-CN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Miller’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s has </a:t>
            </a:r>
            <a:r>
              <a:rPr lang="zh-CN" altLang="en-US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…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</a:pP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grpSp>
        <p:nvGrpSpPr>
          <p:cNvPr id="10243" name="Group 6"/>
          <p:cNvGrpSpPr/>
          <p:nvPr/>
        </p:nvGrpSpPr>
        <p:grpSpPr>
          <a:xfrm>
            <a:off x="6019800" y="3962400"/>
            <a:ext cx="2514600" cy="2609850"/>
            <a:chOff x="0" y="0"/>
            <a:chExt cx="1392" cy="1588"/>
          </a:xfrm>
        </p:grpSpPr>
        <p:sp>
          <p:nvSpPr>
            <p:cNvPr id="10244" name="AutoShape 7"/>
            <p:cNvSpPr>
              <a:spLocks noChangeAspect="1"/>
            </p:cNvSpPr>
            <p:nvPr/>
          </p:nvSpPr>
          <p:spPr>
            <a:xfrm>
              <a:off x="0" y="1"/>
              <a:ext cx="1392" cy="158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p>
              <a:pPr algn="ctr"/>
              <a:endParaRPr lang="zh-CN" altLang="en-US" sz="3600" b="1" i="1" dirty="0">
                <a:latin typeface="Arial" panose="020B0604020202020204" pitchFamily="34" charset="0"/>
                <a:ea typeface="幼圆" panose="02010509060101010101" pitchFamily="1" charset="-122"/>
              </a:endParaRPr>
            </a:p>
          </p:txBody>
        </p:sp>
        <p:sp>
          <p:nvSpPr>
            <p:cNvPr id="10245" name="Freeform 8"/>
            <p:cNvSpPr/>
            <p:nvPr/>
          </p:nvSpPr>
          <p:spPr>
            <a:xfrm>
              <a:off x="0" y="717"/>
              <a:ext cx="1391" cy="87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pathLst>
                <a:path w="2782" h="1741">
                  <a:moveTo>
                    <a:pt x="2782" y="1535"/>
                  </a:moveTo>
                  <a:lnTo>
                    <a:pt x="2617" y="907"/>
                  </a:lnTo>
                  <a:lnTo>
                    <a:pt x="2545" y="729"/>
                  </a:lnTo>
                  <a:lnTo>
                    <a:pt x="2482" y="587"/>
                  </a:lnTo>
                  <a:lnTo>
                    <a:pt x="2408" y="463"/>
                  </a:lnTo>
                  <a:lnTo>
                    <a:pt x="2245" y="232"/>
                  </a:lnTo>
                  <a:lnTo>
                    <a:pt x="2197" y="192"/>
                  </a:lnTo>
                  <a:lnTo>
                    <a:pt x="2132" y="148"/>
                  </a:lnTo>
                  <a:lnTo>
                    <a:pt x="1990" y="82"/>
                  </a:lnTo>
                  <a:lnTo>
                    <a:pt x="1790" y="30"/>
                  </a:lnTo>
                  <a:lnTo>
                    <a:pt x="1723" y="19"/>
                  </a:lnTo>
                  <a:lnTo>
                    <a:pt x="1638" y="8"/>
                  </a:lnTo>
                  <a:lnTo>
                    <a:pt x="1361" y="0"/>
                  </a:lnTo>
                  <a:lnTo>
                    <a:pt x="1264" y="3"/>
                  </a:lnTo>
                  <a:lnTo>
                    <a:pt x="1148" y="11"/>
                  </a:lnTo>
                  <a:lnTo>
                    <a:pt x="1027" y="35"/>
                  </a:lnTo>
                  <a:lnTo>
                    <a:pt x="891" y="80"/>
                  </a:lnTo>
                  <a:lnTo>
                    <a:pt x="822" y="110"/>
                  </a:lnTo>
                  <a:lnTo>
                    <a:pt x="773" y="145"/>
                  </a:lnTo>
                  <a:lnTo>
                    <a:pt x="716" y="194"/>
                  </a:lnTo>
                  <a:lnTo>
                    <a:pt x="644" y="280"/>
                  </a:lnTo>
                  <a:lnTo>
                    <a:pt x="568" y="414"/>
                  </a:lnTo>
                  <a:lnTo>
                    <a:pt x="379" y="935"/>
                  </a:lnTo>
                  <a:lnTo>
                    <a:pt x="157" y="1346"/>
                  </a:lnTo>
                  <a:lnTo>
                    <a:pt x="157" y="1378"/>
                  </a:lnTo>
                  <a:lnTo>
                    <a:pt x="0" y="1741"/>
                  </a:lnTo>
                  <a:lnTo>
                    <a:pt x="142" y="1600"/>
                  </a:lnTo>
                  <a:lnTo>
                    <a:pt x="268" y="1299"/>
                  </a:lnTo>
                  <a:lnTo>
                    <a:pt x="458" y="967"/>
                  </a:lnTo>
                  <a:lnTo>
                    <a:pt x="485" y="937"/>
                  </a:lnTo>
                  <a:lnTo>
                    <a:pt x="507" y="883"/>
                  </a:lnTo>
                  <a:lnTo>
                    <a:pt x="523" y="827"/>
                  </a:lnTo>
                  <a:lnTo>
                    <a:pt x="572" y="649"/>
                  </a:lnTo>
                  <a:lnTo>
                    <a:pt x="616" y="572"/>
                  </a:lnTo>
                  <a:lnTo>
                    <a:pt x="655" y="524"/>
                  </a:lnTo>
                  <a:lnTo>
                    <a:pt x="709" y="479"/>
                  </a:lnTo>
                  <a:lnTo>
                    <a:pt x="754" y="455"/>
                  </a:lnTo>
                  <a:lnTo>
                    <a:pt x="790" y="446"/>
                  </a:lnTo>
                  <a:lnTo>
                    <a:pt x="803" y="471"/>
                  </a:lnTo>
                  <a:lnTo>
                    <a:pt x="795" y="512"/>
                  </a:lnTo>
                  <a:lnTo>
                    <a:pt x="765" y="565"/>
                  </a:lnTo>
                  <a:lnTo>
                    <a:pt x="773" y="614"/>
                  </a:lnTo>
                  <a:lnTo>
                    <a:pt x="790" y="636"/>
                  </a:lnTo>
                  <a:lnTo>
                    <a:pt x="833" y="630"/>
                  </a:lnTo>
                  <a:lnTo>
                    <a:pt x="871" y="608"/>
                  </a:lnTo>
                  <a:lnTo>
                    <a:pt x="932" y="565"/>
                  </a:lnTo>
                  <a:lnTo>
                    <a:pt x="995" y="477"/>
                  </a:lnTo>
                  <a:lnTo>
                    <a:pt x="1053" y="425"/>
                  </a:lnTo>
                  <a:lnTo>
                    <a:pt x="1134" y="369"/>
                  </a:lnTo>
                  <a:lnTo>
                    <a:pt x="1201" y="351"/>
                  </a:lnTo>
                  <a:lnTo>
                    <a:pt x="1258" y="361"/>
                  </a:lnTo>
                  <a:lnTo>
                    <a:pt x="1334" y="387"/>
                  </a:lnTo>
                  <a:lnTo>
                    <a:pt x="1375" y="414"/>
                  </a:lnTo>
                  <a:lnTo>
                    <a:pt x="1444" y="452"/>
                  </a:lnTo>
                  <a:lnTo>
                    <a:pt x="1524" y="471"/>
                  </a:lnTo>
                  <a:lnTo>
                    <a:pt x="1616" y="474"/>
                  </a:lnTo>
                  <a:lnTo>
                    <a:pt x="1660" y="461"/>
                  </a:lnTo>
                  <a:lnTo>
                    <a:pt x="1764" y="436"/>
                  </a:lnTo>
                  <a:lnTo>
                    <a:pt x="1831" y="436"/>
                  </a:lnTo>
                  <a:lnTo>
                    <a:pt x="1880" y="446"/>
                  </a:lnTo>
                  <a:lnTo>
                    <a:pt x="1949" y="490"/>
                  </a:lnTo>
                  <a:lnTo>
                    <a:pt x="2006" y="535"/>
                  </a:lnTo>
                  <a:lnTo>
                    <a:pt x="2036" y="554"/>
                  </a:lnTo>
                  <a:lnTo>
                    <a:pt x="2055" y="540"/>
                  </a:lnTo>
                  <a:lnTo>
                    <a:pt x="2068" y="517"/>
                  </a:lnTo>
                  <a:lnTo>
                    <a:pt x="2052" y="460"/>
                  </a:lnTo>
                  <a:lnTo>
                    <a:pt x="2055" y="430"/>
                  </a:lnTo>
                  <a:lnTo>
                    <a:pt x="2086" y="421"/>
                  </a:lnTo>
                  <a:lnTo>
                    <a:pt x="2135" y="444"/>
                  </a:lnTo>
                  <a:lnTo>
                    <a:pt x="2211" y="517"/>
                  </a:lnTo>
                  <a:lnTo>
                    <a:pt x="2249" y="554"/>
                  </a:lnTo>
                  <a:lnTo>
                    <a:pt x="2286" y="581"/>
                  </a:lnTo>
                  <a:lnTo>
                    <a:pt x="2337" y="611"/>
                  </a:lnTo>
                  <a:lnTo>
                    <a:pt x="2382" y="646"/>
                  </a:lnTo>
                  <a:lnTo>
                    <a:pt x="2431" y="710"/>
                  </a:lnTo>
                  <a:lnTo>
                    <a:pt x="2472" y="805"/>
                  </a:lnTo>
                  <a:lnTo>
                    <a:pt x="2497" y="872"/>
                  </a:lnTo>
                  <a:lnTo>
                    <a:pt x="2537" y="1020"/>
                  </a:lnTo>
                  <a:lnTo>
                    <a:pt x="2560" y="1173"/>
                  </a:lnTo>
                  <a:lnTo>
                    <a:pt x="2639" y="1378"/>
                  </a:lnTo>
                  <a:lnTo>
                    <a:pt x="2702" y="1521"/>
                  </a:lnTo>
                  <a:lnTo>
                    <a:pt x="2782" y="1535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0246" name="Group 9"/>
            <p:cNvGrpSpPr/>
            <p:nvPr/>
          </p:nvGrpSpPr>
          <p:grpSpPr>
            <a:xfrm>
              <a:off x="274" y="236"/>
              <a:ext cx="191" cy="261"/>
              <a:chOff x="0" y="0"/>
              <a:chExt cx="191" cy="261"/>
            </a:xfrm>
          </p:grpSpPr>
          <p:sp>
            <p:nvSpPr>
              <p:cNvPr id="10247" name="Freeform 10"/>
              <p:cNvSpPr/>
              <p:nvPr/>
            </p:nvSpPr>
            <p:spPr>
              <a:xfrm>
                <a:off x="0" y="0"/>
                <a:ext cx="191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383" h="523">
                    <a:moveTo>
                      <a:pt x="49" y="164"/>
                    </a:moveTo>
                    <a:lnTo>
                      <a:pt x="28" y="129"/>
                    </a:lnTo>
                    <a:lnTo>
                      <a:pt x="27" y="87"/>
                    </a:lnTo>
                    <a:lnTo>
                      <a:pt x="57" y="55"/>
                    </a:lnTo>
                    <a:lnTo>
                      <a:pt x="115" y="19"/>
                    </a:lnTo>
                    <a:lnTo>
                      <a:pt x="187" y="0"/>
                    </a:lnTo>
                    <a:lnTo>
                      <a:pt x="231" y="10"/>
                    </a:lnTo>
                    <a:lnTo>
                      <a:pt x="271" y="30"/>
                    </a:lnTo>
                    <a:lnTo>
                      <a:pt x="299" y="74"/>
                    </a:lnTo>
                    <a:lnTo>
                      <a:pt x="298" y="112"/>
                    </a:lnTo>
                    <a:lnTo>
                      <a:pt x="283" y="154"/>
                    </a:lnTo>
                    <a:lnTo>
                      <a:pt x="331" y="175"/>
                    </a:lnTo>
                    <a:lnTo>
                      <a:pt x="364" y="203"/>
                    </a:lnTo>
                    <a:lnTo>
                      <a:pt x="383" y="244"/>
                    </a:lnTo>
                    <a:lnTo>
                      <a:pt x="381" y="279"/>
                    </a:lnTo>
                    <a:lnTo>
                      <a:pt x="361" y="315"/>
                    </a:lnTo>
                    <a:lnTo>
                      <a:pt x="309" y="370"/>
                    </a:lnTo>
                    <a:lnTo>
                      <a:pt x="343" y="398"/>
                    </a:lnTo>
                    <a:lnTo>
                      <a:pt x="362" y="436"/>
                    </a:lnTo>
                    <a:lnTo>
                      <a:pt x="353" y="480"/>
                    </a:lnTo>
                    <a:lnTo>
                      <a:pt x="324" y="507"/>
                    </a:lnTo>
                    <a:lnTo>
                      <a:pt x="272" y="523"/>
                    </a:lnTo>
                    <a:lnTo>
                      <a:pt x="228" y="518"/>
                    </a:lnTo>
                    <a:lnTo>
                      <a:pt x="183" y="501"/>
                    </a:lnTo>
                    <a:lnTo>
                      <a:pt x="154" y="477"/>
                    </a:lnTo>
                    <a:lnTo>
                      <a:pt x="104" y="480"/>
                    </a:lnTo>
                    <a:lnTo>
                      <a:pt x="66" y="472"/>
                    </a:lnTo>
                    <a:lnTo>
                      <a:pt x="36" y="452"/>
                    </a:lnTo>
                    <a:lnTo>
                      <a:pt x="14" y="416"/>
                    </a:lnTo>
                    <a:lnTo>
                      <a:pt x="0" y="380"/>
                    </a:lnTo>
                    <a:lnTo>
                      <a:pt x="11" y="342"/>
                    </a:lnTo>
                    <a:lnTo>
                      <a:pt x="30" y="320"/>
                    </a:lnTo>
                    <a:lnTo>
                      <a:pt x="16" y="273"/>
                    </a:lnTo>
                    <a:lnTo>
                      <a:pt x="6" y="225"/>
                    </a:lnTo>
                    <a:lnTo>
                      <a:pt x="14" y="188"/>
                    </a:lnTo>
                    <a:lnTo>
                      <a:pt x="49" y="164"/>
                    </a:ln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48" name="Freeform 11"/>
              <p:cNvSpPr/>
              <p:nvPr/>
            </p:nvSpPr>
            <p:spPr>
              <a:xfrm>
                <a:off x="13" y="12"/>
                <a:ext cx="165" cy="23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pathLst>
                  <a:path w="329" h="473">
                    <a:moveTo>
                      <a:pt x="64" y="144"/>
                    </a:moveTo>
                    <a:lnTo>
                      <a:pt x="39" y="115"/>
                    </a:lnTo>
                    <a:lnTo>
                      <a:pt x="28" y="84"/>
                    </a:lnTo>
                    <a:lnTo>
                      <a:pt x="34" y="60"/>
                    </a:lnTo>
                    <a:lnTo>
                      <a:pt x="64" y="32"/>
                    </a:lnTo>
                    <a:lnTo>
                      <a:pt x="115" y="11"/>
                    </a:lnTo>
                    <a:lnTo>
                      <a:pt x="173" y="0"/>
                    </a:lnTo>
                    <a:lnTo>
                      <a:pt x="220" y="19"/>
                    </a:lnTo>
                    <a:lnTo>
                      <a:pt x="244" y="49"/>
                    </a:lnTo>
                    <a:lnTo>
                      <a:pt x="249" y="76"/>
                    </a:lnTo>
                    <a:lnTo>
                      <a:pt x="241" y="104"/>
                    </a:lnTo>
                    <a:lnTo>
                      <a:pt x="220" y="140"/>
                    </a:lnTo>
                    <a:lnTo>
                      <a:pt x="234" y="152"/>
                    </a:lnTo>
                    <a:lnTo>
                      <a:pt x="289" y="166"/>
                    </a:lnTo>
                    <a:lnTo>
                      <a:pt x="321" y="199"/>
                    </a:lnTo>
                    <a:lnTo>
                      <a:pt x="329" y="235"/>
                    </a:lnTo>
                    <a:lnTo>
                      <a:pt x="310" y="268"/>
                    </a:lnTo>
                    <a:lnTo>
                      <a:pt x="283" y="307"/>
                    </a:lnTo>
                    <a:lnTo>
                      <a:pt x="252" y="339"/>
                    </a:lnTo>
                    <a:lnTo>
                      <a:pt x="260" y="350"/>
                    </a:lnTo>
                    <a:lnTo>
                      <a:pt x="291" y="378"/>
                    </a:lnTo>
                    <a:lnTo>
                      <a:pt x="302" y="403"/>
                    </a:lnTo>
                    <a:lnTo>
                      <a:pt x="297" y="435"/>
                    </a:lnTo>
                    <a:lnTo>
                      <a:pt x="285" y="462"/>
                    </a:lnTo>
                    <a:lnTo>
                      <a:pt x="250" y="473"/>
                    </a:lnTo>
                    <a:lnTo>
                      <a:pt x="189" y="462"/>
                    </a:lnTo>
                    <a:lnTo>
                      <a:pt x="148" y="424"/>
                    </a:lnTo>
                    <a:lnTo>
                      <a:pt x="127" y="425"/>
                    </a:lnTo>
                    <a:lnTo>
                      <a:pt x="105" y="432"/>
                    </a:lnTo>
                    <a:lnTo>
                      <a:pt x="64" y="429"/>
                    </a:lnTo>
                    <a:lnTo>
                      <a:pt x="33" y="408"/>
                    </a:lnTo>
                    <a:lnTo>
                      <a:pt x="4" y="362"/>
                    </a:lnTo>
                    <a:lnTo>
                      <a:pt x="14" y="320"/>
                    </a:lnTo>
                    <a:lnTo>
                      <a:pt x="36" y="303"/>
                    </a:lnTo>
                    <a:lnTo>
                      <a:pt x="31" y="284"/>
                    </a:lnTo>
                    <a:lnTo>
                      <a:pt x="4" y="235"/>
                    </a:lnTo>
                    <a:lnTo>
                      <a:pt x="0" y="202"/>
                    </a:lnTo>
                    <a:lnTo>
                      <a:pt x="14" y="169"/>
                    </a:lnTo>
                    <a:lnTo>
                      <a:pt x="41" y="153"/>
                    </a:lnTo>
                    <a:lnTo>
                      <a:pt x="64" y="144"/>
                    </a:ln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49" name="Freeform 12"/>
              <p:cNvSpPr/>
              <p:nvPr/>
            </p:nvSpPr>
            <p:spPr>
              <a:xfrm>
                <a:off x="21" y="12"/>
                <a:ext cx="129" cy="2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pathLst>
                  <a:path w="257" h="435">
                    <a:moveTo>
                      <a:pt x="21" y="129"/>
                    </a:moveTo>
                    <a:lnTo>
                      <a:pt x="82" y="117"/>
                    </a:lnTo>
                    <a:lnTo>
                      <a:pt x="126" y="107"/>
                    </a:lnTo>
                    <a:lnTo>
                      <a:pt x="125" y="60"/>
                    </a:lnTo>
                    <a:lnTo>
                      <a:pt x="109" y="30"/>
                    </a:lnTo>
                    <a:lnTo>
                      <a:pt x="90" y="8"/>
                    </a:lnTo>
                    <a:lnTo>
                      <a:pt x="112" y="0"/>
                    </a:lnTo>
                    <a:lnTo>
                      <a:pt x="139" y="30"/>
                    </a:lnTo>
                    <a:lnTo>
                      <a:pt x="150" y="70"/>
                    </a:lnTo>
                    <a:lnTo>
                      <a:pt x="147" y="112"/>
                    </a:lnTo>
                    <a:lnTo>
                      <a:pt x="191" y="122"/>
                    </a:lnTo>
                    <a:lnTo>
                      <a:pt x="224" y="134"/>
                    </a:lnTo>
                    <a:lnTo>
                      <a:pt x="218" y="147"/>
                    </a:lnTo>
                    <a:lnTo>
                      <a:pt x="178" y="142"/>
                    </a:lnTo>
                    <a:lnTo>
                      <a:pt x="158" y="136"/>
                    </a:lnTo>
                    <a:lnTo>
                      <a:pt x="177" y="181"/>
                    </a:lnTo>
                    <a:lnTo>
                      <a:pt x="177" y="240"/>
                    </a:lnTo>
                    <a:lnTo>
                      <a:pt x="171" y="306"/>
                    </a:lnTo>
                    <a:lnTo>
                      <a:pt x="207" y="311"/>
                    </a:lnTo>
                    <a:lnTo>
                      <a:pt x="257" y="336"/>
                    </a:lnTo>
                    <a:lnTo>
                      <a:pt x="257" y="353"/>
                    </a:lnTo>
                    <a:lnTo>
                      <a:pt x="219" y="340"/>
                    </a:lnTo>
                    <a:lnTo>
                      <a:pt x="169" y="326"/>
                    </a:lnTo>
                    <a:lnTo>
                      <a:pt x="149" y="380"/>
                    </a:lnTo>
                    <a:lnTo>
                      <a:pt x="131" y="435"/>
                    </a:lnTo>
                    <a:lnTo>
                      <a:pt x="109" y="433"/>
                    </a:lnTo>
                    <a:lnTo>
                      <a:pt x="122" y="399"/>
                    </a:lnTo>
                    <a:lnTo>
                      <a:pt x="128" y="356"/>
                    </a:lnTo>
                    <a:lnTo>
                      <a:pt x="139" y="328"/>
                    </a:lnTo>
                    <a:lnTo>
                      <a:pt x="92" y="323"/>
                    </a:lnTo>
                    <a:lnTo>
                      <a:pt x="43" y="318"/>
                    </a:lnTo>
                    <a:lnTo>
                      <a:pt x="4" y="306"/>
                    </a:lnTo>
                    <a:lnTo>
                      <a:pt x="0" y="292"/>
                    </a:lnTo>
                    <a:lnTo>
                      <a:pt x="41" y="298"/>
                    </a:lnTo>
                    <a:lnTo>
                      <a:pt x="81" y="303"/>
                    </a:lnTo>
                    <a:lnTo>
                      <a:pt x="139" y="301"/>
                    </a:lnTo>
                    <a:lnTo>
                      <a:pt x="147" y="259"/>
                    </a:lnTo>
                    <a:lnTo>
                      <a:pt x="142" y="216"/>
                    </a:lnTo>
                    <a:lnTo>
                      <a:pt x="136" y="172"/>
                    </a:lnTo>
                    <a:lnTo>
                      <a:pt x="123" y="131"/>
                    </a:lnTo>
                    <a:lnTo>
                      <a:pt x="23" y="150"/>
                    </a:lnTo>
                    <a:lnTo>
                      <a:pt x="21" y="129"/>
                    </a:ln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0250" name="Group 13"/>
            <p:cNvGrpSpPr/>
            <p:nvPr/>
          </p:nvGrpSpPr>
          <p:grpSpPr>
            <a:xfrm>
              <a:off x="969" y="236"/>
              <a:ext cx="192" cy="261"/>
              <a:chOff x="0" y="0"/>
              <a:chExt cx="192" cy="261"/>
            </a:xfrm>
          </p:grpSpPr>
          <p:sp>
            <p:nvSpPr>
              <p:cNvPr id="10251" name="Freeform 14"/>
              <p:cNvSpPr/>
              <p:nvPr/>
            </p:nvSpPr>
            <p:spPr>
              <a:xfrm>
                <a:off x="0" y="0"/>
                <a:ext cx="192" cy="26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pathLst>
                  <a:path w="383" h="523">
                    <a:moveTo>
                      <a:pt x="49" y="164"/>
                    </a:moveTo>
                    <a:lnTo>
                      <a:pt x="29" y="129"/>
                    </a:lnTo>
                    <a:lnTo>
                      <a:pt x="27" y="87"/>
                    </a:lnTo>
                    <a:lnTo>
                      <a:pt x="57" y="55"/>
                    </a:lnTo>
                    <a:lnTo>
                      <a:pt x="115" y="19"/>
                    </a:lnTo>
                    <a:lnTo>
                      <a:pt x="188" y="0"/>
                    </a:lnTo>
                    <a:lnTo>
                      <a:pt x="232" y="10"/>
                    </a:lnTo>
                    <a:lnTo>
                      <a:pt x="271" y="30"/>
                    </a:lnTo>
                    <a:lnTo>
                      <a:pt x="300" y="74"/>
                    </a:lnTo>
                    <a:lnTo>
                      <a:pt x="298" y="112"/>
                    </a:lnTo>
                    <a:lnTo>
                      <a:pt x="284" y="154"/>
                    </a:lnTo>
                    <a:lnTo>
                      <a:pt x="331" y="175"/>
                    </a:lnTo>
                    <a:lnTo>
                      <a:pt x="364" y="203"/>
                    </a:lnTo>
                    <a:lnTo>
                      <a:pt x="383" y="244"/>
                    </a:lnTo>
                    <a:lnTo>
                      <a:pt x="381" y="279"/>
                    </a:lnTo>
                    <a:lnTo>
                      <a:pt x="361" y="315"/>
                    </a:lnTo>
                    <a:lnTo>
                      <a:pt x="309" y="370"/>
                    </a:lnTo>
                    <a:lnTo>
                      <a:pt x="344" y="398"/>
                    </a:lnTo>
                    <a:lnTo>
                      <a:pt x="363" y="436"/>
                    </a:lnTo>
                    <a:lnTo>
                      <a:pt x="353" y="480"/>
                    </a:lnTo>
                    <a:lnTo>
                      <a:pt x="325" y="507"/>
                    </a:lnTo>
                    <a:lnTo>
                      <a:pt x="273" y="523"/>
                    </a:lnTo>
                    <a:lnTo>
                      <a:pt x="229" y="518"/>
                    </a:lnTo>
                    <a:lnTo>
                      <a:pt x="183" y="501"/>
                    </a:lnTo>
                    <a:lnTo>
                      <a:pt x="155" y="477"/>
                    </a:lnTo>
                    <a:lnTo>
                      <a:pt x="104" y="480"/>
                    </a:lnTo>
                    <a:lnTo>
                      <a:pt x="67" y="472"/>
                    </a:lnTo>
                    <a:lnTo>
                      <a:pt x="37" y="452"/>
                    </a:lnTo>
                    <a:lnTo>
                      <a:pt x="15" y="416"/>
                    </a:lnTo>
                    <a:lnTo>
                      <a:pt x="0" y="380"/>
                    </a:lnTo>
                    <a:lnTo>
                      <a:pt x="11" y="342"/>
                    </a:lnTo>
                    <a:lnTo>
                      <a:pt x="30" y="320"/>
                    </a:lnTo>
                    <a:lnTo>
                      <a:pt x="16" y="273"/>
                    </a:lnTo>
                    <a:lnTo>
                      <a:pt x="7" y="225"/>
                    </a:lnTo>
                    <a:lnTo>
                      <a:pt x="15" y="188"/>
                    </a:lnTo>
                    <a:lnTo>
                      <a:pt x="49" y="1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52" name="Freeform 15"/>
              <p:cNvSpPr/>
              <p:nvPr/>
            </p:nvSpPr>
            <p:spPr>
              <a:xfrm>
                <a:off x="14" y="12"/>
                <a:ext cx="164" cy="2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329" h="473">
                    <a:moveTo>
                      <a:pt x="65" y="144"/>
                    </a:moveTo>
                    <a:lnTo>
                      <a:pt x="40" y="115"/>
                    </a:lnTo>
                    <a:lnTo>
                      <a:pt x="29" y="84"/>
                    </a:lnTo>
                    <a:lnTo>
                      <a:pt x="35" y="60"/>
                    </a:lnTo>
                    <a:lnTo>
                      <a:pt x="65" y="32"/>
                    </a:lnTo>
                    <a:lnTo>
                      <a:pt x="115" y="11"/>
                    </a:lnTo>
                    <a:lnTo>
                      <a:pt x="173" y="0"/>
                    </a:lnTo>
                    <a:lnTo>
                      <a:pt x="221" y="19"/>
                    </a:lnTo>
                    <a:lnTo>
                      <a:pt x="244" y="49"/>
                    </a:lnTo>
                    <a:lnTo>
                      <a:pt x="249" y="76"/>
                    </a:lnTo>
                    <a:lnTo>
                      <a:pt x="241" y="104"/>
                    </a:lnTo>
                    <a:lnTo>
                      <a:pt x="221" y="140"/>
                    </a:lnTo>
                    <a:lnTo>
                      <a:pt x="235" y="152"/>
                    </a:lnTo>
                    <a:lnTo>
                      <a:pt x="290" y="166"/>
                    </a:lnTo>
                    <a:lnTo>
                      <a:pt x="321" y="199"/>
                    </a:lnTo>
                    <a:lnTo>
                      <a:pt x="329" y="235"/>
                    </a:lnTo>
                    <a:lnTo>
                      <a:pt x="310" y="268"/>
                    </a:lnTo>
                    <a:lnTo>
                      <a:pt x="284" y="307"/>
                    </a:lnTo>
                    <a:lnTo>
                      <a:pt x="252" y="339"/>
                    </a:lnTo>
                    <a:lnTo>
                      <a:pt x="260" y="350"/>
                    </a:lnTo>
                    <a:lnTo>
                      <a:pt x="291" y="378"/>
                    </a:lnTo>
                    <a:lnTo>
                      <a:pt x="303" y="403"/>
                    </a:lnTo>
                    <a:lnTo>
                      <a:pt x="298" y="435"/>
                    </a:lnTo>
                    <a:lnTo>
                      <a:pt x="285" y="462"/>
                    </a:lnTo>
                    <a:lnTo>
                      <a:pt x="251" y="473"/>
                    </a:lnTo>
                    <a:lnTo>
                      <a:pt x="189" y="462"/>
                    </a:lnTo>
                    <a:lnTo>
                      <a:pt x="148" y="424"/>
                    </a:lnTo>
                    <a:lnTo>
                      <a:pt x="128" y="425"/>
                    </a:lnTo>
                    <a:lnTo>
                      <a:pt x="106" y="432"/>
                    </a:lnTo>
                    <a:lnTo>
                      <a:pt x="65" y="429"/>
                    </a:lnTo>
                    <a:lnTo>
                      <a:pt x="33" y="408"/>
                    </a:lnTo>
                    <a:lnTo>
                      <a:pt x="5" y="362"/>
                    </a:lnTo>
                    <a:lnTo>
                      <a:pt x="14" y="320"/>
                    </a:lnTo>
                    <a:lnTo>
                      <a:pt x="36" y="303"/>
                    </a:lnTo>
                    <a:lnTo>
                      <a:pt x="32" y="284"/>
                    </a:lnTo>
                    <a:lnTo>
                      <a:pt x="5" y="235"/>
                    </a:lnTo>
                    <a:lnTo>
                      <a:pt x="0" y="202"/>
                    </a:lnTo>
                    <a:lnTo>
                      <a:pt x="14" y="169"/>
                    </a:lnTo>
                    <a:lnTo>
                      <a:pt x="41" y="153"/>
                    </a:lnTo>
                    <a:lnTo>
                      <a:pt x="65" y="144"/>
                    </a:ln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53" name="Freeform 16"/>
              <p:cNvSpPr/>
              <p:nvPr/>
            </p:nvSpPr>
            <p:spPr>
              <a:xfrm>
                <a:off x="22" y="12"/>
                <a:ext cx="128" cy="2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pathLst>
                  <a:path w="256" h="435">
                    <a:moveTo>
                      <a:pt x="23" y="129"/>
                    </a:moveTo>
                    <a:lnTo>
                      <a:pt x="82" y="117"/>
                    </a:lnTo>
                    <a:lnTo>
                      <a:pt x="126" y="107"/>
                    </a:lnTo>
                    <a:lnTo>
                      <a:pt x="125" y="60"/>
                    </a:lnTo>
                    <a:lnTo>
                      <a:pt x="109" y="30"/>
                    </a:lnTo>
                    <a:lnTo>
                      <a:pt x="90" y="8"/>
                    </a:lnTo>
                    <a:lnTo>
                      <a:pt x="112" y="0"/>
                    </a:lnTo>
                    <a:lnTo>
                      <a:pt x="139" y="30"/>
                    </a:lnTo>
                    <a:lnTo>
                      <a:pt x="150" y="70"/>
                    </a:lnTo>
                    <a:lnTo>
                      <a:pt x="147" y="112"/>
                    </a:lnTo>
                    <a:lnTo>
                      <a:pt x="189" y="122"/>
                    </a:lnTo>
                    <a:lnTo>
                      <a:pt x="224" y="134"/>
                    </a:lnTo>
                    <a:lnTo>
                      <a:pt x="218" y="147"/>
                    </a:lnTo>
                    <a:lnTo>
                      <a:pt x="178" y="142"/>
                    </a:lnTo>
                    <a:lnTo>
                      <a:pt x="158" y="136"/>
                    </a:lnTo>
                    <a:lnTo>
                      <a:pt x="177" y="181"/>
                    </a:lnTo>
                    <a:lnTo>
                      <a:pt x="175" y="240"/>
                    </a:lnTo>
                    <a:lnTo>
                      <a:pt x="171" y="306"/>
                    </a:lnTo>
                    <a:lnTo>
                      <a:pt x="207" y="311"/>
                    </a:lnTo>
                    <a:lnTo>
                      <a:pt x="256" y="336"/>
                    </a:lnTo>
                    <a:lnTo>
                      <a:pt x="256" y="353"/>
                    </a:lnTo>
                    <a:lnTo>
                      <a:pt x="219" y="340"/>
                    </a:lnTo>
                    <a:lnTo>
                      <a:pt x="169" y="326"/>
                    </a:lnTo>
                    <a:lnTo>
                      <a:pt x="149" y="380"/>
                    </a:lnTo>
                    <a:lnTo>
                      <a:pt x="131" y="435"/>
                    </a:lnTo>
                    <a:lnTo>
                      <a:pt x="109" y="433"/>
                    </a:lnTo>
                    <a:lnTo>
                      <a:pt x="122" y="399"/>
                    </a:lnTo>
                    <a:lnTo>
                      <a:pt x="128" y="356"/>
                    </a:lnTo>
                    <a:lnTo>
                      <a:pt x="139" y="328"/>
                    </a:lnTo>
                    <a:lnTo>
                      <a:pt x="92" y="323"/>
                    </a:lnTo>
                    <a:lnTo>
                      <a:pt x="45" y="318"/>
                    </a:lnTo>
                    <a:lnTo>
                      <a:pt x="4" y="306"/>
                    </a:lnTo>
                    <a:lnTo>
                      <a:pt x="0" y="292"/>
                    </a:lnTo>
                    <a:lnTo>
                      <a:pt x="41" y="298"/>
                    </a:lnTo>
                    <a:lnTo>
                      <a:pt x="81" y="303"/>
                    </a:lnTo>
                    <a:lnTo>
                      <a:pt x="139" y="301"/>
                    </a:lnTo>
                    <a:lnTo>
                      <a:pt x="147" y="259"/>
                    </a:lnTo>
                    <a:lnTo>
                      <a:pt x="142" y="216"/>
                    </a:lnTo>
                    <a:lnTo>
                      <a:pt x="136" y="172"/>
                    </a:lnTo>
                    <a:lnTo>
                      <a:pt x="123" y="131"/>
                    </a:lnTo>
                    <a:lnTo>
                      <a:pt x="23" y="150"/>
                    </a:lnTo>
                    <a:lnTo>
                      <a:pt x="23" y="1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0254" name="Freeform 17"/>
            <p:cNvSpPr/>
            <p:nvPr/>
          </p:nvSpPr>
          <p:spPr>
            <a:xfrm>
              <a:off x="839" y="38"/>
              <a:ext cx="211" cy="18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pathLst>
                <a:path w="422" h="361">
                  <a:moveTo>
                    <a:pt x="159" y="168"/>
                  </a:moveTo>
                  <a:lnTo>
                    <a:pt x="172" y="105"/>
                  </a:lnTo>
                  <a:lnTo>
                    <a:pt x="194" y="61"/>
                  </a:lnTo>
                  <a:lnTo>
                    <a:pt x="238" y="22"/>
                  </a:lnTo>
                  <a:lnTo>
                    <a:pt x="276" y="13"/>
                  </a:lnTo>
                  <a:lnTo>
                    <a:pt x="318" y="0"/>
                  </a:lnTo>
                  <a:lnTo>
                    <a:pt x="359" y="13"/>
                  </a:lnTo>
                  <a:lnTo>
                    <a:pt x="397" y="41"/>
                  </a:lnTo>
                  <a:lnTo>
                    <a:pt x="416" y="98"/>
                  </a:lnTo>
                  <a:lnTo>
                    <a:pt x="422" y="164"/>
                  </a:lnTo>
                  <a:lnTo>
                    <a:pt x="416" y="233"/>
                  </a:lnTo>
                  <a:lnTo>
                    <a:pt x="394" y="290"/>
                  </a:lnTo>
                  <a:lnTo>
                    <a:pt x="368" y="331"/>
                  </a:lnTo>
                  <a:lnTo>
                    <a:pt x="326" y="354"/>
                  </a:lnTo>
                  <a:lnTo>
                    <a:pt x="290" y="361"/>
                  </a:lnTo>
                  <a:lnTo>
                    <a:pt x="243" y="359"/>
                  </a:lnTo>
                  <a:lnTo>
                    <a:pt x="209" y="332"/>
                  </a:lnTo>
                  <a:lnTo>
                    <a:pt x="180" y="294"/>
                  </a:lnTo>
                  <a:lnTo>
                    <a:pt x="159" y="247"/>
                  </a:lnTo>
                  <a:lnTo>
                    <a:pt x="156" y="214"/>
                  </a:lnTo>
                  <a:lnTo>
                    <a:pt x="88" y="224"/>
                  </a:lnTo>
                  <a:lnTo>
                    <a:pt x="27" y="247"/>
                  </a:lnTo>
                  <a:lnTo>
                    <a:pt x="8" y="242"/>
                  </a:lnTo>
                  <a:lnTo>
                    <a:pt x="0" y="203"/>
                  </a:lnTo>
                  <a:lnTo>
                    <a:pt x="41" y="184"/>
                  </a:lnTo>
                  <a:lnTo>
                    <a:pt x="83" y="178"/>
                  </a:lnTo>
                  <a:lnTo>
                    <a:pt x="159" y="1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55" name="Freeform 18"/>
            <p:cNvSpPr/>
            <p:nvPr/>
          </p:nvSpPr>
          <p:spPr>
            <a:xfrm>
              <a:off x="906" y="229"/>
              <a:ext cx="155" cy="32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</a:cxnLst>
              <a:pathLst>
                <a:path w="309" h="644">
                  <a:moveTo>
                    <a:pt x="8" y="98"/>
                  </a:moveTo>
                  <a:lnTo>
                    <a:pt x="37" y="43"/>
                  </a:lnTo>
                  <a:lnTo>
                    <a:pt x="85" y="9"/>
                  </a:lnTo>
                  <a:lnTo>
                    <a:pt x="131" y="0"/>
                  </a:lnTo>
                  <a:lnTo>
                    <a:pt x="172" y="9"/>
                  </a:lnTo>
                  <a:lnTo>
                    <a:pt x="202" y="30"/>
                  </a:lnTo>
                  <a:lnTo>
                    <a:pt x="215" y="71"/>
                  </a:lnTo>
                  <a:lnTo>
                    <a:pt x="227" y="118"/>
                  </a:lnTo>
                  <a:lnTo>
                    <a:pt x="219" y="176"/>
                  </a:lnTo>
                  <a:lnTo>
                    <a:pt x="207" y="249"/>
                  </a:lnTo>
                  <a:lnTo>
                    <a:pt x="210" y="324"/>
                  </a:lnTo>
                  <a:lnTo>
                    <a:pt x="227" y="411"/>
                  </a:lnTo>
                  <a:lnTo>
                    <a:pt x="259" y="458"/>
                  </a:lnTo>
                  <a:lnTo>
                    <a:pt x="292" y="486"/>
                  </a:lnTo>
                  <a:lnTo>
                    <a:pt x="306" y="523"/>
                  </a:lnTo>
                  <a:lnTo>
                    <a:pt x="309" y="575"/>
                  </a:lnTo>
                  <a:lnTo>
                    <a:pt x="287" y="616"/>
                  </a:lnTo>
                  <a:lnTo>
                    <a:pt x="215" y="644"/>
                  </a:lnTo>
                  <a:lnTo>
                    <a:pt x="166" y="623"/>
                  </a:lnTo>
                  <a:lnTo>
                    <a:pt x="131" y="619"/>
                  </a:lnTo>
                  <a:lnTo>
                    <a:pt x="78" y="575"/>
                  </a:lnTo>
                  <a:lnTo>
                    <a:pt x="35" y="507"/>
                  </a:lnTo>
                  <a:lnTo>
                    <a:pt x="13" y="417"/>
                  </a:lnTo>
                  <a:lnTo>
                    <a:pt x="0" y="337"/>
                  </a:lnTo>
                  <a:lnTo>
                    <a:pt x="5" y="246"/>
                  </a:lnTo>
                  <a:lnTo>
                    <a:pt x="0" y="151"/>
                  </a:lnTo>
                  <a:lnTo>
                    <a:pt x="8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56" name="Freeform 19"/>
            <p:cNvSpPr/>
            <p:nvPr/>
          </p:nvSpPr>
          <p:spPr>
            <a:xfrm>
              <a:off x="665" y="238"/>
              <a:ext cx="303" cy="197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606" h="393">
                  <a:moveTo>
                    <a:pt x="458" y="115"/>
                  </a:moveTo>
                  <a:lnTo>
                    <a:pt x="502" y="44"/>
                  </a:lnTo>
                  <a:lnTo>
                    <a:pt x="575" y="0"/>
                  </a:lnTo>
                  <a:lnTo>
                    <a:pt x="606" y="31"/>
                  </a:lnTo>
                  <a:lnTo>
                    <a:pt x="603" y="112"/>
                  </a:lnTo>
                  <a:lnTo>
                    <a:pt x="537" y="178"/>
                  </a:lnTo>
                  <a:lnTo>
                    <a:pt x="487" y="239"/>
                  </a:lnTo>
                  <a:lnTo>
                    <a:pt x="424" y="318"/>
                  </a:lnTo>
                  <a:lnTo>
                    <a:pt x="354" y="357"/>
                  </a:lnTo>
                  <a:lnTo>
                    <a:pt x="249" y="379"/>
                  </a:lnTo>
                  <a:lnTo>
                    <a:pt x="134" y="384"/>
                  </a:lnTo>
                  <a:lnTo>
                    <a:pt x="71" y="393"/>
                  </a:lnTo>
                  <a:lnTo>
                    <a:pt x="0" y="364"/>
                  </a:lnTo>
                  <a:lnTo>
                    <a:pt x="6" y="331"/>
                  </a:lnTo>
                  <a:lnTo>
                    <a:pt x="47" y="294"/>
                  </a:lnTo>
                  <a:lnTo>
                    <a:pt x="106" y="282"/>
                  </a:lnTo>
                  <a:lnTo>
                    <a:pt x="134" y="338"/>
                  </a:lnTo>
                  <a:lnTo>
                    <a:pt x="176" y="346"/>
                  </a:lnTo>
                  <a:lnTo>
                    <a:pt x="279" y="327"/>
                  </a:lnTo>
                  <a:lnTo>
                    <a:pt x="362" y="286"/>
                  </a:lnTo>
                  <a:lnTo>
                    <a:pt x="403" y="239"/>
                  </a:lnTo>
                  <a:lnTo>
                    <a:pt x="438" y="162"/>
                  </a:lnTo>
                  <a:lnTo>
                    <a:pt x="458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57" name="Freeform 20"/>
            <p:cNvSpPr/>
            <p:nvPr/>
          </p:nvSpPr>
          <p:spPr>
            <a:xfrm>
              <a:off x="978" y="0"/>
              <a:ext cx="284" cy="29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pathLst>
                <a:path w="568" h="591">
                  <a:moveTo>
                    <a:pt x="12" y="581"/>
                  </a:moveTo>
                  <a:lnTo>
                    <a:pt x="0" y="544"/>
                  </a:lnTo>
                  <a:lnTo>
                    <a:pt x="41" y="501"/>
                  </a:lnTo>
                  <a:lnTo>
                    <a:pt x="141" y="418"/>
                  </a:lnTo>
                  <a:lnTo>
                    <a:pt x="220" y="369"/>
                  </a:lnTo>
                  <a:lnTo>
                    <a:pt x="278" y="323"/>
                  </a:lnTo>
                  <a:lnTo>
                    <a:pt x="316" y="289"/>
                  </a:lnTo>
                  <a:lnTo>
                    <a:pt x="337" y="248"/>
                  </a:lnTo>
                  <a:lnTo>
                    <a:pt x="349" y="170"/>
                  </a:lnTo>
                  <a:lnTo>
                    <a:pt x="365" y="115"/>
                  </a:lnTo>
                  <a:lnTo>
                    <a:pt x="398" y="62"/>
                  </a:lnTo>
                  <a:lnTo>
                    <a:pt x="425" y="8"/>
                  </a:lnTo>
                  <a:lnTo>
                    <a:pt x="445" y="0"/>
                  </a:lnTo>
                  <a:lnTo>
                    <a:pt x="461" y="19"/>
                  </a:lnTo>
                  <a:lnTo>
                    <a:pt x="445" y="54"/>
                  </a:lnTo>
                  <a:lnTo>
                    <a:pt x="415" y="87"/>
                  </a:lnTo>
                  <a:lnTo>
                    <a:pt x="437" y="107"/>
                  </a:lnTo>
                  <a:lnTo>
                    <a:pt x="508" y="98"/>
                  </a:lnTo>
                  <a:lnTo>
                    <a:pt x="530" y="76"/>
                  </a:lnTo>
                  <a:lnTo>
                    <a:pt x="560" y="98"/>
                  </a:lnTo>
                  <a:lnTo>
                    <a:pt x="540" y="125"/>
                  </a:lnTo>
                  <a:lnTo>
                    <a:pt x="482" y="131"/>
                  </a:lnTo>
                  <a:lnTo>
                    <a:pt x="527" y="139"/>
                  </a:lnTo>
                  <a:lnTo>
                    <a:pt x="568" y="136"/>
                  </a:lnTo>
                  <a:lnTo>
                    <a:pt x="568" y="170"/>
                  </a:lnTo>
                  <a:lnTo>
                    <a:pt x="515" y="170"/>
                  </a:lnTo>
                  <a:lnTo>
                    <a:pt x="458" y="164"/>
                  </a:lnTo>
                  <a:lnTo>
                    <a:pt x="398" y="164"/>
                  </a:lnTo>
                  <a:lnTo>
                    <a:pt x="382" y="185"/>
                  </a:lnTo>
                  <a:lnTo>
                    <a:pt x="378" y="243"/>
                  </a:lnTo>
                  <a:lnTo>
                    <a:pt x="365" y="300"/>
                  </a:lnTo>
                  <a:lnTo>
                    <a:pt x="329" y="344"/>
                  </a:lnTo>
                  <a:lnTo>
                    <a:pt x="258" y="407"/>
                  </a:lnTo>
                  <a:lnTo>
                    <a:pt x="178" y="473"/>
                  </a:lnTo>
                  <a:lnTo>
                    <a:pt x="116" y="548"/>
                  </a:lnTo>
                  <a:lnTo>
                    <a:pt x="86" y="591"/>
                  </a:lnTo>
                  <a:lnTo>
                    <a:pt x="12" y="5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58" name="Freeform 21"/>
            <p:cNvSpPr/>
            <p:nvPr/>
          </p:nvSpPr>
          <p:spPr>
            <a:xfrm>
              <a:off x="857" y="458"/>
              <a:ext cx="140" cy="403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279" h="806">
                  <a:moveTo>
                    <a:pt x="142" y="184"/>
                  </a:moveTo>
                  <a:lnTo>
                    <a:pt x="164" y="41"/>
                  </a:lnTo>
                  <a:lnTo>
                    <a:pt x="201" y="0"/>
                  </a:lnTo>
                  <a:lnTo>
                    <a:pt x="274" y="12"/>
                  </a:lnTo>
                  <a:lnTo>
                    <a:pt x="279" y="89"/>
                  </a:lnTo>
                  <a:lnTo>
                    <a:pt x="250" y="143"/>
                  </a:lnTo>
                  <a:lnTo>
                    <a:pt x="212" y="280"/>
                  </a:lnTo>
                  <a:lnTo>
                    <a:pt x="186" y="368"/>
                  </a:lnTo>
                  <a:lnTo>
                    <a:pt x="186" y="461"/>
                  </a:lnTo>
                  <a:lnTo>
                    <a:pt x="212" y="578"/>
                  </a:lnTo>
                  <a:lnTo>
                    <a:pt x="231" y="663"/>
                  </a:lnTo>
                  <a:lnTo>
                    <a:pt x="231" y="699"/>
                  </a:lnTo>
                  <a:lnTo>
                    <a:pt x="201" y="711"/>
                  </a:lnTo>
                  <a:lnTo>
                    <a:pt x="145" y="718"/>
                  </a:lnTo>
                  <a:lnTo>
                    <a:pt x="75" y="773"/>
                  </a:lnTo>
                  <a:lnTo>
                    <a:pt x="55" y="806"/>
                  </a:lnTo>
                  <a:lnTo>
                    <a:pt x="25" y="796"/>
                  </a:lnTo>
                  <a:lnTo>
                    <a:pt x="0" y="738"/>
                  </a:lnTo>
                  <a:lnTo>
                    <a:pt x="22" y="672"/>
                  </a:lnTo>
                  <a:lnTo>
                    <a:pt x="113" y="648"/>
                  </a:lnTo>
                  <a:lnTo>
                    <a:pt x="162" y="639"/>
                  </a:lnTo>
                  <a:lnTo>
                    <a:pt x="171" y="590"/>
                  </a:lnTo>
                  <a:lnTo>
                    <a:pt x="145" y="516"/>
                  </a:lnTo>
                  <a:lnTo>
                    <a:pt x="118" y="447"/>
                  </a:lnTo>
                  <a:lnTo>
                    <a:pt x="116" y="368"/>
                  </a:lnTo>
                  <a:lnTo>
                    <a:pt x="116" y="285"/>
                  </a:lnTo>
                  <a:lnTo>
                    <a:pt x="142" y="1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59" name="Freeform 22"/>
            <p:cNvSpPr/>
            <p:nvPr/>
          </p:nvSpPr>
          <p:spPr>
            <a:xfrm>
              <a:off x="918" y="483"/>
              <a:ext cx="138" cy="41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276" h="828">
                  <a:moveTo>
                    <a:pt x="139" y="187"/>
                  </a:moveTo>
                  <a:lnTo>
                    <a:pt x="164" y="44"/>
                  </a:lnTo>
                  <a:lnTo>
                    <a:pt x="200" y="0"/>
                  </a:lnTo>
                  <a:lnTo>
                    <a:pt x="271" y="15"/>
                  </a:lnTo>
                  <a:lnTo>
                    <a:pt x="276" y="92"/>
                  </a:lnTo>
                  <a:lnTo>
                    <a:pt x="247" y="146"/>
                  </a:lnTo>
                  <a:lnTo>
                    <a:pt x="213" y="286"/>
                  </a:lnTo>
                  <a:lnTo>
                    <a:pt x="181" y="379"/>
                  </a:lnTo>
                  <a:lnTo>
                    <a:pt x="181" y="472"/>
                  </a:lnTo>
                  <a:lnTo>
                    <a:pt x="213" y="592"/>
                  </a:lnTo>
                  <a:lnTo>
                    <a:pt x="227" y="681"/>
                  </a:lnTo>
                  <a:lnTo>
                    <a:pt x="227" y="719"/>
                  </a:lnTo>
                  <a:lnTo>
                    <a:pt x="200" y="732"/>
                  </a:lnTo>
                  <a:lnTo>
                    <a:pt x="140" y="736"/>
                  </a:lnTo>
                  <a:lnTo>
                    <a:pt x="76" y="793"/>
                  </a:lnTo>
                  <a:lnTo>
                    <a:pt x="55" y="828"/>
                  </a:lnTo>
                  <a:lnTo>
                    <a:pt x="25" y="815"/>
                  </a:lnTo>
                  <a:lnTo>
                    <a:pt x="0" y="757"/>
                  </a:lnTo>
                  <a:lnTo>
                    <a:pt x="19" y="691"/>
                  </a:lnTo>
                  <a:lnTo>
                    <a:pt x="110" y="669"/>
                  </a:lnTo>
                  <a:lnTo>
                    <a:pt x="162" y="654"/>
                  </a:lnTo>
                  <a:lnTo>
                    <a:pt x="172" y="606"/>
                  </a:lnTo>
                  <a:lnTo>
                    <a:pt x="140" y="529"/>
                  </a:lnTo>
                  <a:lnTo>
                    <a:pt x="118" y="459"/>
                  </a:lnTo>
                  <a:lnTo>
                    <a:pt x="113" y="379"/>
                  </a:lnTo>
                  <a:lnTo>
                    <a:pt x="113" y="292"/>
                  </a:lnTo>
                  <a:lnTo>
                    <a:pt x="139" y="1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0260" name="Group 23"/>
            <p:cNvGrpSpPr/>
            <p:nvPr/>
          </p:nvGrpSpPr>
          <p:grpSpPr>
            <a:xfrm>
              <a:off x="368" y="23"/>
              <a:ext cx="458" cy="886"/>
              <a:chOff x="0" y="0"/>
              <a:chExt cx="458" cy="886"/>
            </a:xfrm>
          </p:grpSpPr>
          <p:sp>
            <p:nvSpPr>
              <p:cNvPr id="10261" name="Freeform 24"/>
              <p:cNvSpPr/>
              <p:nvPr/>
            </p:nvSpPr>
            <p:spPr>
              <a:xfrm>
                <a:off x="0" y="0"/>
                <a:ext cx="192" cy="182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pathLst>
                  <a:path w="385" h="364">
                    <a:moveTo>
                      <a:pt x="255" y="164"/>
                    </a:moveTo>
                    <a:lnTo>
                      <a:pt x="243" y="106"/>
                    </a:lnTo>
                    <a:lnTo>
                      <a:pt x="222" y="61"/>
                    </a:lnTo>
                    <a:lnTo>
                      <a:pt x="192" y="21"/>
                    </a:lnTo>
                    <a:lnTo>
                      <a:pt x="152" y="0"/>
                    </a:lnTo>
                    <a:lnTo>
                      <a:pt x="109" y="6"/>
                    </a:lnTo>
                    <a:lnTo>
                      <a:pt x="68" y="28"/>
                    </a:lnTo>
                    <a:lnTo>
                      <a:pt x="35" y="61"/>
                    </a:lnTo>
                    <a:lnTo>
                      <a:pt x="21" y="110"/>
                    </a:lnTo>
                    <a:lnTo>
                      <a:pt x="8" y="145"/>
                    </a:lnTo>
                    <a:lnTo>
                      <a:pt x="0" y="202"/>
                    </a:lnTo>
                    <a:lnTo>
                      <a:pt x="0" y="261"/>
                    </a:lnTo>
                    <a:lnTo>
                      <a:pt x="18" y="312"/>
                    </a:lnTo>
                    <a:lnTo>
                      <a:pt x="43" y="340"/>
                    </a:lnTo>
                    <a:lnTo>
                      <a:pt x="73" y="353"/>
                    </a:lnTo>
                    <a:lnTo>
                      <a:pt x="117" y="364"/>
                    </a:lnTo>
                    <a:lnTo>
                      <a:pt x="159" y="357"/>
                    </a:lnTo>
                    <a:lnTo>
                      <a:pt x="200" y="337"/>
                    </a:lnTo>
                    <a:lnTo>
                      <a:pt x="230" y="288"/>
                    </a:lnTo>
                    <a:lnTo>
                      <a:pt x="251" y="247"/>
                    </a:lnTo>
                    <a:lnTo>
                      <a:pt x="251" y="205"/>
                    </a:lnTo>
                    <a:lnTo>
                      <a:pt x="322" y="213"/>
                    </a:lnTo>
                    <a:lnTo>
                      <a:pt x="369" y="225"/>
                    </a:lnTo>
                    <a:lnTo>
                      <a:pt x="385" y="205"/>
                    </a:lnTo>
                    <a:lnTo>
                      <a:pt x="377" y="176"/>
                    </a:lnTo>
                    <a:lnTo>
                      <a:pt x="336" y="170"/>
                    </a:lnTo>
                    <a:lnTo>
                      <a:pt x="279" y="162"/>
                    </a:lnTo>
                    <a:lnTo>
                      <a:pt x="255" y="1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62" name="Freeform 25"/>
              <p:cNvSpPr/>
              <p:nvPr/>
            </p:nvSpPr>
            <p:spPr>
              <a:xfrm>
                <a:off x="23" y="195"/>
                <a:ext cx="145" cy="30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pathLst>
                  <a:path w="291" h="601">
                    <a:moveTo>
                      <a:pt x="17" y="51"/>
                    </a:moveTo>
                    <a:lnTo>
                      <a:pt x="30" y="22"/>
                    </a:lnTo>
                    <a:lnTo>
                      <a:pt x="72" y="3"/>
                    </a:lnTo>
                    <a:lnTo>
                      <a:pt x="109" y="0"/>
                    </a:lnTo>
                    <a:lnTo>
                      <a:pt x="159" y="3"/>
                    </a:lnTo>
                    <a:lnTo>
                      <a:pt x="200" y="22"/>
                    </a:lnTo>
                    <a:lnTo>
                      <a:pt x="235" y="67"/>
                    </a:lnTo>
                    <a:lnTo>
                      <a:pt x="258" y="119"/>
                    </a:lnTo>
                    <a:lnTo>
                      <a:pt x="272" y="184"/>
                    </a:lnTo>
                    <a:lnTo>
                      <a:pt x="279" y="251"/>
                    </a:lnTo>
                    <a:lnTo>
                      <a:pt x="287" y="330"/>
                    </a:lnTo>
                    <a:lnTo>
                      <a:pt x="291" y="395"/>
                    </a:lnTo>
                    <a:lnTo>
                      <a:pt x="279" y="464"/>
                    </a:lnTo>
                    <a:lnTo>
                      <a:pt x="272" y="530"/>
                    </a:lnTo>
                    <a:lnTo>
                      <a:pt x="257" y="560"/>
                    </a:lnTo>
                    <a:lnTo>
                      <a:pt x="227" y="588"/>
                    </a:lnTo>
                    <a:lnTo>
                      <a:pt x="176" y="601"/>
                    </a:lnTo>
                    <a:lnTo>
                      <a:pt x="126" y="598"/>
                    </a:lnTo>
                    <a:lnTo>
                      <a:pt x="91" y="590"/>
                    </a:lnTo>
                    <a:lnTo>
                      <a:pt x="65" y="566"/>
                    </a:lnTo>
                    <a:lnTo>
                      <a:pt x="54" y="525"/>
                    </a:lnTo>
                    <a:lnTo>
                      <a:pt x="46" y="464"/>
                    </a:lnTo>
                    <a:lnTo>
                      <a:pt x="58" y="401"/>
                    </a:lnTo>
                    <a:lnTo>
                      <a:pt x="79" y="360"/>
                    </a:lnTo>
                    <a:lnTo>
                      <a:pt x="87" y="325"/>
                    </a:lnTo>
                    <a:lnTo>
                      <a:pt x="79" y="277"/>
                    </a:lnTo>
                    <a:lnTo>
                      <a:pt x="58" y="233"/>
                    </a:lnTo>
                    <a:lnTo>
                      <a:pt x="27" y="193"/>
                    </a:lnTo>
                    <a:lnTo>
                      <a:pt x="9" y="146"/>
                    </a:lnTo>
                    <a:lnTo>
                      <a:pt x="0" y="108"/>
                    </a:lnTo>
                    <a:lnTo>
                      <a:pt x="3" y="78"/>
                    </a:lnTo>
                    <a:lnTo>
                      <a:pt x="17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63" name="Freeform 26"/>
              <p:cNvSpPr/>
              <p:nvPr/>
            </p:nvSpPr>
            <p:spPr>
              <a:xfrm>
                <a:off x="30" y="209"/>
                <a:ext cx="328" cy="2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pathLst>
                  <a:path w="657" h="400">
                    <a:moveTo>
                      <a:pt x="49" y="132"/>
                    </a:moveTo>
                    <a:lnTo>
                      <a:pt x="0" y="75"/>
                    </a:lnTo>
                    <a:lnTo>
                      <a:pt x="8" y="30"/>
                    </a:lnTo>
                    <a:lnTo>
                      <a:pt x="25" y="0"/>
                    </a:lnTo>
                    <a:lnTo>
                      <a:pt x="73" y="16"/>
                    </a:lnTo>
                    <a:lnTo>
                      <a:pt x="101" y="50"/>
                    </a:lnTo>
                    <a:lnTo>
                      <a:pt x="147" y="105"/>
                    </a:lnTo>
                    <a:lnTo>
                      <a:pt x="216" y="170"/>
                    </a:lnTo>
                    <a:lnTo>
                      <a:pt x="280" y="217"/>
                    </a:lnTo>
                    <a:lnTo>
                      <a:pt x="361" y="261"/>
                    </a:lnTo>
                    <a:lnTo>
                      <a:pt x="455" y="296"/>
                    </a:lnTo>
                    <a:lnTo>
                      <a:pt x="525" y="316"/>
                    </a:lnTo>
                    <a:lnTo>
                      <a:pt x="554" y="316"/>
                    </a:lnTo>
                    <a:lnTo>
                      <a:pt x="586" y="294"/>
                    </a:lnTo>
                    <a:lnTo>
                      <a:pt x="606" y="286"/>
                    </a:lnTo>
                    <a:lnTo>
                      <a:pt x="647" y="305"/>
                    </a:lnTo>
                    <a:lnTo>
                      <a:pt x="657" y="349"/>
                    </a:lnTo>
                    <a:lnTo>
                      <a:pt x="628" y="384"/>
                    </a:lnTo>
                    <a:lnTo>
                      <a:pt x="586" y="400"/>
                    </a:lnTo>
                    <a:lnTo>
                      <a:pt x="540" y="400"/>
                    </a:lnTo>
                    <a:lnTo>
                      <a:pt x="504" y="370"/>
                    </a:lnTo>
                    <a:lnTo>
                      <a:pt x="469" y="343"/>
                    </a:lnTo>
                    <a:lnTo>
                      <a:pt x="362" y="316"/>
                    </a:lnTo>
                    <a:lnTo>
                      <a:pt x="274" y="274"/>
                    </a:lnTo>
                    <a:lnTo>
                      <a:pt x="192" y="242"/>
                    </a:lnTo>
                    <a:lnTo>
                      <a:pt x="101" y="197"/>
                    </a:lnTo>
                    <a:lnTo>
                      <a:pt x="49" y="1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64" name="Freeform 27"/>
              <p:cNvSpPr/>
              <p:nvPr/>
            </p:nvSpPr>
            <p:spPr>
              <a:xfrm>
                <a:off x="62" y="198"/>
                <a:ext cx="396" cy="119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pathLst>
                  <a:path w="792" h="238">
                    <a:moveTo>
                      <a:pt x="67" y="8"/>
                    </a:moveTo>
                    <a:lnTo>
                      <a:pt x="143" y="3"/>
                    </a:lnTo>
                    <a:lnTo>
                      <a:pt x="264" y="8"/>
                    </a:lnTo>
                    <a:lnTo>
                      <a:pt x="381" y="16"/>
                    </a:lnTo>
                    <a:lnTo>
                      <a:pt x="477" y="38"/>
                    </a:lnTo>
                    <a:lnTo>
                      <a:pt x="590" y="69"/>
                    </a:lnTo>
                    <a:lnTo>
                      <a:pt x="682" y="79"/>
                    </a:lnTo>
                    <a:lnTo>
                      <a:pt x="702" y="45"/>
                    </a:lnTo>
                    <a:lnTo>
                      <a:pt x="724" y="0"/>
                    </a:lnTo>
                    <a:lnTo>
                      <a:pt x="745" y="3"/>
                    </a:lnTo>
                    <a:lnTo>
                      <a:pt x="759" y="28"/>
                    </a:lnTo>
                    <a:lnTo>
                      <a:pt x="732" y="69"/>
                    </a:lnTo>
                    <a:lnTo>
                      <a:pt x="716" y="86"/>
                    </a:lnTo>
                    <a:lnTo>
                      <a:pt x="740" y="108"/>
                    </a:lnTo>
                    <a:lnTo>
                      <a:pt x="771" y="132"/>
                    </a:lnTo>
                    <a:lnTo>
                      <a:pt x="792" y="168"/>
                    </a:lnTo>
                    <a:lnTo>
                      <a:pt x="792" y="203"/>
                    </a:lnTo>
                    <a:lnTo>
                      <a:pt x="770" y="238"/>
                    </a:lnTo>
                    <a:lnTo>
                      <a:pt x="732" y="233"/>
                    </a:lnTo>
                    <a:lnTo>
                      <a:pt x="716" y="203"/>
                    </a:lnTo>
                    <a:lnTo>
                      <a:pt x="702" y="162"/>
                    </a:lnTo>
                    <a:lnTo>
                      <a:pt x="664" y="123"/>
                    </a:lnTo>
                    <a:lnTo>
                      <a:pt x="598" y="104"/>
                    </a:lnTo>
                    <a:lnTo>
                      <a:pt x="477" y="94"/>
                    </a:lnTo>
                    <a:lnTo>
                      <a:pt x="360" y="71"/>
                    </a:lnTo>
                    <a:lnTo>
                      <a:pt x="244" y="71"/>
                    </a:lnTo>
                    <a:lnTo>
                      <a:pt x="156" y="86"/>
                    </a:lnTo>
                    <a:lnTo>
                      <a:pt x="74" y="86"/>
                    </a:lnTo>
                    <a:lnTo>
                      <a:pt x="34" y="71"/>
                    </a:lnTo>
                    <a:lnTo>
                      <a:pt x="0" y="44"/>
                    </a:lnTo>
                    <a:lnTo>
                      <a:pt x="41" y="8"/>
                    </a:lnTo>
                    <a:lnTo>
                      <a:pt x="67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65" name="Freeform 28"/>
              <p:cNvSpPr/>
              <p:nvPr/>
            </p:nvSpPr>
            <p:spPr>
              <a:xfrm>
                <a:off x="99" y="440"/>
                <a:ext cx="234" cy="36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pathLst>
                  <a:path w="467" h="724">
                    <a:moveTo>
                      <a:pt x="20" y="0"/>
                    </a:moveTo>
                    <a:lnTo>
                      <a:pt x="83" y="8"/>
                    </a:lnTo>
                    <a:lnTo>
                      <a:pt x="149" y="65"/>
                    </a:lnTo>
                    <a:lnTo>
                      <a:pt x="236" y="140"/>
                    </a:lnTo>
                    <a:lnTo>
                      <a:pt x="283" y="211"/>
                    </a:lnTo>
                    <a:lnTo>
                      <a:pt x="308" y="271"/>
                    </a:lnTo>
                    <a:lnTo>
                      <a:pt x="316" y="350"/>
                    </a:lnTo>
                    <a:lnTo>
                      <a:pt x="304" y="468"/>
                    </a:lnTo>
                    <a:lnTo>
                      <a:pt x="288" y="567"/>
                    </a:lnTo>
                    <a:lnTo>
                      <a:pt x="296" y="602"/>
                    </a:lnTo>
                    <a:lnTo>
                      <a:pt x="329" y="633"/>
                    </a:lnTo>
                    <a:lnTo>
                      <a:pt x="401" y="647"/>
                    </a:lnTo>
                    <a:lnTo>
                      <a:pt x="461" y="669"/>
                    </a:lnTo>
                    <a:lnTo>
                      <a:pt x="467" y="693"/>
                    </a:lnTo>
                    <a:lnTo>
                      <a:pt x="455" y="709"/>
                    </a:lnTo>
                    <a:lnTo>
                      <a:pt x="371" y="724"/>
                    </a:lnTo>
                    <a:lnTo>
                      <a:pt x="329" y="691"/>
                    </a:lnTo>
                    <a:lnTo>
                      <a:pt x="275" y="669"/>
                    </a:lnTo>
                    <a:lnTo>
                      <a:pt x="233" y="669"/>
                    </a:lnTo>
                    <a:lnTo>
                      <a:pt x="220" y="647"/>
                    </a:lnTo>
                    <a:lnTo>
                      <a:pt x="233" y="613"/>
                    </a:lnTo>
                    <a:lnTo>
                      <a:pt x="242" y="583"/>
                    </a:lnTo>
                    <a:lnTo>
                      <a:pt x="236" y="501"/>
                    </a:lnTo>
                    <a:lnTo>
                      <a:pt x="247" y="419"/>
                    </a:lnTo>
                    <a:lnTo>
                      <a:pt x="255" y="342"/>
                    </a:lnTo>
                    <a:lnTo>
                      <a:pt x="236" y="268"/>
                    </a:lnTo>
                    <a:lnTo>
                      <a:pt x="186" y="230"/>
                    </a:lnTo>
                    <a:lnTo>
                      <a:pt x="124" y="186"/>
                    </a:lnTo>
                    <a:lnTo>
                      <a:pt x="66" y="132"/>
                    </a:lnTo>
                    <a:lnTo>
                      <a:pt x="17" y="85"/>
                    </a:lnTo>
                    <a:lnTo>
                      <a:pt x="0" y="49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66" name="Freeform 29"/>
              <p:cNvSpPr/>
              <p:nvPr/>
            </p:nvSpPr>
            <p:spPr>
              <a:xfrm>
                <a:off x="34" y="460"/>
                <a:ext cx="141" cy="4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84" h="853">
                    <a:moveTo>
                      <a:pt x="124" y="0"/>
                    </a:moveTo>
                    <a:lnTo>
                      <a:pt x="71" y="33"/>
                    </a:lnTo>
                    <a:lnTo>
                      <a:pt x="43" y="122"/>
                    </a:lnTo>
                    <a:lnTo>
                      <a:pt x="5" y="231"/>
                    </a:lnTo>
                    <a:lnTo>
                      <a:pt x="0" y="322"/>
                    </a:lnTo>
                    <a:lnTo>
                      <a:pt x="11" y="387"/>
                    </a:lnTo>
                    <a:lnTo>
                      <a:pt x="43" y="459"/>
                    </a:lnTo>
                    <a:lnTo>
                      <a:pt x="117" y="557"/>
                    </a:lnTo>
                    <a:lnTo>
                      <a:pt x="183" y="637"/>
                    </a:lnTo>
                    <a:lnTo>
                      <a:pt x="195" y="677"/>
                    </a:lnTo>
                    <a:lnTo>
                      <a:pt x="180" y="719"/>
                    </a:lnTo>
                    <a:lnTo>
                      <a:pt x="124" y="769"/>
                    </a:lnTo>
                    <a:lnTo>
                      <a:pt x="80" y="820"/>
                    </a:lnTo>
                    <a:lnTo>
                      <a:pt x="88" y="843"/>
                    </a:lnTo>
                    <a:lnTo>
                      <a:pt x="104" y="853"/>
                    </a:lnTo>
                    <a:lnTo>
                      <a:pt x="194" y="823"/>
                    </a:lnTo>
                    <a:lnTo>
                      <a:pt x="213" y="771"/>
                    </a:lnTo>
                    <a:lnTo>
                      <a:pt x="246" y="724"/>
                    </a:lnTo>
                    <a:lnTo>
                      <a:pt x="284" y="700"/>
                    </a:lnTo>
                    <a:lnTo>
                      <a:pt x="280" y="678"/>
                    </a:lnTo>
                    <a:lnTo>
                      <a:pt x="257" y="654"/>
                    </a:lnTo>
                    <a:lnTo>
                      <a:pt x="232" y="631"/>
                    </a:lnTo>
                    <a:lnTo>
                      <a:pt x="195" y="554"/>
                    </a:lnTo>
                    <a:lnTo>
                      <a:pt x="142" y="489"/>
                    </a:lnTo>
                    <a:lnTo>
                      <a:pt x="91" y="428"/>
                    </a:lnTo>
                    <a:lnTo>
                      <a:pt x="71" y="343"/>
                    </a:lnTo>
                    <a:lnTo>
                      <a:pt x="95" y="285"/>
                    </a:lnTo>
                    <a:lnTo>
                      <a:pt x="129" y="218"/>
                    </a:lnTo>
                    <a:lnTo>
                      <a:pt x="154" y="143"/>
                    </a:lnTo>
                    <a:lnTo>
                      <a:pt x="167" y="74"/>
                    </a:lnTo>
                    <a:lnTo>
                      <a:pt x="167" y="3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图片 3" descr="A-2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4748213"/>
            <a:ext cx="2362200" cy="1952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6" name="TextBox 1"/>
          <p:cNvSpPr txBox="1"/>
          <p:nvPr/>
        </p:nvSpPr>
        <p:spPr>
          <a:xfrm>
            <a:off x="304800" y="609600"/>
            <a:ext cx="83820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 eaLnBrk="0" hangingPunct="0">
              <a:tabLst>
                <a:tab pos="495300" algn="l"/>
                <a:tab pos="5273675" algn="r"/>
              </a:tabLst>
            </a:pP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2d 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Role-play the conversation.</a:t>
            </a:r>
            <a:endParaRPr lang="zh-CN" altLang="en-US" sz="3600" b="1" dirty="0">
              <a:solidFill>
                <a:srgbClr val="00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tabLst>
                <a:tab pos="495300" algn="l"/>
                <a:tab pos="5273675" algn="r"/>
              </a:tabLst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7" name="TextBox 2"/>
          <p:cNvSpPr txBox="1"/>
          <p:nvPr/>
        </p:nvSpPr>
        <p:spPr>
          <a:xfrm>
            <a:off x="457200" y="1295400"/>
            <a:ext cx="8229600" cy="5211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Greg: 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Hi, I’m Greg. I’m new in town.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Helen: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Hi, I’m Helen. Welcome to the neighborhood! How do </a:t>
            </a:r>
            <a:endParaRPr lang="en-US" altLang="zh-CN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you like it so far?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Greg: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It’s fantastic, but I still don’t really know my way around.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Helen: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Well, the best supermarket is on Center Street. You can </a:t>
            </a:r>
            <a:endParaRPr lang="en-US" altLang="zh-CN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buy the freshest food there. 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Greg: 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Oh, great. Is there a cinema around there? I love </a:t>
            </a:r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watching movies.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Helen: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Yes, Sun Cinema is the newest one. You can sit the most </a:t>
            </a:r>
            <a:endParaRPr lang="en-US" altLang="zh-CN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comfortably because they have the </a:t>
            </a:r>
            <a:endParaRPr lang="en-US" altLang="zh-CN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zh-CN" altLang="en-US" sz="2400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biggest seats.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Greg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：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Thanks for telling me.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2" charset="0"/>
              </a:rPr>
              <a:t>Helen: </a:t>
            </a:r>
            <a:r>
              <a:rPr lang="en-US" altLang="zh-CN" sz="24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No problem.</a:t>
            </a:r>
            <a:endParaRPr lang="zh-CN" altLang="en-US" sz="2400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endParaRPr lang="zh-CN" altLang="en-US" sz="24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11268" name="Picture 1" descr="D:\迅雷下载\Tencent\QQ\Users\279358040\Image\03FJIU6ZYPN@OYQU33O7YHM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533400"/>
            <a:ext cx="600075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2"/>
          <p:cNvSpPr txBox="1"/>
          <p:nvPr/>
        </p:nvSpPr>
        <p:spPr>
          <a:xfrm>
            <a:off x="381000" y="1524000"/>
            <a:ext cx="7991475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Tom is the tallest in our class.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   This apple is the biggest of all.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 Box 3"/>
          <p:cNvSpPr txBox="1"/>
          <p:nvPr/>
        </p:nvSpPr>
        <p:spPr>
          <a:xfrm>
            <a:off x="684213" y="1925638"/>
            <a:ext cx="6049962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2" name="Text Box 4"/>
          <p:cNvSpPr txBox="1"/>
          <p:nvPr/>
        </p:nvSpPr>
        <p:spPr>
          <a:xfrm>
            <a:off x="395288" y="3048000"/>
            <a:ext cx="8748712" cy="27733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1）形容词最高级：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用于三者或三者以上的人或物相比较。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2）标志词：表比较范围时用</a:t>
            </a:r>
            <a:r>
              <a:rPr lang="zh-CN" alt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in/of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3）形容词最高级前须加</a:t>
            </a:r>
            <a:r>
              <a:rPr lang="zh-CN" alt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2286000" y="457200"/>
            <a:ext cx="5022850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Language points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Text Box 2"/>
          <p:cNvSpPr txBox="1"/>
          <p:nvPr/>
        </p:nvSpPr>
        <p:spPr>
          <a:xfrm>
            <a:off x="142875" y="762000"/>
            <a:ext cx="9001125" cy="22637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观察句子：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29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Which one do you like best, Chinese, English or math?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Tom is one of the tallest boys in his class.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 The Yellow River is the second longest river in China</a:t>
            </a:r>
            <a:r>
              <a:rPr lang="zh-CN" altLang="en-US" sz="2800" dirty="0">
                <a:latin typeface="Times New Roman" panose="02020603050405020304" pitchFamily="2" charset="0"/>
                <a:ea typeface="宋体" panose="02010600030101010101" pitchFamily="2" charset="-122"/>
                <a:cs typeface="Times New Roman" panose="02020603050405020304" pitchFamily="2" charset="0"/>
              </a:rPr>
              <a:t>.</a:t>
            </a:r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3315" name="Text Box 4"/>
          <p:cNvSpPr txBox="1"/>
          <p:nvPr/>
        </p:nvSpPr>
        <p:spPr>
          <a:xfrm>
            <a:off x="228600" y="3048000"/>
            <a:ext cx="23034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常用句式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：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</p:txBody>
      </p:sp>
      <p:sp>
        <p:nvSpPr>
          <p:cNvPr id="13316" name="Text Box 5"/>
          <p:cNvSpPr txBox="1"/>
          <p:nvPr/>
        </p:nvSpPr>
        <p:spPr>
          <a:xfrm>
            <a:off x="304800" y="3657600"/>
            <a:ext cx="8459788" cy="27733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1) Who/ Which…+ 最高级…, A, B or C ?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2) one of +the +形容词最高级 +名词复数形式,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意为“最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之一”。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3)序数词后跟形容词最高级。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Text Box 2"/>
          <p:cNvSpPr txBox="1"/>
          <p:nvPr/>
        </p:nvSpPr>
        <p:spPr>
          <a:xfrm>
            <a:off x="-228600" y="533400"/>
            <a:ext cx="53911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7" rIns="91435" bIns="45717" anchor="t">
            <a:spAutoFit/>
          </a:bodyPr>
          <a:p>
            <a:pPr algn="ctr" defTabSz="91313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itchFamily="1" charset="-122"/>
              </a:rPr>
              <a:t>3.形容词的比较等级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itchFamily="1" charset="-122"/>
            </a:endParaRPr>
          </a:p>
        </p:txBody>
      </p:sp>
      <p:sp>
        <p:nvSpPr>
          <p:cNvPr id="14338" name="Text Box 3"/>
          <p:cNvSpPr txBox="1"/>
          <p:nvPr/>
        </p:nvSpPr>
        <p:spPr>
          <a:xfrm>
            <a:off x="349250" y="1219200"/>
            <a:ext cx="8794750" cy="4984750"/>
          </a:xfrm>
          <a:prstGeom prst="rect">
            <a:avLst/>
          </a:prstGeom>
          <a:noFill/>
          <a:ln w="9525">
            <a:noFill/>
          </a:ln>
        </p:spPr>
        <p:txBody>
          <a:bodyPr wrap="none" lIns="91435" tIns="45717" rIns="91435" bIns="45717" anchor="t"/>
          <a:p>
            <a:pPr defTabSz="913130"/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(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)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大多数形容词有三个等级: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a.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原级即原形。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e.g.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big(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大的)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b.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比较级, 表示 “ 较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; 更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一些 ” 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的意思。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e.g.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bigger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（更大的）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c.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最高级表示 “最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”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的意思。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defTabSz="913130"/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e.g. </a:t>
            </a:r>
            <a:r>
              <a:rPr lang="en-US" altLang="zh-CN" sz="3600" b="1" dirty="0">
                <a:latin typeface="Times New Roman" panose="02020603050405020304" pitchFamily="2" charset="0"/>
                <a:ea typeface="宋体" panose="02010600030101010101" pitchFamily="2" charset="-122"/>
              </a:rPr>
              <a:t>biggest</a:t>
            </a:r>
            <a:r>
              <a:rPr lang="zh-CN" altLang="en-US" sz="3600" b="1" dirty="0">
                <a:latin typeface="Times New Roman" panose="02020603050405020304" pitchFamily="2" charset="0"/>
                <a:ea typeface="宋体" panose="02010600030101010101" pitchFamily="2" charset="-122"/>
                <a:sym typeface="Wingdings" panose="05000000000000000000" pitchFamily="2" charset="2"/>
              </a:rPr>
              <a:t>（最大的）</a:t>
            </a:r>
            <a:endParaRPr lang="zh-CN" altLang="en-US" sz="3600" b="1" dirty="0">
              <a:latin typeface="Times New Roman" panose="02020603050405020304" pitchFamily="2" charset="0"/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上海Nordri专业商务幻灯演示设计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00"/>
      </a:hlink>
      <a:folHlink>
        <a:srgbClr val="0000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上海Nordri专业商务幻灯演示设计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00"/>
      </a:hlink>
      <a:folHlink>
        <a:srgbClr val="0000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4390</Words>
  <Application>WPS 演示</Application>
  <PresentationFormat>全屏显示(4:3)</PresentationFormat>
  <Paragraphs>273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21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Verdana</vt:lpstr>
      <vt:lpstr>Times New Roman</vt:lpstr>
      <vt:lpstr>幼圆</vt:lpstr>
      <vt:lpstr>黑体</vt:lpstr>
      <vt:lpstr>隶书</vt:lpstr>
      <vt:lpstr>Arial Black</vt:lpstr>
      <vt:lpstr>Latha</vt:lpstr>
      <vt:lpstr>RockoUltraFLF</vt:lpstr>
      <vt:lpstr>Segoe Print</vt:lpstr>
      <vt:lpstr>Comic Sans MS</vt:lpstr>
      <vt:lpstr>华文行楷</vt:lpstr>
      <vt:lpstr>微软雅黑</vt:lpstr>
      <vt:lpstr>Arial Unicode MS</vt:lpstr>
      <vt:lpstr>1_默认设计模板</vt:lpstr>
      <vt:lpstr>上海Nordri专业商务幻灯演示设计</vt:lpstr>
      <vt:lpstr>2_默认设计模板</vt:lpstr>
      <vt:lpstr>1_上海Nordri专业商务幻灯演示设计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海派甜心</cp:lastModifiedBy>
  <cp:revision>107</cp:revision>
  <dcterms:created xsi:type="dcterms:W3CDTF">2015-06-27T00:09:07Z</dcterms:created>
  <dcterms:modified xsi:type="dcterms:W3CDTF">2021-04-28T12:18:06Z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