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av" ContentType="audio/wav"/>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4"/>
  </p:notesMasterIdLst>
  <p:sldIdLst>
    <p:sldId id="329" r:id="rId2"/>
    <p:sldId id="414" r:id="rId3"/>
    <p:sldId id="474" r:id="rId4"/>
    <p:sldId id="483" r:id="rId5"/>
    <p:sldId id="485" r:id="rId6"/>
    <p:sldId id="486" r:id="rId7"/>
    <p:sldId id="480" r:id="rId8"/>
    <p:sldId id="479" r:id="rId9"/>
    <p:sldId id="472" r:id="rId10"/>
    <p:sldId id="482" r:id="rId11"/>
    <p:sldId id="470" r:id="rId12"/>
    <p:sldId id="481" r:id="rId13"/>
    <p:sldId id="452" r:id="rId14"/>
    <p:sldId id="454" r:id="rId15"/>
    <p:sldId id="457" r:id="rId16"/>
    <p:sldId id="471" r:id="rId17"/>
    <p:sldId id="461" r:id="rId18"/>
    <p:sldId id="462" r:id="rId19"/>
    <p:sldId id="463" r:id="rId20"/>
    <p:sldId id="464" r:id="rId21"/>
    <p:sldId id="467" r:id="rId22"/>
    <p:sldId id="330" r:id="rId23"/>
  </p:sldIdLst>
  <p:sldSz cx="12192000" cy="6858000"/>
  <p:notesSz cx="7104063" cy="10234613"/>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8BAE"/>
    <a:srgbClr val="C0504D"/>
    <a:srgbClr val="C1DEF6"/>
    <a:srgbClr val="B4DEFA"/>
    <a:srgbClr val="EA6E7E"/>
    <a:srgbClr val="EFA0A7"/>
    <a:srgbClr val="F3EFEE"/>
    <a:srgbClr val="F5F1EE"/>
    <a:srgbClr val="FCF8F7"/>
    <a:srgbClr val="F1ED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91" autoAdjust="0"/>
    <p:restoredTop sz="94660"/>
  </p:normalViewPr>
  <p:slideViewPr>
    <p:cSldViewPr snapToGrid="0">
      <p:cViewPr varScale="1">
        <p:scale>
          <a:sx n="115" d="100"/>
          <a:sy n="115" d="100"/>
        </p:scale>
        <p:origin x="34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pPr/>
              <a:t>2019/12/6</a:t>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pPr/>
              <a:t>‹#›</a:t>
            </a:fld>
            <a:endParaRPr lang="zh-CN" altLang="en-US"/>
          </a:p>
        </p:txBody>
      </p:sp>
    </p:spTree>
    <p:extLst>
      <p:ext uri="{BB962C8B-B14F-4D97-AF65-F5344CB8AC3E}">
        <p14:creationId xmlns:p14="http://schemas.microsoft.com/office/powerpoint/2010/main" val="2263879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7"/>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800" indent="0" algn="ctr">
              <a:buNone/>
              <a:defRPr>
                <a:solidFill>
                  <a:schemeClr val="tx1">
                    <a:tint val="75000"/>
                  </a:schemeClr>
                </a:solidFill>
              </a:defRPr>
            </a:lvl4pPr>
            <a:lvl5pPr marL="2438400" indent="0" algn="ctr">
              <a:buNone/>
              <a:defRPr>
                <a:solidFill>
                  <a:schemeClr val="tx1">
                    <a:tint val="75000"/>
                  </a:schemeClr>
                </a:solidFill>
              </a:defRPr>
            </a:lvl5pPr>
            <a:lvl6pPr marL="3048000" indent="0" algn="ctr">
              <a:buNone/>
              <a:defRPr>
                <a:solidFill>
                  <a:schemeClr val="tx1">
                    <a:tint val="75000"/>
                  </a:schemeClr>
                </a:solidFill>
              </a:defRPr>
            </a:lvl6pPr>
            <a:lvl7pPr marL="3657600" indent="0" algn="ctr">
              <a:buNone/>
              <a:defRPr>
                <a:solidFill>
                  <a:schemeClr val="tx1">
                    <a:tint val="75000"/>
                  </a:schemeClr>
                </a:solidFill>
              </a:defRPr>
            </a:lvl7pPr>
            <a:lvl8pPr marL="4267200" indent="0" algn="ctr">
              <a:buNone/>
              <a:defRPr>
                <a:solidFill>
                  <a:schemeClr val="tx1">
                    <a:tint val="75000"/>
                  </a:schemeClr>
                </a:solidFill>
              </a:defRPr>
            </a:lvl8pPr>
            <a:lvl9pPr marL="48768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0"/>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0"/>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Tree>
  </p:cSld>
  <p:clrMapOvr>
    <a:masterClrMapping/>
  </p:clrMapOvr>
  <p:transition spd="slow" advTm="3000">
    <p:random/>
    <p:sndAc>
      <p:stSnd>
        <p:snd r:embed="rId1" name="chimes.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内容">
    <p:bg>
      <p:bgPr>
        <a:noFill/>
        <a:effectLst/>
      </p:bgPr>
    </p:bg>
    <p:spTree>
      <p:nvGrpSpPr>
        <p:cNvPr id="1" name=""/>
        <p:cNvGrpSpPr/>
        <p:nvPr/>
      </p:nvGrpSpPr>
      <p:grpSpPr>
        <a:xfrm>
          <a:off x="0" y="0"/>
          <a:ext cx="0" cy="0"/>
          <a:chOff x="0" y="0"/>
          <a:chExt cx="0" cy="0"/>
        </a:xfrm>
      </p:grpSpPr>
      <p:sp>
        <p:nvSpPr>
          <p:cNvPr id="2" name="内容占位符 1"/>
          <p:cNvSpPr>
            <a:spLocks noGrp="1"/>
          </p:cNvSpPr>
          <p:nvPr>
            <p:ph/>
          </p:nvPr>
        </p:nvSpPr>
        <p:spPr>
          <a:xfrm>
            <a:off x="609600" y="244476"/>
            <a:ext cx="11184467" cy="5851525"/>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3" name="日期占位符 2"/>
          <p:cNvSpPr>
            <a:spLocks noGrp="1"/>
          </p:cNvSpPr>
          <p:nvPr>
            <p:ph type="dt" sz="half" idx="10"/>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4" name="页脚占位符 3"/>
          <p:cNvSpPr>
            <a:spLocks noGrp="1"/>
          </p:cNvSpPr>
          <p:nvPr>
            <p:ph type="ftr" sz="quarter" idx="11"/>
          </p:nvPr>
        </p:nvSpPr>
        <p:spPr/>
        <p:txBody>
          <a:bodyPr/>
          <a:lstStyle>
            <a:lvl1pPr>
              <a:defRPr sz="1400">
                <a:solidFill>
                  <a:schemeClr val="tx1"/>
                </a:solidFill>
                <a:effectLst>
                  <a:outerShdw blurRad="38100" dist="38100" dir="2700000" algn="tl">
                    <a:srgbClr val="C0C0C0"/>
                  </a:outerShdw>
                </a:effectLst>
                <a:latin typeface="+mn-lt"/>
              </a:defRPr>
            </a:lvl1pPr>
          </a:lstStyle>
          <a:p>
            <a:pPr>
              <a:defRPr/>
            </a:pPr>
            <a:endParaRPr lang="en-US" altLang="zh-CN"/>
          </a:p>
        </p:txBody>
      </p:sp>
      <p:sp>
        <p:nvSpPr>
          <p:cNvPr id="5" name="灯片编号占位符 4"/>
          <p:cNvSpPr>
            <a:spLocks noGrp="1"/>
          </p:cNvSpPr>
          <p:nvPr>
            <p:ph type="sldNum" sz="quarter" idx="12"/>
          </p:nvPr>
        </p:nvSpPr>
        <p:spPr/>
        <p:txBody>
          <a:bodyPr/>
          <a:lstStyle>
            <a:lvl1pPr>
              <a:defRPr sz="1400">
                <a:solidFill>
                  <a:schemeClr val="tx1"/>
                </a:solidFill>
              </a:defRPr>
            </a:lvl1pPr>
          </a:lstStyle>
          <a:p>
            <a:fld id="{F6A80487-8396-40C6-BC09-6FD83893D563}" type="slidenum">
              <a:rPr lang="en-US" altLang="zh-CN"/>
              <a:pPr/>
              <a:t>‹#›</a:t>
            </a:fld>
            <a:endParaRPr lang="en-US" altLang="zh-CN"/>
          </a:p>
        </p:txBody>
      </p:sp>
    </p:spTree>
  </p:cSld>
  <p:clrMapOvr>
    <a:masterClrMapping/>
  </p:clrMapOvr>
  <p:transition>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5"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5">
                <a:solidFill>
                  <a:schemeClr val="tx1">
                    <a:tint val="75000"/>
                  </a:schemeClr>
                </a:solidFill>
              </a:defRPr>
            </a:lvl1pPr>
            <a:lvl2pPr marL="609600" indent="0">
              <a:buNone/>
              <a:defRPr sz="2400">
                <a:solidFill>
                  <a:schemeClr val="tx1">
                    <a:tint val="75000"/>
                  </a:schemeClr>
                </a:solidFill>
              </a:defRPr>
            </a:lvl2pPr>
            <a:lvl3pPr marL="1219200" indent="0">
              <a:buNone/>
              <a:defRPr sz="2135">
                <a:solidFill>
                  <a:schemeClr val="tx1">
                    <a:tint val="75000"/>
                  </a:schemeClr>
                </a:solidFill>
              </a:defRPr>
            </a:lvl3pPr>
            <a:lvl4pPr marL="1828800" indent="0">
              <a:buNone/>
              <a:defRPr sz="1865">
                <a:solidFill>
                  <a:schemeClr val="tx1">
                    <a:tint val="75000"/>
                  </a:schemeClr>
                </a:solidFill>
              </a:defRPr>
            </a:lvl4pPr>
            <a:lvl5pPr marL="2438400" indent="0">
              <a:buNone/>
              <a:defRPr sz="1865">
                <a:solidFill>
                  <a:schemeClr val="tx1">
                    <a:tint val="75000"/>
                  </a:schemeClr>
                </a:solidFill>
              </a:defRPr>
            </a:lvl5pPr>
            <a:lvl6pPr marL="3048000" indent="0">
              <a:buNone/>
              <a:defRPr sz="1865">
                <a:solidFill>
                  <a:schemeClr val="tx1">
                    <a:tint val="75000"/>
                  </a:schemeClr>
                </a:solidFill>
              </a:defRPr>
            </a:lvl6pPr>
            <a:lvl7pPr marL="3657600" indent="0">
              <a:buNone/>
              <a:defRPr sz="1865">
                <a:solidFill>
                  <a:schemeClr val="tx1">
                    <a:tint val="75000"/>
                  </a:schemeClr>
                </a:solidFill>
              </a:defRPr>
            </a:lvl7pPr>
            <a:lvl8pPr marL="4267200" indent="0">
              <a:buNone/>
              <a:defRPr sz="1865">
                <a:solidFill>
                  <a:schemeClr val="tx1">
                    <a:tint val="75000"/>
                  </a:schemeClr>
                </a:solidFill>
              </a:defRPr>
            </a:lvl8pPr>
            <a:lvl9pPr marL="4876800" indent="0">
              <a:buNone/>
              <a:defRPr sz="1865">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3735"/>
            </a:lvl1pPr>
            <a:lvl2pPr>
              <a:defRPr sz="3200"/>
            </a:lvl2pPr>
            <a:lvl3pPr>
              <a:defRPr sz="2665"/>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1" y="1535113"/>
            <a:ext cx="5389033" cy="639763"/>
          </a:xfrm>
        </p:spPr>
        <p:txBody>
          <a:bodyPr anchor="b"/>
          <a:lstStyle>
            <a:lvl1pPr marL="0" indent="0">
              <a:buNone/>
              <a:defRPr sz="3200" b="1"/>
            </a:lvl1pPr>
            <a:lvl2pPr marL="609600" indent="0">
              <a:buNone/>
              <a:defRPr sz="2665" b="1"/>
            </a:lvl2pPr>
            <a:lvl3pPr marL="1219200" indent="0">
              <a:buNone/>
              <a:defRPr sz="2400" b="1"/>
            </a:lvl3pPr>
            <a:lvl4pPr marL="1828800" indent="0">
              <a:buNone/>
              <a:defRPr sz="2135" b="1"/>
            </a:lvl4pPr>
            <a:lvl5pPr marL="2438400" indent="0">
              <a:buNone/>
              <a:defRPr sz="2135" b="1"/>
            </a:lvl5pPr>
            <a:lvl6pPr marL="3048000" indent="0">
              <a:buNone/>
              <a:defRPr sz="2135" b="1"/>
            </a:lvl6pPr>
            <a:lvl7pPr marL="3657600" indent="0">
              <a:buNone/>
              <a:defRPr sz="2135" b="1"/>
            </a:lvl7pPr>
            <a:lvl8pPr marL="4267200" indent="0">
              <a:buNone/>
              <a:defRPr sz="2135" b="1"/>
            </a:lvl8pPr>
            <a:lvl9pPr marL="4876800" indent="0">
              <a:buNone/>
              <a:defRPr sz="2135" b="1"/>
            </a:lvl9pPr>
          </a:lstStyle>
          <a:p>
            <a:pPr lvl="0"/>
            <a:r>
              <a:rPr lang="zh-CN" altLang="en-US"/>
              <a:t>单击此处编辑母版文本样式</a:t>
            </a:r>
          </a:p>
        </p:txBody>
      </p:sp>
      <p:sp>
        <p:nvSpPr>
          <p:cNvPr id="6" name="内容占位符 5"/>
          <p:cNvSpPr>
            <a:spLocks noGrp="1"/>
          </p:cNvSpPr>
          <p:nvPr>
            <p:ph sz="quarter" idx="4"/>
          </p:nvPr>
        </p:nvSpPr>
        <p:spPr>
          <a:xfrm>
            <a:off x="6193371" y="2174875"/>
            <a:ext cx="5389033" cy="3951288"/>
          </a:xfrm>
        </p:spPr>
        <p:txBody>
          <a:bodyPr/>
          <a:lstStyle>
            <a:lvl1pPr>
              <a:defRPr sz="3200"/>
            </a:lvl1pPr>
            <a:lvl2pPr>
              <a:defRPr sz="2665"/>
            </a:lvl2pPr>
            <a:lvl3pPr>
              <a:defRPr sz="2400"/>
            </a:lvl3pPr>
            <a:lvl4pPr>
              <a:defRPr sz="2135"/>
            </a:lvl4pPr>
            <a:lvl5pPr>
              <a:defRPr sz="2135"/>
            </a:lvl5pPr>
            <a:lvl6pPr>
              <a:defRPr sz="2135"/>
            </a:lvl6pPr>
            <a:lvl7pPr>
              <a:defRPr sz="2135"/>
            </a:lvl7pPr>
            <a:lvl8pPr>
              <a:defRPr sz="2135"/>
            </a:lvl8pPr>
            <a:lvl9pPr>
              <a:defRPr sz="213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3" y="273049"/>
            <a:ext cx="4011084" cy="1162051"/>
          </a:xfrm>
        </p:spPr>
        <p:txBody>
          <a:bodyPr anchor="b"/>
          <a:lstStyle>
            <a:lvl1pPr algn="l">
              <a:defRPr sz="2665"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4265"/>
            </a:lvl1pPr>
            <a:lvl2pPr>
              <a:defRPr sz="3735"/>
            </a:lvl2pPr>
            <a:lvl3pPr>
              <a:defRPr sz="3200"/>
            </a:lvl3pPr>
            <a:lvl4pPr>
              <a:defRPr sz="2665"/>
            </a:lvl4pPr>
            <a:lvl5pPr>
              <a:defRPr sz="2665"/>
            </a:lvl5pPr>
            <a:lvl6pPr>
              <a:defRPr sz="2665"/>
            </a:lvl6pPr>
            <a:lvl7pPr>
              <a:defRPr sz="2665"/>
            </a:lvl7pPr>
            <a:lvl8pPr>
              <a:defRPr sz="2665"/>
            </a:lvl8pPr>
            <a:lvl9pPr>
              <a:defRPr sz="2665"/>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3" y="1435103"/>
            <a:ext cx="4011084" cy="46910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5"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4265"/>
            </a:lvl1pPr>
            <a:lvl2pPr marL="609600" indent="0">
              <a:buNone/>
              <a:defRPr sz="3735"/>
            </a:lvl2pPr>
            <a:lvl3pPr marL="1219200" indent="0">
              <a:buNone/>
              <a:defRPr sz="3200"/>
            </a:lvl3pPr>
            <a:lvl4pPr marL="1828800" indent="0">
              <a:buNone/>
              <a:defRPr sz="2665"/>
            </a:lvl4pPr>
            <a:lvl5pPr marL="2438400" indent="0">
              <a:buNone/>
              <a:defRPr sz="2665"/>
            </a:lvl5pPr>
            <a:lvl6pPr marL="3048000" indent="0">
              <a:buNone/>
              <a:defRPr sz="2665"/>
            </a:lvl6pPr>
            <a:lvl7pPr marL="3657600" indent="0">
              <a:buNone/>
              <a:defRPr sz="2665"/>
            </a:lvl7pPr>
            <a:lvl8pPr marL="4267200" indent="0">
              <a:buNone/>
              <a:defRPr sz="2665"/>
            </a:lvl8pPr>
            <a:lvl9pPr marL="4876800" indent="0">
              <a:buNone/>
              <a:defRPr sz="2665"/>
            </a:lvl9pPr>
          </a:lstStyle>
          <a:p>
            <a:endParaRPr lang="zh-CN" altLang="en-US"/>
          </a:p>
        </p:txBody>
      </p:sp>
      <p:sp>
        <p:nvSpPr>
          <p:cNvPr id="4" name="文本占位符 3"/>
          <p:cNvSpPr>
            <a:spLocks noGrp="1"/>
          </p:cNvSpPr>
          <p:nvPr>
            <p:ph type="body" sz="half" idx="2"/>
          </p:nvPr>
        </p:nvSpPr>
        <p:spPr>
          <a:xfrm>
            <a:off x="2389717" y="5367339"/>
            <a:ext cx="7315200" cy="804863"/>
          </a:xfrm>
        </p:spPr>
        <p:txBody>
          <a:bodyPr/>
          <a:lstStyle>
            <a:lvl1pPr marL="0" indent="0">
              <a:buNone/>
              <a:defRPr sz="1865"/>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2019/12/6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transition spd="slow" advTm="3000">
    <p:random/>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pPr/>
              <a:t>2019/12/6</a:t>
            </a:fld>
            <a:endParaRPr lang="zh-CN" altLang="en-US"/>
          </a:p>
        </p:txBody>
      </p:sp>
      <p:sp>
        <p:nvSpPr>
          <p:cNvPr id="5" name="页脚占位符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spd="slow" advTm="3000">
    <p:random/>
    <p:sndAc>
      <p:stSnd>
        <p:snd r:embed="rId15" name="chimes.wav"/>
      </p:stSnd>
    </p:sndAc>
  </p:transition>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package" Target="../embeddings/Microsoft_Word___.docx"/></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B96A66E7-EA0D-4C2B-B039-5C13CCBC21F8}"/>
              </a:ext>
            </a:extLst>
          </p:cNvPr>
          <p:cNvSpPr txBox="1"/>
          <p:nvPr/>
        </p:nvSpPr>
        <p:spPr>
          <a:xfrm>
            <a:off x="9658648" y="138072"/>
            <a:ext cx="2533352"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
        <p:nvSpPr>
          <p:cNvPr id="5" name="文本框 4">
            <a:extLst>
              <a:ext uri="{FF2B5EF4-FFF2-40B4-BE49-F238E27FC236}">
                <a16:creationId xmlns:a16="http://schemas.microsoft.com/office/drawing/2014/main" id="{C436DB20-ED0E-48C8-83FD-9B05A434AC43}"/>
              </a:ext>
            </a:extLst>
          </p:cNvPr>
          <p:cNvSpPr txBox="1"/>
          <p:nvPr/>
        </p:nvSpPr>
        <p:spPr>
          <a:xfrm>
            <a:off x="2743272" y="2811662"/>
            <a:ext cx="9964922" cy="1081899"/>
          </a:xfrm>
          <a:prstGeom prst="rect">
            <a:avLst/>
          </a:prstGeom>
          <a:noFill/>
        </p:spPr>
        <p:txBody>
          <a:bodyPr wrap="square" rtlCol="0">
            <a:spAutoFit/>
          </a:bodyPr>
          <a:lstStyle/>
          <a:p>
            <a:pPr>
              <a:lnSpc>
                <a:spcPct val="150000"/>
              </a:lnSpc>
            </a:pPr>
            <a:r>
              <a:rPr lang="en-US" sz="4800" b="1" dirty="0">
                <a:latin typeface="Times New Roman" pitchFamily="18" charset="0"/>
                <a:cs typeface="Times New Roman" pitchFamily="18" charset="0"/>
              </a:rPr>
              <a:t>Period 4 Reading For Writing</a:t>
            </a:r>
            <a:endParaRPr lang="zh-CN" altLang="en-US" sz="4800" b="1" dirty="0">
              <a:latin typeface="Times New Roman" pitchFamily="18" charset="0"/>
              <a:cs typeface="Times New Roman" pitchFamily="18" charset="0"/>
            </a:endParaRPr>
          </a:p>
        </p:txBody>
      </p:sp>
      <p:sp>
        <p:nvSpPr>
          <p:cNvPr id="6" name="矩形 5">
            <a:extLst>
              <a:ext uri="{FF2B5EF4-FFF2-40B4-BE49-F238E27FC236}">
                <a16:creationId xmlns:a16="http://schemas.microsoft.com/office/drawing/2014/main" id="{875357D3-E604-4AFB-953D-902558EF8087}"/>
              </a:ext>
            </a:extLst>
          </p:cNvPr>
          <p:cNvSpPr/>
          <p:nvPr/>
        </p:nvSpPr>
        <p:spPr>
          <a:xfrm>
            <a:off x="2866726" y="2076000"/>
            <a:ext cx="7037295" cy="830997"/>
          </a:xfrm>
          <a:prstGeom prst="rect">
            <a:avLst/>
          </a:prstGeom>
        </p:spPr>
        <p:txBody>
          <a:bodyPr wrap="square">
            <a:spAutoFit/>
          </a:bodyPr>
          <a:lstStyle/>
          <a:p>
            <a:r>
              <a:rPr lang="en-US" altLang="zh-CN" sz="4800" b="1" dirty="0" smtClean="0">
                <a:latin typeface="Times New Roman" pitchFamily="18" charset="0"/>
                <a:cs typeface="Times New Roman" pitchFamily="18" charset="0"/>
              </a:rPr>
              <a:t>Unit 2 </a:t>
            </a:r>
            <a:r>
              <a:rPr lang="en-US" altLang="zh-CN" sz="4800" b="1" dirty="0" smtClean="0">
                <a:latin typeface="Times New Roman" pitchFamily="18" charset="0"/>
                <a:cs typeface="Times New Roman" pitchFamily="18" charset="0"/>
              </a:rPr>
              <a:t>Wildlife Protection</a:t>
            </a:r>
            <a:endParaRPr lang="zh-CN" altLang="en-US" sz="4800" dirty="0"/>
          </a:p>
        </p:txBody>
      </p:sp>
    </p:spTree>
    <p:extLst>
      <p:ext uri="{BB962C8B-B14F-4D97-AF65-F5344CB8AC3E}">
        <p14:creationId xmlns:p14="http://schemas.microsoft.com/office/powerpoint/2010/main" val="547406366"/>
      </p:ext>
    </p:extLst>
  </p:cSld>
  <p:clrMapOvr>
    <a:masterClrMapping/>
  </p:clrMapOvr>
  <p:transition spd="med">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0" name="矩形 9"/>
          <p:cNvSpPr/>
          <p:nvPr/>
        </p:nvSpPr>
        <p:spPr>
          <a:xfrm>
            <a:off x="1797648" y="604146"/>
            <a:ext cx="439735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复杂句式赏析</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073" name="Rectangle 1"/>
          <p:cNvSpPr>
            <a:spLocks noChangeArrowheads="1"/>
          </p:cNvSpPr>
          <p:nvPr/>
        </p:nvSpPr>
        <p:spPr bwMode="auto">
          <a:xfrm>
            <a:off x="86498" y="1767657"/>
            <a:ext cx="11899075" cy="4832092"/>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770438" algn="l"/>
                <a:tab pos="6570663" algn="l"/>
              </a:tabLst>
            </a:pPr>
            <a:r>
              <a:rPr lang="en-US" altLang="zh-CN" sz="2800" b="1" dirty="0" smtClean="0">
                <a:solidFill>
                  <a:schemeClr val="tx1"/>
                </a:solidFill>
                <a:latin typeface="Times New Roman" pitchFamily="18" charset="0"/>
                <a:ea typeface="宋体" pitchFamily="2" charset="-122"/>
                <a:cs typeface="Times New Roman" pitchFamily="18" charset="0"/>
              </a:rPr>
              <a:t>3</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When it comes to...</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当涉及</a:t>
            </a:r>
            <a:r>
              <a:rPr kumimoji="0" lang="en-US" altLang="zh-CN" sz="2800" i="0" u="none" strike="noStrike" cap="none" normalizeH="0" baseline="0" dirty="0" smtClean="0">
                <a:ln>
                  <a:noFill/>
                </a:ln>
                <a:solidFill>
                  <a:schemeClr val="tx1"/>
                </a:solidFill>
                <a:effectLst/>
                <a:latin typeface="宋体"/>
                <a:ea typeface="宋体" pitchFamily="2" charset="-122"/>
                <a:cs typeface="Times New Roman" pitchFamily="18" charset="0"/>
              </a:rPr>
              <a:t>……</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___________________________</a:t>
            </a:r>
            <a:endParaRPr kumimoji="0" lang="en-US" altLang="zh-CN" sz="280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当涉及野生动物保护时</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all species—the good, the bad, and the ugly</a:t>
            </a:r>
            <a:r>
              <a:rPr kumimoji="0" lang="en-US" altLang="zh-CN" sz="2800" i="0" u="none" strike="noStrike" cap="none" normalizeH="0" baseline="0" dirty="0" smtClean="0">
                <a:ln>
                  <a:noFill/>
                </a:ln>
                <a:solidFill>
                  <a:schemeClr val="tx1"/>
                </a:solidFill>
                <a:effectLst/>
                <a:latin typeface="Courier New"/>
                <a:ea typeface="宋体" pitchFamily="2" charset="-122"/>
                <a:cs typeface="Times New Roman" pitchFamily="18" charset="0"/>
              </a:rPr>
              <a:t>—</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should be treated equally</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lang="en-US" altLang="zh-CN" sz="2800" dirty="0" smtClean="0">
                <a:solidFill>
                  <a:schemeClr val="tx1"/>
                </a:solidFill>
                <a:latin typeface="Times New Roman" pitchFamily="18" charset="0"/>
                <a:ea typeface="宋体" pitchFamily="2" charset="-122"/>
                <a:cs typeface="Times New Roman" pitchFamily="18" charset="0"/>
              </a:rPr>
              <a:t>4</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so that </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引导目的状语从句：</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Is it right to make animals homeless _________________________________________ (</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以至于人类就可以有更多的纸</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endParaRPr kumimoji="0" lang="en-US" altLang="zh-CN" sz="280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lang="en-US" altLang="zh-CN" sz="2800" dirty="0" smtClean="0">
                <a:solidFill>
                  <a:schemeClr val="tx1"/>
                </a:solidFill>
                <a:latin typeface="Times New Roman" pitchFamily="18" charset="0"/>
                <a:ea typeface="宋体" pitchFamily="2" charset="-122"/>
                <a:cs typeface="Times New Roman" pitchFamily="18" charset="0"/>
              </a:rPr>
              <a:t>5</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．强调句型：</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_____________________________ (</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正是因为这个原因</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 the WWF constantly put up information to stir up public interest in the welfare of the planet</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lang="en-US" altLang="zh-CN" sz="2800" dirty="0" smtClean="0">
                <a:solidFill>
                  <a:schemeClr val="tx1"/>
                </a:solidFill>
                <a:latin typeface="Times New Roman" pitchFamily="18" charset="0"/>
                <a:ea typeface="宋体" pitchFamily="2" charset="-122"/>
                <a:cs typeface="Times New Roman" pitchFamily="18" charset="0"/>
              </a:rPr>
              <a:t>6</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That is what...what</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引导表语从句：</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That is _____________________ (</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动物们最需要的</a:t>
            </a:r>
            <a:r>
              <a:rPr kumimoji="0" lang="en-US" altLang="zh-CN" sz="280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800"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3075" name="Rectangle 3"/>
          <p:cNvSpPr>
            <a:spLocks noChangeArrowheads="1"/>
          </p:cNvSpPr>
          <p:nvPr/>
        </p:nvSpPr>
        <p:spPr bwMode="auto">
          <a:xfrm>
            <a:off x="5301051" y="1777446"/>
            <a:ext cx="662322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Times New Roman" pitchFamily="18" charset="0"/>
                <a:ea typeface="宋体" pitchFamily="2" charset="-122"/>
                <a:cs typeface="Times New Roman" pitchFamily="18" charset="0"/>
              </a:rPr>
              <a:t>When it comes to wildlife protection</a:t>
            </a:r>
            <a:endParaRPr kumimoji="0" lang="en-US" altLang="zh-CN"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
        <p:nvSpPr>
          <p:cNvPr id="13" name="矩形 12"/>
          <p:cNvSpPr/>
          <p:nvPr/>
        </p:nvSpPr>
        <p:spPr>
          <a:xfrm>
            <a:off x="982618" y="3563682"/>
            <a:ext cx="5709961" cy="523220"/>
          </a:xfrm>
          <a:prstGeom prst="rect">
            <a:avLst/>
          </a:prstGeom>
        </p:spPr>
        <p:txBody>
          <a:bodyPr wrap="none">
            <a:spAutoFit/>
          </a:bodyPr>
          <a:lstStyle/>
          <a:p>
            <a:r>
              <a:rPr lang="en-US" sz="2800" b="1" dirty="0" smtClean="0">
                <a:solidFill>
                  <a:srgbClr val="FF0000"/>
                </a:solidFill>
              </a:rPr>
              <a:t>so that humans can have more paper</a:t>
            </a:r>
            <a:endParaRPr lang="zh-CN" altLang="en-US" sz="2800" dirty="0">
              <a:solidFill>
                <a:srgbClr val="FF0000"/>
              </a:solidFill>
            </a:endParaRPr>
          </a:p>
        </p:txBody>
      </p:sp>
      <p:sp>
        <p:nvSpPr>
          <p:cNvPr id="14" name="矩形 13"/>
          <p:cNvSpPr/>
          <p:nvPr/>
        </p:nvSpPr>
        <p:spPr>
          <a:xfrm>
            <a:off x="3039339" y="4368797"/>
            <a:ext cx="3650358" cy="523220"/>
          </a:xfrm>
          <a:prstGeom prst="rect">
            <a:avLst/>
          </a:prstGeom>
        </p:spPr>
        <p:txBody>
          <a:bodyPr wrap="none">
            <a:spAutoFit/>
          </a:bodyPr>
          <a:lstStyle/>
          <a:p>
            <a:r>
              <a:rPr lang="en-US" sz="2800" b="1" dirty="0" smtClean="0">
                <a:solidFill>
                  <a:srgbClr val="FF0000"/>
                </a:solidFill>
              </a:rPr>
              <a:t>It is for this reason that</a:t>
            </a:r>
            <a:endParaRPr lang="zh-CN" altLang="en-US" sz="2800" dirty="0">
              <a:solidFill>
                <a:srgbClr val="FF0000"/>
              </a:solidFill>
            </a:endParaRPr>
          </a:p>
        </p:txBody>
      </p:sp>
      <p:sp>
        <p:nvSpPr>
          <p:cNvPr id="15" name="矩形 14"/>
          <p:cNvSpPr/>
          <p:nvPr/>
        </p:nvSpPr>
        <p:spPr>
          <a:xfrm>
            <a:off x="6857078" y="5431477"/>
            <a:ext cx="5334922" cy="523220"/>
          </a:xfrm>
          <a:prstGeom prst="rect">
            <a:avLst/>
          </a:prstGeom>
        </p:spPr>
        <p:txBody>
          <a:bodyPr wrap="none">
            <a:spAutoFit/>
          </a:bodyPr>
          <a:lstStyle/>
          <a:p>
            <a:r>
              <a:rPr lang="en-US" sz="2800" b="1" dirty="0" smtClean="0">
                <a:solidFill>
                  <a:srgbClr val="FF0000"/>
                </a:solidFill>
              </a:rPr>
              <a:t>what the animals really </a:t>
            </a:r>
            <a:r>
              <a:rPr lang="en-US" altLang="zh-CN" sz="2800" b="1" dirty="0" smtClean="0">
                <a:solidFill>
                  <a:srgbClr val="FF0000"/>
                </a:solidFill>
              </a:rPr>
              <a:t>need most</a:t>
            </a:r>
            <a:endParaRPr lang="zh-CN" altLang="en-US" sz="2800" dirty="0">
              <a:solidFill>
                <a:srgbClr val="FF0000"/>
              </a:solidFill>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 to="" calcmode="lin" valueType="num">
                                      <p:cBhvr>
                                        <p:cTn id="7" dur="1" fill="hold"/>
                                        <p:tgtEl>
                                          <p:spTgt spid="3075"/>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to="" calcmode="lin" valueType="num">
                                      <p:cBhvr>
                                        <p:cTn id="12" dur="1" fill="hold"/>
                                        <p:tgtEl>
                                          <p:spTgt spid="13"/>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to="" calcmode="lin" valueType="num">
                                      <p:cBhvr>
                                        <p:cTn id="17" dur="1" fill="hold"/>
                                        <p:tgtEl>
                                          <p:spTgt spid="14"/>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 to="" calcmode="lin" valueType="num">
                                      <p:cBhvr>
                                        <p:cTn id="22" dur="1" fill="hold"/>
                                        <p:tgtEl>
                                          <p:spTgt spid="15"/>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P spid="13"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73131" y="1366229"/>
            <a:ext cx="11397007" cy="532453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fontAlgn="t"/>
            <a:r>
              <a:rPr lang="zh-CN" altLang="en-US" sz="3200" dirty="0" smtClean="0"/>
              <a:t>英文海报通常含有通知性、宣传性</a:t>
            </a:r>
            <a:r>
              <a:rPr lang="en-US" altLang="zh-CN" sz="3200" dirty="0" smtClean="0"/>
              <a:t>, </a:t>
            </a:r>
            <a:r>
              <a:rPr lang="zh-CN" altLang="en-US" sz="3200" dirty="0" smtClean="0"/>
              <a:t>所以主题要明确</a:t>
            </a:r>
            <a:r>
              <a:rPr lang="en-US" altLang="zh-CN" sz="3200" dirty="0" smtClean="0"/>
              <a:t>, </a:t>
            </a:r>
            <a:r>
              <a:rPr lang="zh-CN" altLang="en-US" sz="3200" dirty="0" smtClean="0"/>
              <a:t>一目了然。</a:t>
            </a:r>
            <a:r>
              <a:rPr lang="zh-CN" altLang="en-US" sz="2800" dirty="0" smtClean="0"/>
              <a:t>它还包含广告的特点</a:t>
            </a:r>
            <a:r>
              <a:rPr lang="en-US" altLang="zh-CN" sz="2800" dirty="0" smtClean="0"/>
              <a:t>, </a:t>
            </a:r>
            <a:r>
              <a:rPr lang="zh-CN" altLang="en-US" sz="2800" dirty="0" smtClean="0"/>
              <a:t>要求内容简明扼要</a:t>
            </a:r>
            <a:r>
              <a:rPr lang="en-US" altLang="zh-CN" sz="2800" dirty="0" smtClean="0"/>
              <a:t>, </a:t>
            </a:r>
            <a:r>
              <a:rPr lang="zh-CN" altLang="en-US" sz="2800" dirty="0" smtClean="0"/>
              <a:t>形式丰富。</a:t>
            </a:r>
            <a:endParaRPr lang="en-US" altLang="zh-CN" sz="2800" dirty="0" smtClean="0"/>
          </a:p>
          <a:p>
            <a:pPr fontAlgn="t"/>
            <a:r>
              <a:rPr lang="zh-CN" altLang="en-US" sz="2800" dirty="0" smtClean="0"/>
              <a:t>基本框架</a:t>
            </a:r>
            <a:r>
              <a:rPr lang="en-US" altLang="zh-CN" sz="2800" dirty="0" smtClean="0"/>
              <a:t>:</a:t>
            </a:r>
            <a:r>
              <a:rPr lang="en-US" altLang="zh-CN" sz="2800" dirty="0" smtClean="0">
                <a:solidFill>
                  <a:srgbClr val="FF0000"/>
                </a:solidFill>
              </a:rPr>
              <a:t> </a:t>
            </a:r>
          </a:p>
          <a:p>
            <a:pPr fontAlgn="t"/>
            <a:r>
              <a:rPr lang="en-US" altLang="zh-CN" sz="2800" dirty="0" smtClean="0"/>
              <a:t>1. </a:t>
            </a:r>
            <a:r>
              <a:rPr lang="zh-CN" altLang="en-US" sz="2800" dirty="0" smtClean="0"/>
              <a:t>标题</a:t>
            </a:r>
          </a:p>
          <a:p>
            <a:pPr fontAlgn="t"/>
            <a:r>
              <a:rPr lang="zh-CN" altLang="en-US" sz="2800" dirty="0" smtClean="0"/>
              <a:t>首先根据海报的特点、格式写明标题。海报中往往把内容作为大标题。例如</a:t>
            </a:r>
            <a:r>
              <a:rPr lang="en-US" altLang="zh-CN" sz="2800" dirty="0" smtClean="0"/>
              <a:t>: Save the earth,  Save the birds</a:t>
            </a:r>
            <a:r>
              <a:rPr lang="zh-CN" altLang="en-US" sz="2800" dirty="0" smtClean="0"/>
              <a:t>。</a:t>
            </a:r>
            <a:endParaRPr lang="en-US" altLang="zh-CN" sz="2800" dirty="0" smtClean="0"/>
          </a:p>
          <a:p>
            <a:pPr fontAlgn="t"/>
            <a:r>
              <a:rPr lang="en-US" altLang="zh-CN" sz="2800" dirty="0" smtClean="0"/>
              <a:t>2. </a:t>
            </a:r>
            <a:r>
              <a:rPr lang="zh-CN" altLang="en-US" sz="2800" dirty="0" smtClean="0"/>
              <a:t>正文部分</a:t>
            </a:r>
          </a:p>
          <a:p>
            <a:pPr fontAlgn="t"/>
            <a:r>
              <a:rPr lang="zh-CN" altLang="en-US" sz="2800" dirty="0" smtClean="0"/>
              <a:t>不同的海报其正文部分的侧重点不同。对于介绍性的海报</a:t>
            </a:r>
            <a:r>
              <a:rPr lang="en-US" altLang="zh-CN" sz="2800" dirty="0" smtClean="0"/>
              <a:t>, </a:t>
            </a:r>
            <a:r>
              <a:rPr lang="zh-CN" altLang="en-US" sz="2800" dirty="0" smtClean="0"/>
              <a:t>首先要引出话题</a:t>
            </a:r>
            <a:r>
              <a:rPr lang="en-US" altLang="zh-CN" sz="2800" dirty="0" smtClean="0"/>
              <a:t>, </a:t>
            </a:r>
            <a:r>
              <a:rPr lang="zh-CN" altLang="en-US" sz="2800" dirty="0" smtClean="0"/>
              <a:t>其次列出原因</a:t>
            </a:r>
            <a:r>
              <a:rPr lang="en-US" altLang="zh-CN" sz="2800" dirty="0" smtClean="0"/>
              <a:t>, </a:t>
            </a:r>
            <a:r>
              <a:rPr lang="zh-CN" altLang="en-US" sz="2800" dirty="0" smtClean="0"/>
              <a:t>最后是总结。</a:t>
            </a:r>
          </a:p>
          <a:p>
            <a:pPr fontAlgn="t"/>
            <a:r>
              <a:rPr lang="zh-CN" altLang="en-US" sz="2800" dirty="0" smtClean="0"/>
              <a:t>对于宣传类的海报</a:t>
            </a:r>
            <a:r>
              <a:rPr lang="en-US" altLang="zh-CN" sz="2800" dirty="0" smtClean="0"/>
              <a:t>, </a:t>
            </a:r>
            <a:r>
              <a:rPr lang="zh-CN" altLang="en-US" sz="2800" dirty="0" smtClean="0"/>
              <a:t>要写明具体内容</a:t>
            </a:r>
            <a:r>
              <a:rPr lang="en-US" altLang="zh-CN" sz="2800" dirty="0" smtClean="0"/>
              <a:t>, </a:t>
            </a:r>
            <a:r>
              <a:rPr lang="zh-CN" altLang="en-US" sz="2800" dirty="0" smtClean="0"/>
              <a:t>如</a:t>
            </a:r>
            <a:r>
              <a:rPr lang="en-US" altLang="zh-CN" sz="2800" dirty="0" smtClean="0"/>
              <a:t>: </a:t>
            </a:r>
            <a:r>
              <a:rPr lang="zh-CN" altLang="en-US" sz="2800" dirty="0" smtClean="0"/>
              <a:t>活动内容</a:t>
            </a:r>
            <a:r>
              <a:rPr lang="en-US" altLang="zh-CN" sz="2800" dirty="0" smtClean="0"/>
              <a:t>, </a:t>
            </a:r>
            <a:r>
              <a:rPr lang="zh-CN" altLang="en-US" sz="2800" dirty="0" smtClean="0"/>
              <a:t>地点以及参加活动的注意事项</a:t>
            </a:r>
            <a:r>
              <a:rPr lang="en-US" altLang="zh-CN" sz="2800" dirty="0" smtClean="0"/>
              <a:t>, </a:t>
            </a:r>
            <a:r>
              <a:rPr lang="zh-CN" altLang="en-US" sz="2800" dirty="0" smtClean="0"/>
              <a:t>主持或举办单位等。</a:t>
            </a:r>
          </a:p>
          <a:p>
            <a:pPr fontAlgn="t"/>
            <a:r>
              <a:rPr lang="en-US" altLang="zh-CN" sz="2800" dirty="0" smtClean="0"/>
              <a:t>3. </a:t>
            </a:r>
            <a:r>
              <a:rPr lang="zh-CN" altLang="en-US" sz="2800" dirty="0" smtClean="0"/>
              <a:t>图片</a:t>
            </a:r>
            <a:r>
              <a:rPr lang="en-US" altLang="zh-CN" sz="2800" dirty="0" smtClean="0"/>
              <a:t>: </a:t>
            </a:r>
            <a:r>
              <a:rPr lang="zh-CN" altLang="en-US" sz="2800" dirty="0" smtClean="0"/>
              <a:t>要选择引人注目的图片</a:t>
            </a:r>
            <a:r>
              <a:rPr lang="en-US" altLang="zh-CN" sz="2800" dirty="0" smtClean="0"/>
              <a:t>, </a:t>
            </a:r>
            <a:r>
              <a:rPr lang="zh-CN" altLang="en-US" sz="2800" dirty="0" smtClean="0"/>
              <a:t>与主题要相关</a:t>
            </a:r>
            <a:r>
              <a:rPr lang="en-US" altLang="zh-CN" sz="2800" dirty="0" smtClean="0"/>
              <a:t>, </a:t>
            </a:r>
            <a:r>
              <a:rPr lang="zh-CN" altLang="en-US" sz="2800" dirty="0" smtClean="0"/>
              <a:t>色彩明亮。</a:t>
            </a:r>
            <a:endParaRPr lang="zh-CN" altLang="en-US" sz="3200" b="1" dirty="0" smtClean="0"/>
          </a:p>
        </p:txBody>
      </p:sp>
      <p:grpSp>
        <p:nvGrpSpPr>
          <p:cNvPr id="2" name="Group 6"/>
          <p:cNvGrpSpPr>
            <a:grpSpLocks/>
          </p:cNvGrpSpPr>
          <p:nvPr/>
        </p:nvGrpSpPr>
        <p:grpSpPr bwMode="auto">
          <a:xfrm>
            <a:off x="287767" y="683822"/>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0" name="矩形 9"/>
          <p:cNvSpPr/>
          <p:nvPr/>
        </p:nvSpPr>
        <p:spPr>
          <a:xfrm>
            <a:off x="4409451" y="530762"/>
            <a:ext cx="2646878" cy="830997"/>
          </a:xfrm>
          <a:prstGeom prst="rect">
            <a:avLst/>
          </a:prstGeom>
        </p:spPr>
        <p:txBody>
          <a:bodyPr wrap="none">
            <a:spAutoFit/>
          </a:bodyPr>
          <a:lstStyle/>
          <a:p>
            <a:r>
              <a:rPr lang="zh-CN" altLang="en-US" sz="4800" dirty="0" smtClean="0">
                <a:solidFill>
                  <a:srgbClr val="FF0000"/>
                </a:solidFill>
              </a:rPr>
              <a:t>英语海报</a:t>
            </a:r>
            <a:endParaRPr lang="zh-CN" altLang="en-US" sz="4800" dirty="0">
              <a:solidFill>
                <a:srgbClr val="FF0000"/>
              </a:solidFill>
            </a:endParaRPr>
          </a:p>
        </p:txBody>
      </p:sp>
    </p:spTree>
  </p:cSld>
  <p:clrMapOvr>
    <a:masterClrMapping/>
  </p:clrMapOvr>
  <p:transition spd="slow">
    <p:random/>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Skills of writing a poster</a:t>
            </a:r>
            <a:endParaRPr lang="zh-CN" altLang="en-US" dirty="0"/>
          </a:p>
        </p:txBody>
      </p:sp>
      <p:sp>
        <p:nvSpPr>
          <p:cNvPr id="3" name="内容占位符 2"/>
          <p:cNvSpPr>
            <a:spLocks noGrp="1"/>
          </p:cNvSpPr>
          <p:nvPr>
            <p:ph idx="1"/>
          </p:nvPr>
        </p:nvSpPr>
        <p:spPr>
          <a:ln w="76200"/>
        </p:spPr>
        <p:style>
          <a:lnRef idx="2">
            <a:schemeClr val="accent4"/>
          </a:lnRef>
          <a:fillRef idx="1">
            <a:schemeClr val="lt1"/>
          </a:fillRef>
          <a:effectRef idx="0">
            <a:schemeClr val="accent4"/>
          </a:effectRef>
          <a:fontRef idx="minor">
            <a:schemeClr val="dk1"/>
          </a:fontRef>
        </p:style>
        <p:txBody>
          <a:bodyPr/>
          <a:lstStyle/>
          <a:p>
            <a:r>
              <a:rPr lang="en-US" altLang="zh-CN" dirty="0" smtClean="0"/>
              <a:t>image</a:t>
            </a:r>
          </a:p>
          <a:p>
            <a:r>
              <a:rPr lang="en-US" altLang="zh-CN" dirty="0" smtClean="0"/>
              <a:t>Choose eye- catching colors and images.</a:t>
            </a:r>
          </a:p>
          <a:p>
            <a:r>
              <a:rPr lang="en-US" altLang="zh-CN" dirty="0" smtClean="0"/>
              <a:t>Headline</a:t>
            </a:r>
          </a:p>
          <a:p>
            <a:r>
              <a:rPr lang="en-US" altLang="zh-CN" dirty="0" smtClean="0"/>
              <a:t>Choose an attractive headline</a:t>
            </a:r>
          </a:p>
          <a:p>
            <a:r>
              <a:rPr lang="en-US" altLang="zh-CN" dirty="0" smtClean="0"/>
              <a:t>Contents</a:t>
            </a:r>
          </a:p>
          <a:p>
            <a:r>
              <a:rPr lang="en-US" altLang="zh-CN" dirty="0" smtClean="0"/>
              <a:t>Use clear, brief and vivid language</a:t>
            </a:r>
          </a:p>
          <a:p>
            <a:endParaRPr lang="zh-CN" altLang="en-US" dirty="0"/>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78477" y="724395"/>
            <a:ext cx="11269133" cy="5719914"/>
          </a:xfrm>
          <a:prstGeom prst="rect">
            <a:avLst/>
          </a:prstGeom>
          <a:ln>
            <a:headEnd/>
            <a:tailEnd/>
          </a:ln>
        </p:spPr>
        <p:style>
          <a:lnRef idx="2">
            <a:schemeClr val="accent4"/>
          </a:lnRef>
          <a:fillRef idx="1">
            <a:schemeClr val="lt1"/>
          </a:fillRef>
          <a:effectRef idx="0">
            <a:schemeClr val="accent4"/>
          </a:effectRef>
          <a:fontRef idx="minor">
            <a:schemeClr val="dk1"/>
          </a:fontRef>
        </p:style>
        <p:txBody>
          <a:bodyPr wrap="square" lIns="117235" tIns="58618" rIns="117235" bIns="58618">
            <a:spAutoFit/>
          </a:bodyPr>
          <a:lstStyle/>
          <a:p>
            <a:pPr algn="ctr" fontAlgn="t"/>
            <a:r>
              <a:rPr lang="zh-CN" altLang="en-US" sz="2800" dirty="0" smtClean="0">
                <a:solidFill>
                  <a:srgbClr val="FF0000"/>
                </a:solidFill>
              </a:rPr>
              <a:t>话题词汇</a:t>
            </a:r>
            <a:endParaRPr lang="en-US" altLang="zh-CN" sz="2800" dirty="0"/>
          </a:p>
          <a:p>
            <a:pPr fontAlgn="t"/>
            <a:r>
              <a:rPr lang="en-US" altLang="zh-CN" sz="2800" dirty="0"/>
              <a:t>1. lovely/cute</a:t>
            </a:r>
            <a:r>
              <a:rPr lang="zh-CN" altLang="en-US" sz="2800" dirty="0"/>
              <a:t>　　　　　　　</a:t>
            </a:r>
            <a:r>
              <a:rPr lang="en-US" altLang="zh-CN" sz="2800" i="1" dirty="0"/>
              <a:t>adj. </a:t>
            </a:r>
            <a:r>
              <a:rPr lang="zh-CN" altLang="en-US" sz="2800" dirty="0"/>
              <a:t>可爱的</a:t>
            </a:r>
          </a:p>
          <a:p>
            <a:pPr fontAlgn="t"/>
            <a:r>
              <a:rPr lang="en-US" altLang="zh-CN" sz="2800" dirty="0"/>
              <a:t>2. endangered species	</a:t>
            </a:r>
            <a:r>
              <a:rPr lang="en-US" altLang="zh-CN" sz="2800" dirty="0" smtClean="0"/>
              <a:t>          </a:t>
            </a:r>
            <a:r>
              <a:rPr lang="zh-CN" altLang="en-US" sz="2800" dirty="0" smtClean="0"/>
              <a:t>濒危</a:t>
            </a:r>
            <a:r>
              <a:rPr lang="zh-CN" altLang="en-US" sz="2800" dirty="0"/>
              <a:t>物种</a:t>
            </a:r>
          </a:p>
          <a:p>
            <a:pPr fontAlgn="t"/>
            <a:r>
              <a:rPr lang="en-US" altLang="zh-CN" sz="2800" dirty="0"/>
              <a:t>3. evolution 		</a:t>
            </a:r>
            <a:r>
              <a:rPr lang="en-US" altLang="zh-CN" sz="2800" dirty="0" smtClean="0"/>
              <a:t>                     </a:t>
            </a:r>
            <a:r>
              <a:rPr lang="en-US" altLang="zh-CN" sz="2800" i="1" dirty="0" smtClean="0"/>
              <a:t>n</a:t>
            </a:r>
            <a:r>
              <a:rPr lang="en-US" altLang="zh-CN" sz="2800" i="1" dirty="0"/>
              <a:t>. </a:t>
            </a:r>
            <a:r>
              <a:rPr lang="zh-CN" altLang="en-US" sz="2800" dirty="0"/>
              <a:t>进化 </a:t>
            </a:r>
          </a:p>
          <a:p>
            <a:pPr fontAlgn="t"/>
            <a:r>
              <a:rPr lang="en-US" altLang="zh-CN" sz="2800" dirty="0"/>
              <a:t>4. habitat 			</a:t>
            </a:r>
            <a:r>
              <a:rPr lang="en-US" altLang="zh-CN" sz="2800" dirty="0" smtClean="0"/>
              <a:t>          </a:t>
            </a:r>
            <a:r>
              <a:rPr lang="en-US" altLang="zh-CN" sz="2800" i="1" dirty="0" smtClean="0"/>
              <a:t>n</a:t>
            </a:r>
            <a:r>
              <a:rPr lang="en-US" altLang="zh-CN" sz="2800" i="1" dirty="0"/>
              <a:t>. </a:t>
            </a:r>
            <a:r>
              <a:rPr lang="zh-CN" altLang="en-US" sz="2800" dirty="0"/>
              <a:t>栖息地 </a:t>
            </a:r>
          </a:p>
          <a:p>
            <a:pPr fontAlgn="t"/>
            <a:r>
              <a:rPr lang="en-US" altLang="zh-CN" sz="2800" dirty="0"/>
              <a:t>5. decrease 			</a:t>
            </a:r>
            <a:r>
              <a:rPr lang="en-US" altLang="zh-CN" sz="2800" dirty="0" smtClean="0"/>
              <a:t>          </a:t>
            </a:r>
            <a:r>
              <a:rPr lang="en-US" altLang="zh-CN" sz="2800" i="1" dirty="0" smtClean="0"/>
              <a:t>v</a:t>
            </a:r>
            <a:r>
              <a:rPr lang="en-US" altLang="zh-CN" sz="2800" i="1" dirty="0"/>
              <a:t>. </a:t>
            </a:r>
            <a:r>
              <a:rPr lang="zh-CN" altLang="en-US" sz="2800" dirty="0"/>
              <a:t>减少</a:t>
            </a:r>
          </a:p>
          <a:p>
            <a:pPr fontAlgn="t"/>
            <a:r>
              <a:rPr lang="en-US" altLang="zh-CN" sz="2800" dirty="0"/>
              <a:t>6. extinct 			</a:t>
            </a:r>
            <a:r>
              <a:rPr lang="en-US" altLang="zh-CN" sz="2800" dirty="0" smtClean="0"/>
              <a:t>         </a:t>
            </a:r>
            <a:r>
              <a:rPr lang="en-US" altLang="zh-CN" sz="2800" i="1" dirty="0" smtClean="0"/>
              <a:t>adj</a:t>
            </a:r>
            <a:r>
              <a:rPr lang="en-US" altLang="zh-CN" sz="2800" i="1" dirty="0"/>
              <a:t>. </a:t>
            </a:r>
            <a:r>
              <a:rPr lang="zh-CN" altLang="en-US" sz="2800" dirty="0"/>
              <a:t>已灭绝</a:t>
            </a:r>
            <a:r>
              <a:rPr lang="zh-CN" altLang="en-US" sz="2800" dirty="0" smtClean="0"/>
              <a:t>的</a:t>
            </a:r>
            <a:endParaRPr lang="en-US" altLang="zh-CN" sz="2800" dirty="0" smtClean="0"/>
          </a:p>
          <a:p>
            <a:pPr fontAlgn="t"/>
            <a:r>
              <a:rPr lang="en-US" altLang="zh-CN" sz="2800" dirty="0" smtClean="0"/>
              <a:t>7. fur 			</a:t>
            </a:r>
            <a:r>
              <a:rPr lang="en-US" altLang="zh-CN" sz="2800" dirty="0" smtClean="0"/>
              <a:t>                     </a:t>
            </a:r>
            <a:r>
              <a:rPr lang="en-US" altLang="zh-CN" sz="2800" i="1" dirty="0" smtClean="0"/>
              <a:t>n</a:t>
            </a:r>
            <a:r>
              <a:rPr lang="en-US" altLang="zh-CN" sz="2800" i="1" dirty="0" smtClean="0"/>
              <a:t>. </a:t>
            </a:r>
            <a:r>
              <a:rPr lang="zh-CN" altLang="en-US" sz="2800" dirty="0" smtClean="0"/>
              <a:t>皮毛 </a:t>
            </a:r>
          </a:p>
          <a:p>
            <a:pPr fontAlgn="t"/>
            <a:r>
              <a:rPr lang="en-US" altLang="zh-CN" sz="2800" dirty="0" smtClean="0"/>
              <a:t>8. feather 			</a:t>
            </a:r>
            <a:r>
              <a:rPr lang="en-US" altLang="zh-CN" sz="2800" dirty="0" smtClean="0"/>
              <a:t>         </a:t>
            </a:r>
            <a:r>
              <a:rPr lang="en-US" altLang="zh-CN" sz="2800" i="1" dirty="0" smtClean="0"/>
              <a:t>n</a:t>
            </a:r>
            <a:r>
              <a:rPr lang="en-US" altLang="zh-CN" sz="2800" i="1" dirty="0" smtClean="0"/>
              <a:t>. </a:t>
            </a:r>
            <a:r>
              <a:rPr lang="zh-CN" altLang="en-US" sz="2800" dirty="0" smtClean="0"/>
              <a:t>羽毛</a:t>
            </a:r>
          </a:p>
          <a:p>
            <a:pPr fontAlgn="t"/>
            <a:r>
              <a:rPr lang="en-US" altLang="zh-CN" sz="2800" dirty="0" smtClean="0"/>
              <a:t>9. feed on			</a:t>
            </a:r>
            <a:r>
              <a:rPr lang="en-US" altLang="zh-CN" sz="2800" dirty="0" smtClean="0"/>
              <a:t>         </a:t>
            </a:r>
            <a:r>
              <a:rPr lang="zh-CN" altLang="en-US" sz="2800" dirty="0" smtClean="0"/>
              <a:t>以</a:t>
            </a:r>
            <a:r>
              <a:rPr lang="en-US" altLang="zh-CN" sz="2800" dirty="0" smtClean="0"/>
              <a:t>……</a:t>
            </a:r>
            <a:r>
              <a:rPr lang="zh-CN" altLang="en-US" sz="2800" dirty="0" smtClean="0"/>
              <a:t>为食 </a:t>
            </a:r>
          </a:p>
          <a:p>
            <a:pPr fontAlgn="t"/>
            <a:r>
              <a:rPr lang="en-US" altLang="zh-CN" sz="2800" dirty="0" smtClean="0"/>
              <a:t>10. a food chain		</a:t>
            </a:r>
            <a:r>
              <a:rPr lang="en-US" altLang="zh-CN" sz="2800" dirty="0" smtClean="0"/>
              <a:t>         </a:t>
            </a:r>
            <a:r>
              <a:rPr lang="zh-CN" altLang="en-US" sz="2800" dirty="0" smtClean="0"/>
              <a:t>食物链</a:t>
            </a:r>
            <a:endParaRPr lang="zh-CN" altLang="en-US" sz="2800" dirty="0" smtClean="0"/>
          </a:p>
          <a:p>
            <a:pPr fontAlgn="t"/>
            <a:r>
              <a:rPr lang="en-US" altLang="zh-CN" sz="2800" dirty="0" smtClean="0"/>
              <a:t>11. cruel 			</a:t>
            </a:r>
            <a:r>
              <a:rPr lang="en-US" altLang="zh-CN" sz="2800" dirty="0" smtClean="0"/>
              <a:t>         </a:t>
            </a:r>
            <a:r>
              <a:rPr lang="en-US" altLang="zh-CN" sz="2800" i="1" dirty="0" smtClean="0"/>
              <a:t>adj</a:t>
            </a:r>
            <a:r>
              <a:rPr lang="en-US" altLang="zh-CN" sz="2800" i="1" dirty="0" smtClean="0"/>
              <a:t>. </a:t>
            </a:r>
            <a:r>
              <a:rPr lang="zh-CN" altLang="en-US" sz="2800" dirty="0" smtClean="0"/>
              <a:t>残忍的 </a:t>
            </a:r>
          </a:p>
          <a:p>
            <a:pPr fontAlgn="t"/>
            <a:r>
              <a:rPr lang="en-US" altLang="zh-CN" sz="2800" dirty="0" smtClean="0"/>
              <a:t>12. reserve 			</a:t>
            </a:r>
            <a:r>
              <a:rPr lang="en-US" altLang="zh-CN" sz="2800" dirty="0" smtClean="0"/>
              <a:t>          </a:t>
            </a:r>
            <a:r>
              <a:rPr lang="en-US" altLang="zh-CN" sz="2800" i="1" dirty="0" smtClean="0"/>
              <a:t>n</a:t>
            </a:r>
            <a:r>
              <a:rPr lang="en-US" altLang="zh-CN" sz="2800" i="1" dirty="0" smtClean="0"/>
              <a:t>. </a:t>
            </a:r>
            <a:r>
              <a:rPr lang="zh-CN" altLang="en-US" sz="2800" dirty="0" smtClean="0"/>
              <a:t>保护区 </a:t>
            </a:r>
            <a:endParaRPr lang="zh-CN" altLang="en-US" sz="2800" dirty="0"/>
          </a:p>
        </p:txBody>
      </p:sp>
    </p:spTree>
  </p:cSld>
  <p:clrMapOvr>
    <a:masterClrMapping/>
  </p:clrMapOvr>
  <p:transition spd="slow" advTm="3000">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3554">
                                            <p:txEl>
                                              <p:pRg st="1" end="1"/>
                                            </p:txEl>
                                          </p:spTgt>
                                        </p:tgtEl>
                                        <p:attrNameLst>
                                          <p:attrName>style.visibility</p:attrName>
                                        </p:attrNameLst>
                                      </p:cBhvr>
                                      <p:to>
                                        <p:strVal val="visible"/>
                                      </p:to>
                                    </p:set>
                                    <p:animEffect transition="in" filter="checkerboard(across)">
                                      <p:cBhvr>
                                        <p:cTn id="7" dur="500"/>
                                        <p:tgtEl>
                                          <p:spTgt spid="2355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checkerboard(across)">
                                      <p:cBhvr>
                                        <p:cTn id="12" dur="500"/>
                                        <p:tgtEl>
                                          <p:spTgt spid="2355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3554">
                                            <p:txEl>
                                              <p:pRg st="3" end="3"/>
                                            </p:txEl>
                                          </p:spTgt>
                                        </p:tgtEl>
                                        <p:attrNameLst>
                                          <p:attrName>style.visibility</p:attrName>
                                        </p:attrNameLst>
                                      </p:cBhvr>
                                      <p:to>
                                        <p:strVal val="visible"/>
                                      </p:to>
                                    </p:set>
                                    <p:animEffect transition="in" filter="checkerboard(across)">
                                      <p:cBhvr>
                                        <p:cTn id="17" dur="500"/>
                                        <p:tgtEl>
                                          <p:spTgt spid="2355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3554">
                                            <p:txEl>
                                              <p:pRg st="4" end="4"/>
                                            </p:txEl>
                                          </p:spTgt>
                                        </p:tgtEl>
                                        <p:attrNameLst>
                                          <p:attrName>style.visibility</p:attrName>
                                        </p:attrNameLst>
                                      </p:cBhvr>
                                      <p:to>
                                        <p:strVal val="visible"/>
                                      </p:to>
                                    </p:set>
                                    <p:animEffect transition="in" filter="checkerboard(across)">
                                      <p:cBhvr>
                                        <p:cTn id="22" dur="500"/>
                                        <p:tgtEl>
                                          <p:spTgt spid="2355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3554">
                                            <p:txEl>
                                              <p:pRg st="5" end="5"/>
                                            </p:txEl>
                                          </p:spTgt>
                                        </p:tgtEl>
                                        <p:attrNameLst>
                                          <p:attrName>style.visibility</p:attrName>
                                        </p:attrNameLst>
                                      </p:cBhvr>
                                      <p:to>
                                        <p:strVal val="visible"/>
                                      </p:to>
                                    </p:set>
                                    <p:animEffect transition="in" filter="checkerboard(across)">
                                      <p:cBhvr>
                                        <p:cTn id="27" dur="500"/>
                                        <p:tgtEl>
                                          <p:spTgt spid="2355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3554">
                                            <p:txEl>
                                              <p:pRg st="6" end="6"/>
                                            </p:txEl>
                                          </p:spTgt>
                                        </p:tgtEl>
                                        <p:attrNameLst>
                                          <p:attrName>style.visibility</p:attrName>
                                        </p:attrNameLst>
                                      </p:cBhvr>
                                      <p:to>
                                        <p:strVal val="visible"/>
                                      </p:to>
                                    </p:set>
                                    <p:animEffect transition="in" filter="checkerboard(across)">
                                      <p:cBhvr>
                                        <p:cTn id="32" dur="500"/>
                                        <p:tgtEl>
                                          <p:spTgt spid="2355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3554">
                                            <p:txEl>
                                              <p:pRg st="7" end="7"/>
                                            </p:txEl>
                                          </p:spTgt>
                                        </p:tgtEl>
                                        <p:attrNameLst>
                                          <p:attrName>style.visibility</p:attrName>
                                        </p:attrNameLst>
                                      </p:cBhvr>
                                      <p:to>
                                        <p:strVal val="visible"/>
                                      </p:to>
                                    </p:set>
                                    <p:animEffect transition="in" filter="checkerboard(across)">
                                      <p:cBhvr>
                                        <p:cTn id="37" dur="500"/>
                                        <p:tgtEl>
                                          <p:spTgt spid="2355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23554">
                                            <p:txEl>
                                              <p:pRg st="8" end="8"/>
                                            </p:txEl>
                                          </p:spTgt>
                                        </p:tgtEl>
                                        <p:attrNameLst>
                                          <p:attrName>style.visibility</p:attrName>
                                        </p:attrNameLst>
                                      </p:cBhvr>
                                      <p:to>
                                        <p:strVal val="visible"/>
                                      </p:to>
                                    </p:set>
                                    <p:animEffect transition="in" filter="checkerboard(across)">
                                      <p:cBhvr>
                                        <p:cTn id="42" dur="500"/>
                                        <p:tgtEl>
                                          <p:spTgt spid="23554">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23554">
                                            <p:txEl>
                                              <p:pRg st="9" end="9"/>
                                            </p:txEl>
                                          </p:spTgt>
                                        </p:tgtEl>
                                        <p:attrNameLst>
                                          <p:attrName>style.visibility</p:attrName>
                                        </p:attrNameLst>
                                      </p:cBhvr>
                                      <p:to>
                                        <p:strVal val="visible"/>
                                      </p:to>
                                    </p:set>
                                    <p:animEffect transition="in" filter="checkerboard(across)">
                                      <p:cBhvr>
                                        <p:cTn id="47" dur="500"/>
                                        <p:tgtEl>
                                          <p:spTgt spid="23554">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23554">
                                            <p:txEl>
                                              <p:pRg st="10" end="10"/>
                                            </p:txEl>
                                          </p:spTgt>
                                        </p:tgtEl>
                                        <p:attrNameLst>
                                          <p:attrName>style.visibility</p:attrName>
                                        </p:attrNameLst>
                                      </p:cBhvr>
                                      <p:to>
                                        <p:strVal val="visible"/>
                                      </p:to>
                                    </p:set>
                                    <p:animEffect transition="in" filter="checkerboard(across)">
                                      <p:cBhvr>
                                        <p:cTn id="52" dur="500"/>
                                        <p:tgtEl>
                                          <p:spTgt spid="23554">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23554">
                                            <p:txEl>
                                              <p:pRg st="11" end="11"/>
                                            </p:txEl>
                                          </p:spTgt>
                                        </p:tgtEl>
                                        <p:attrNameLst>
                                          <p:attrName>style.visibility</p:attrName>
                                        </p:attrNameLst>
                                      </p:cBhvr>
                                      <p:to>
                                        <p:strVal val="visible"/>
                                      </p:to>
                                    </p:set>
                                    <p:animEffect transition="in" filter="checkerboard(across)">
                                      <p:cBhvr>
                                        <p:cTn id="57" dur="500"/>
                                        <p:tgtEl>
                                          <p:spTgt spid="23554">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nodeType="clickEffect">
                                  <p:stCondLst>
                                    <p:cond delay="0"/>
                                  </p:stCondLst>
                                  <p:childTnLst>
                                    <p:set>
                                      <p:cBhvr>
                                        <p:cTn id="61" dur="1" fill="hold">
                                          <p:stCondLst>
                                            <p:cond delay="0"/>
                                          </p:stCondLst>
                                        </p:cTn>
                                        <p:tgtEl>
                                          <p:spTgt spid="23554">
                                            <p:txEl>
                                              <p:pRg st="12" end="12"/>
                                            </p:txEl>
                                          </p:spTgt>
                                        </p:tgtEl>
                                        <p:attrNameLst>
                                          <p:attrName>style.visibility</p:attrName>
                                        </p:attrNameLst>
                                      </p:cBhvr>
                                      <p:to>
                                        <p:strVal val="visible"/>
                                      </p:to>
                                    </p:set>
                                    <p:animEffect transition="in" filter="checkerboard(across)">
                                      <p:cBhvr>
                                        <p:cTn id="62" dur="500"/>
                                        <p:tgtEl>
                                          <p:spTgt spid="2355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886689" y="869546"/>
            <a:ext cx="10145487" cy="3970318"/>
          </a:xfrm>
          <a:prstGeom prst="rect">
            <a:avLst/>
          </a:prstGeom>
          <a:ln w="76200"/>
        </p:spPr>
        <p:style>
          <a:lnRef idx="2">
            <a:schemeClr val="accent3"/>
          </a:lnRef>
          <a:fillRef idx="1">
            <a:schemeClr val="lt1"/>
          </a:fillRef>
          <a:effectRef idx="0">
            <a:schemeClr val="accent3"/>
          </a:effectRef>
          <a:fontRef idx="minor">
            <a:schemeClr val="dk1"/>
          </a:fontRef>
        </p:style>
        <p:txBody>
          <a:bodyPr wrap="square">
            <a:spAutoFit/>
          </a:bodyPr>
          <a:lstStyle/>
          <a:p>
            <a:pPr fontAlgn="t"/>
            <a:r>
              <a:rPr lang="en-US" altLang="zh-CN" sz="3600" dirty="0" smtClean="0"/>
              <a:t>13. hunt 			</a:t>
            </a:r>
            <a:r>
              <a:rPr lang="en-US" altLang="zh-CN" sz="3600" dirty="0" smtClean="0"/>
              <a:t>         </a:t>
            </a:r>
            <a:r>
              <a:rPr lang="en-US" altLang="zh-CN" sz="3600" i="1" dirty="0" smtClean="0"/>
              <a:t>v</a:t>
            </a:r>
            <a:r>
              <a:rPr lang="en-US" altLang="zh-CN" sz="3600" i="1" dirty="0" smtClean="0"/>
              <a:t>. </a:t>
            </a:r>
            <a:r>
              <a:rPr lang="zh-CN" altLang="en-US" sz="3600" dirty="0" smtClean="0"/>
              <a:t>打猎 </a:t>
            </a:r>
          </a:p>
          <a:p>
            <a:pPr fontAlgn="t"/>
            <a:r>
              <a:rPr lang="en-US" altLang="zh-CN" sz="3600" dirty="0" smtClean="0"/>
              <a:t>hunter 			</a:t>
            </a:r>
            <a:r>
              <a:rPr lang="en-US" altLang="zh-CN" sz="3600" dirty="0" smtClean="0"/>
              <a:t>         </a:t>
            </a:r>
            <a:r>
              <a:rPr lang="en-US" altLang="zh-CN" sz="3600" i="1" dirty="0" smtClean="0"/>
              <a:t>n</a:t>
            </a:r>
            <a:r>
              <a:rPr lang="en-US" altLang="zh-CN" sz="3600" i="1" dirty="0" smtClean="0"/>
              <a:t>. </a:t>
            </a:r>
            <a:r>
              <a:rPr lang="zh-CN" altLang="en-US" sz="3600" dirty="0" smtClean="0"/>
              <a:t>猎人</a:t>
            </a:r>
          </a:p>
          <a:p>
            <a:pPr fontAlgn="t"/>
            <a:r>
              <a:rPr lang="en-US" altLang="zh-CN" sz="3600" dirty="0" smtClean="0"/>
              <a:t>14. forbid 			</a:t>
            </a:r>
            <a:r>
              <a:rPr lang="en-US" altLang="zh-CN" sz="3600" i="1" dirty="0" err="1" smtClean="0"/>
              <a:t>vt</a:t>
            </a:r>
            <a:r>
              <a:rPr lang="en-US" altLang="zh-CN" sz="3600" i="1" dirty="0" smtClean="0"/>
              <a:t>. </a:t>
            </a:r>
            <a:r>
              <a:rPr lang="zh-CN" altLang="en-US" sz="3600" dirty="0" smtClean="0"/>
              <a:t>禁止</a:t>
            </a:r>
          </a:p>
          <a:p>
            <a:pPr fontAlgn="t"/>
            <a:r>
              <a:rPr lang="en-US" altLang="zh-CN" sz="3600" dirty="0" smtClean="0"/>
              <a:t>15. protect 			</a:t>
            </a:r>
            <a:r>
              <a:rPr lang="en-US" altLang="zh-CN" sz="3600" i="1" dirty="0" smtClean="0"/>
              <a:t>v. </a:t>
            </a:r>
            <a:r>
              <a:rPr lang="zh-CN" altLang="en-US" sz="3600" dirty="0" smtClean="0"/>
              <a:t>保护 </a:t>
            </a:r>
          </a:p>
          <a:p>
            <a:pPr fontAlgn="t"/>
            <a:r>
              <a:rPr lang="en-US" altLang="zh-CN" sz="3600" dirty="0" smtClean="0"/>
              <a:t>16. conservation 		</a:t>
            </a:r>
            <a:r>
              <a:rPr lang="en-US" altLang="zh-CN" sz="3600" i="1" dirty="0" smtClean="0"/>
              <a:t>n. </a:t>
            </a:r>
            <a:r>
              <a:rPr lang="zh-CN" altLang="en-US" sz="3600" dirty="0" smtClean="0"/>
              <a:t>保护</a:t>
            </a:r>
          </a:p>
          <a:p>
            <a:pPr fontAlgn="t"/>
            <a:r>
              <a:rPr lang="en-US" altLang="zh-CN" sz="3600" dirty="0" smtClean="0"/>
              <a:t>17. ecosystem 		</a:t>
            </a:r>
            <a:r>
              <a:rPr lang="en-US" altLang="zh-CN" sz="3600" dirty="0" smtClean="0"/>
              <a:t>         </a:t>
            </a:r>
            <a:r>
              <a:rPr lang="en-US" altLang="zh-CN" sz="3600" i="1" dirty="0" smtClean="0"/>
              <a:t>n</a:t>
            </a:r>
            <a:r>
              <a:rPr lang="en-US" altLang="zh-CN" sz="3600" i="1" dirty="0" smtClean="0"/>
              <a:t>. </a:t>
            </a:r>
            <a:r>
              <a:rPr lang="zh-CN" altLang="en-US" sz="3600" dirty="0" smtClean="0"/>
              <a:t>生态系统</a:t>
            </a:r>
          </a:p>
          <a:p>
            <a:pPr fontAlgn="t"/>
            <a:r>
              <a:rPr lang="en-US" altLang="zh-CN" sz="3600" dirty="0" smtClean="0"/>
              <a:t>18. in harmony with	</a:t>
            </a:r>
            <a:r>
              <a:rPr lang="zh-CN" altLang="en-US" sz="3600" dirty="0" smtClean="0"/>
              <a:t>和谐相处</a:t>
            </a:r>
            <a:endParaRPr lang="zh-CN" altLang="en-US" sz="3600" dirty="0"/>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to="" calcmode="lin" valueType="num">
                                      <p:cBhvr>
                                        <p:cTn id="22" dur="1" fill="hold"/>
                                        <p:tgtEl>
                                          <p:spTgt spid="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to="" calcmode="lin" valueType="num">
                                      <p:cBhvr>
                                        <p:cTn id="32" dur="1" fill="hold"/>
                                        <p:tgtEl>
                                          <p:spTgt spid="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to="" calcmode="lin" valueType="num">
                                      <p:cBhvr>
                                        <p:cTn id="37"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33749" y="568959"/>
            <a:ext cx="12869333" cy="7443463"/>
          </a:xfrm>
          <a:prstGeom prst="rect">
            <a:avLst/>
          </a:prstGeom>
          <a:noFill/>
          <a:ln w="9525" algn="ctr">
            <a:noFill/>
            <a:miter lim="800000"/>
            <a:headEnd/>
            <a:tailEnd/>
          </a:ln>
          <a:effectLst/>
        </p:spPr>
        <p:txBody>
          <a:bodyPr lIns="117235" tIns="58618" rIns="117235" bIns="58618">
            <a:spAutoFit/>
          </a:bodyPr>
          <a:lstStyle/>
          <a:p>
            <a:pPr algn="ctr"/>
            <a:r>
              <a:rPr lang="zh-CN" altLang="en-US" sz="2800" dirty="0" smtClean="0">
                <a:solidFill>
                  <a:srgbClr val="FF0000"/>
                </a:solidFill>
              </a:rPr>
              <a:t>话题句式</a:t>
            </a:r>
            <a:endParaRPr lang="en-US" altLang="zh-CN" sz="2800" dirty="0" smtClean="0"/>
          </a:p>
          <a:p>
            <a:r>
              <a:rPr lang="en-US" altLang="zh-CN" sz="2800" dirty="0" smtClean="0"/>
              <a:t>1. It is </a:t>
            </a:r>
            <a:r>
              <a:rPr lang="en-US" altLang="zh-CN" sz="2800" dirty="0" smtClean="0">
                <a:solidFill>
                  <a:srgbClr val="FF0000"/>
                </a:solidFill>
              </a:rPr>
              <a:t>a treasure of </a:t>
            </a:r>
            <a:r>
              <a:rPr lang="en-US" altLang="zh-CN" sz="2800" dirty="0" smtClean="0"/>
              <a:t>our country. </a:t>
            </a:r>
            <a:r>
              <a:rPr lang="zh-CN" altLang="en-US" sz="2800" dirty="0" smtClean="0"/>
              <a:t>它是我国的国宝。</a:t>
            </a:r>
          </a:p>
          <a:p>
            <a:r>
              <a:rPr lang="en-US" altLang="zh-CN" sz="2800" dirty="0" smtClean="0"/>
              <a:t>2. </a:t>
            </a:r>
            <a:r>
              <a:rPr lang="en-US" altLang="zh-CN" sz="2800" dirty="0" smtClean="0">
                <a:solidFill>
                  <a:srgbClr val="FF0000"/>
                </a:solidFill>
              </a:rPr>
              <a:t>Believe it or not</a:t>
            </a:r>
            <a:r>
              <a:rPr lang="en-US" altLang="zh-CN" sz="2800" dirty="0" smtClean="0"/>
              <a:t>,  at present only several thousand pandas exist in the world. </a:t>
            </a:r>
          </a:p>
          <a:p>
            <a:r>
              <a:rPr lang="zh-CN" altLang="en-US" sz="2800" dirty="0" smtClean="0"/>
              <a:t>信不信由你</a:t>
            </a:r>
            <a:r>
              <a:rPr lang="en-US" altLang="zh-CN" sz="2800" dirty="0" smtClean="0"/>
              <a:t>, </a:t>
            </a:r>
            <a:r>
              <a:rPr lang="zh-CN" altLang="en-US" sz="2800" dirty="0" smtClean="0"/>
              <a:t>目前世界上仅现存几千只熊猫。</a:t>
            </a:r>
            <a:endParaRPr lang="en-US" altLang="zh-CN" sz="2800" dirty="0" smtClean="0"/>
          </a:p>
          <a:p>
            <a:pPr fontAlgn="t"/>
            <a:r>
              <a:rPr lang="en-US" altLang="zh-CN" sz="2800" dirty="0" smtClean="0"/>
              <a:t>3</a:t>
            </a:r>
            <a:r>
              <a:rPr lang="en-US" altLang="zh-CN" sz="2800" dirty="0" smtClean="0">
                <a:solidFill>
                  <a:srgbClr val="FF0000"/>
                </a:solidFill>
              </a:rPr>
              <a:t>. It’s because of </a:t>
            </a:r>
            <a:r>
              <a:rPr lang="en-US" altLang="zh-CN" sz="2800" dirty="0" smtClean="0"/>
              <a:t>human activities </a:t>
            </a:r>
            <a:r>
              <a:rPr lang="en-US" altLang="zh-CN" sz="2800" dirty="0" smtClean="0">
                <a:solidFill>
                  <a:srgbClr val="FF0000"/>
                </a:solidFill>
              </a:rPr>
              <a:t>that</a:t>
            </a:r>
            <a:r>
              <a:rPr lang="en-US" altLang="zh-CN" sz="2800" dirty="0" smtClean="0"/>
              <a:t> tigers are endangered. </a:t>
            </a:r>
          </a:p>
          <a:p>
            <a:pPr fontAlgn="t"/>
            <a:r>
              <a:rPr lang="zh-CN" altLang="en-US" sz="2800" dirty="0" smtClean="0"/>
              <a:t>正是因为人类的活动</a:t>
            </a:r>
            <a:r>
              <a:rPr lang="en-US" altLang="zh-CN" sz="2800" dirty="0" smtClean="0"/>
              <a:t>, </a:t>
            </a:r>
            <a:r>
              <a:rPr lang="zh-CN" altLang="en-US" sz="2800" dirty="0" smtClean="0"/>
              <a:t>老虎处于濒危的状态。</a:t>
            </a:r>
          </a:p>
          <a:p>
            <a:pPr fontAlgn="t"/>
            <a:r>
              <a:rPr lang="en-US" altLang="zh-CN" sz="2800" dirty="0" smtClean="0"/>
              <a:t>4. Many wild animals </a:t>
            </a:r>
            <a:r>
              <a:rPr lang="en-US" altLang="zh-CN" sz="2800" dirty="0" smtClean="0">
                <a:solidFill>
                  <a:srgbClr val="FF0000"/>
                </a:solidFill>
              </a:rPr>
              <a:t>are in danger of dying out. </a:t>
            </a:r>
          </a:p>
          <a:p>
            <a:pPr fontAlgn="t"/>
            <a:r>
              <a:rPr lang="zh-CN" altLang="en-US" sz="2800" dirty="0" smtClean="0"/>
              <a:t>很多野生动物面临着灭绝的危险。</a:t>
            </a:r>
            <a:endParaRPr lang="en-US" altLang="zh-CN" sz="2800" dirty="0" smtClean="0"/>
          </a:p>
          <a:p>
            <a:pPr fontAlgn="t"/>
            <a:r>
              <a:rPr lang="en-US" altLang="zh-CN" sz="2800" dirty="0" smtClean="0"/>
              <a:t>5. The government </a:t>
            </a:r>
            <a:r>
              <a:rPr lang="en-US" altLang="zh-CN" sz="2800" dirty="0" smtClean="0">
                <a:solidFill>
                  <a:srgbClr val="FF0000"/>
                </a:solidFill>
              </a:rPr>
              <a:t>has taken effective measures</a:t>
            </a:r>
            <a:r>
              <a:rPr lang="en-US" altLang="zh-CN" sz="2800" dirty="0" smtClean="0"/>
              <a:t> to protect them. </a:t>
            </a:r>
          </a:p>
          <a:p>
            <a:pPr fontAlgn="t"/>
            <a:r>
              <a:rPr lang="zh-CN" altLang="en-US" sz="2800" dirty="0" smtClean="0"/>
              <a:t>政府已采取有效的措施来保护它们。</a:t>
            </a:r>
          </a:p>
          <a:p>
            <a:pPr fontAlgn="t"/>
            <a:r>
              <a:rPr lang="en-US" altLang="zh-CN" sz="2800" dirty="0" smtClean="0"/>
              <a:t>6. People should </a:t>
            </a:r>
            <a:r>
              <a:rPr lang="en-US" altLang="zh-CN" sz="2800" dirty="0" smtClean="0">
                <a:solidFill>
                  <a:srgbClr val="FF0000"/>
                </a:solidFill>
              </a:rPr>
              <a:t>raise the awareness of </a:t>
            </a:r>
            <a:r>
              <a:rPr lang="en-US" altLang="zh-CN" sz="2800" dirty="0" smtClean="0"/>
              <a:t>the protection of wild animals. </a:t>
            </a:r>
          </a:p>
          <a:p>
            <a:pPr fontAlgn="t"/>
            <a:r>
              <a:rPr lang="zh-CN" altLang="en-US" sz="2800" dirty="0" smtClean="0"/>
              <a:t>人们应该提高保护野生动物的意识。</a:t>
            </a:r>
            <a:endParaRPr lang="en-US" altLang="zh-CN" sz="2800" dirty="0" smtClean="0"/>
          </a:p>
          <a:p>
            <a:pPr fontAlgn="t"/>
            <a:r>
              <a:rPr lang="en-US" altLang="zh-CN" sz="2800" dirty="0" smtClean="0"/>
              <a:t>7. </a:t>
            </a:r>
            <a:r>
              <a:rPr lang="en-US" altLang="zh-CN" sz="2800" dirty="0" smtClean="0">
                <a:solidFill>
                  <a:srgbClr val="FF0000"/>
                </a:solidFill>
              </a:rPr>
              <a:t>It’s amazing that </a:t>
            </a:r>
            <a:r>
              <a:rPr lang="en-US" altLang="zh-CN" sz="2800" dirty="0" smtClean="0"/>
              <a:t>there are merely less than 1, 000 finless porpoises living in</a:t>
            </a:r>
          </a:p>
          <a:p>
            <a:pPr fontAlgn="t"/>
            <a:r>
              <a:rPr lang="en-US" altLang="zh-CN" sz="2800" dirty="0" smtClean="0"/>
              <a:t> China. </a:t>
            </a:r>
            <a:r>
              <a:rPr lang="zh-CN" altLang="en-US" sz="2800" dirty="0" smtClean="0"/>
              <a:t>非常令人吃惊</a:t>
            </a:r>
            <a:r>
              <a:rPr lang="en-US" altLang="zh-CN" sz="2800" dirty="0" smtClean="0"/>
              <a:t>, </a:t>
            </a:r>
            <a:r>
              <a:rPr lang="zh-CN" altLang="en-US" sz="2800" dirty="0" smtClean="0"/>
              <a:t>目前中国仅有不足</a:t>
            </a:r>
            <a:r>
              <a:rPr lang="en-US" altLang="zh-CN" sz="2800" dirty="0" smtClean="0"/>
              <a:t>1 000</a:t>
            </a:r>
            <a:r>
              <a:rPr lang="zh-CN" altLang="en-US" sz="2800" dirty="0" smtClean="0"/>
              <a:t>只江豚。</a:t>
            </a:r>
          </a:p>
          <a:p>
            <a:endParaRPr lang="en-US" altLang="zh-CN" sz="2800" dirty="0" smtClean="0"/>
          </a:p>
          <a:p>
            <a:endParaRPr lang="zh-CN" altLang="en-US" sz="2800" dirty="0" smtClean="0"/>
          </a:p>
          <a:p>
            <a:pPr fontAlgn="t"/>
            <a:endParaRPr lang="zh-CN" altLang="en-US" sz="2800" dirty="0"/>
          </a:p>
        </p:txBody>
      </p:sp>
    </p:spTree>
  </p:cSld>
  <p:clrMapOvr>
    <a:masterClrMapping/>
  </p:clrMapOvr>
  <p:transition spd="slow" advTm="3000">
    <p:randomBar dir="vert"/>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 calcmode="lin" valueType="num">
                                      <p:cBhvr additive="base">
                                        <p:cTn id="7" dur="500" fill="hold"/>
                                        <p:tgtEl>
                                          <p:spTgt spid="2867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8674">
                                            <p:txEl>
                                              <p:pRg st="1" end="1"/>
                                            </p:txEl>
                                          </p:spTgt>
                                        </p:tgtEl>
                                        <p:attrNameLst>
                                          <p:attrName>style.visibility</p:attrName>
                                        </p:attrNameLst>
                                      </p:cBhvr>
                                      <p:to>
                                        <p:strVal val="visible"/>
                                      </p:to>
                                    </p:set>
                                    <p:anim calcmode="lin" valueType="num">
                                      <p:cBhvr additive="base">
                                        <p:cTn id="13" dur="500" fill="hold"/>
                                        <p:tgtEl>
                                          <p:spTgt spid="2867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8674">
                                            <p:txEl>
                                              <p:pRg st="2" end="2"/>
                                            </p:txEl>
                                          </p:spTgt>
                                        </p:tgtEl>
                                        <p:attrNameLst>
                                          <p:attrName>style.visibility</p:attrName>
                                        </p:attrNameLst>
                                      </p:cBhvr>
                                      <p:to>
                                        <p:strVal val="visible"/>
                                      </p:to>
                                    </p:set>
                                    <p:anim calcmode="lin" valueType="num">
                                      <p:cBhvr additive="base">
                                        <p:cTn id="19" dur="500" fill="hold"/>
                                        <p:tgtEl>
                                          <p:spTgt spid="2867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674">
                                            <p:txEl>
                                              <p:pRg st="3" end="3"/>
                                            </p:txEl>
                                          </p:spTgt>
                                        </p:tgtEl>
                                        <p:attrNameLst>
                                          <p:attrName>style.visibility</p:attrName>
                                        </p:attrNameLst>
                                      </p:cBhvr>
                                      <p:to>
                                        <p:strVal val="visible"/>
                                      </p:to>
                                    </p:set>
                                    <p:anim calcmode="lin" valueType="num">
                                      <p:cBhvr additive="base">
                                        <p:cTn id="25" dur="500" fill="hold"/>
                                        <p:tgtEl>
                                          <p:spTgt spid="2867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867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8674">
                                            <p:txEl>
                                              <p:pRg st="4" end="4"/>
                                            </p:txEl>
                                          </p:spTgt>
                                        </p:tgtEl>
                                        <p:attrNameLst>
                                          <p:attrName>style.visibility</p:attrName>
                                        </p:attrNameLst>
                                      </p:cBhvr>
                                      <p:to>
                                        <p:strVal val="visible"/>
                                      </p:to>
                                    </p:set>
                                    <p:anim calcmode="lin" valueType="num">
                                      <p:cBhvr additive="base">
                                        <p:cTn id="31" dur="500" fill="hold"/>
                                        <p:tgtEl>
                                          <p:spTgt spid="2867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867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8674">
                                            <p:txEl>
                                              <p:pRg st="5" end="5"/>
                                            </p:txEl>
                                          </p:spTgt>
                                        </p:tgtEl>
                                        <p:attrNameLst>
                                          <p:attrName>style.visibility</p:attrName>
                                        </p:attrNameLst>
                                      </p:cBhvr>
                                      <p:to>
                                        <p:strVal val="visible"/>
                                      </p:to>
                                    </p:set>
                                    <p:anim calcmode="lin" valueType="num">
                                      <p:cBhvr additive="base">
                                        <p:cTn id="37" dur="500" fill="hold"/>
                                        <p:tgtEl>
                                          <p:spTgt spid="2867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867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8674">
                                            <p:txEl>
                                              <p:pRg st="6" end="6"/>
                                            </p:txEl>
                                          </p:spTgt>
                                        </p:tgtEl>
                                        <p:attrNameLst>
                                          <p:attrName>style.visibility</p:attrName>
                                        </p:attrNameLst>
                                      </p:cBhvr>
                                      <p:to>
                                        <p:strVal val="visible"/>
                                      </p:to>
                                    </p:set>
                                    <p:anim calcmode="lin" valueType="num">
                                      <p:cBhvr additive="base">
                                        <p:cTn id="43" dur="500" fill="hold"/>
                                        <p:tgtEl>
                                          <p:spTgt spid="2867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867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8674">
                                            <p:txEl>
                                              <p:pRg st="7" end="7"/>
                                            </p:txEl>
                                          </p:spTgt>
                                        </p:tgtEl>
                                        <p:attrNameLst>
                                          <p:attrName>style.visibility</p:attrName>
                                        </p:attrNameLst>
                                      </p:cBhvr>
                                      <p:to>
                                        <p:strVal val="visible"/>
                                      </p:to>
                                    </p:set>
                                    <p:anim calcmode="lin" valueType="num">
                                      <p:cBhvr additive="base">
                                        <p:cTn id="49" dur="500" fill="hold"/>
                                        <p:tgtEl>
                                          <p:spTgt spid="2867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867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8674">
                                            <p:txEl>
                                              <p:pRg st="8" end="8"/>
                                            </p:txEl>
                                          </p:spTgt>
                                        </p:tgtEl>
                                        <p:attrNameLst>
                                          <p:attrName>style.visibility</p:attrName>
                                        </p:attrNameLst>
                                      </p:cBhvr>
                                      <p:to>
                                        <p:strVal val="visible"/>
                                      </p:to>
                                    </p:set>
                                    <p:anim calcmode="lin" valueType="num">
                                      <p:cBhvr additive="base">
                                        <p:cTn id="55" dur="500" fill="hold"/>
                                        <p:tgtEl>
                                          <p:spTgt spid="2867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867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8674">
                                            <p:txEl>
                                              <p:pRg st="9" end="9"/>
                                            </p:txEl>
                                          </p:spTgt>
                                        </p:tgtEl>
                                        <p:attrNameLst>
                                          <p:attrName>style.visibility</p:attrName>
                                        </p:attrNameLst>
                                      </p:cBhvr>
                                      <p:to>
                                        <p:strVal val="visible"/>
                                      </p:to>
                                    </p:set>
                                    <p:anim calcmode="lin" valueType="num">
                                      <p:cBhvr additive="base">
                                        <p:cTn id="61" dur="500" fill="hold"/>
                                        <p:tgtEl>
                                          <p:spTgt spid="2867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867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8674">
                                            <p:txEl>
                                              <p:pRg st="10" end="10"/>
                                            </p:txEl>
                                          </p:spTgt>
                                        </p:tgtEl>
                                        <p:attrNameLst>
                                          <p:attrName>style.visibility</p:attrName>
                                        </p:attrNameLst>
                                      </p:cBhvr>
                                      <p:to>
                                        <p:strVal val="visible"/>
                                      </p:to>
                                    </p:set>
                                    <p:anim calcmode="lin" valueType="num">
                                      <p:cBhvr additive="base">
                                        <p:cTn id="67" dur="500" fill="hold"/>
                                        <p:tgtEl>
                                          <p:spTgt spid="2867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867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8674">
                                            <p:txEl>
                                              <p:pRg st="11" end="11"/>
                                            </p:txEl>
                                          </p:spTgt>
                                        </p:tgtEl>
                                        <p:attrNameLst>
                                          <p:attrName>style.visibility</p:attrName>
                                        </p:attrNameLst>
                                      </p:cBhvr>
                                      <p:to>
                                        <p:strVal val="visible"/>
                                      </p:to>
                                    </p:set>
                                    <p:anim calcmode="lin" valueType="num">
                                      <p:cBhvr additive="base">
                                        <p:cTn id="73" dur="500" fill="hold"/>
                                        <p:tgtEl>
                                          <p:spTgt spid="2867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867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8674">
                                            <p:txEl>
                                              <p:pRg st="12" end="12"/>
                                            </p:txEl>
                                          </p:spTgt>
                                        </p:tgtEl>
                                        <p:attrNameLst>
                                          <p:attrName>style.visibility</p:attrName>
                                        </p:attrNameLst>
                                      </p:cBhvr>
                                      <p:to>
                                        <p:strVal val="visible"/>
                                      </p:to>
                                    </p:set>
                                    <p:anim calcmode="lin" valueType="num">
                                      <p:cBhvr additive="base">
                                        <p:cTn id="79" dur="500" fill="hold"/>
                                        <p:tgtEl>
                                          <p:spTgt spid="2867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867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28674">
                                            <p:txEl>
                                              <p:pRg st="13" end="13"/>
                                            </p:txEl>
                                          </p:spTgt>
                                        </p:tgtEl>
                                        <p:attrNameLst>
                                          <p:attrName>style.visibility</p:attrName>
                                        </p:attrNameLst>
                                      </p:cBhvr>
                                      <p:to>
                                        <p:strVal val="visible"/>
                                      </p:to>
                                    </p:set>
                                    <p:anim calcmode="lin" valueType="num">
                                      <p:cBhvr additive="base">
                                        <p:cTn id="85" dur="500" fill="hold"/>
                                        <p:tgtEl>
                                          <p:spTgt spid="28674">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8674">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a:bodyPr>
          <a:lstStyle/>
          <a:p>
            <a:pPr fontAlgn="t"/>
            <a:r>
              <a:rPr lang="zh-CN" altLang="en-US" sz="4400" dirty="0" smtClean="0"/>
              <a:t>请设计一个海报</a:t>
            </a:r>
            <a:r>
              <a:rPr lang="en-US" altLang="zh-CN" sz="4400" dirty="0" smtClean="0"/>
              <a:t>, </a:t>
            </a:r>
            <a:r>
              <a:rPr lang="zh-CN" altLang="en-US" sz="4400" dirty="0" smtClean="0"/>
              <a:t>号召人们加入到保护大熊猫的行动中来。</a:t>
            </a:r>
          </a:p>
          <a:p>
            <a:pPr fontAlgn="t"/>
            <a:r>
              <a:rPr lang="en-US" altLang="zh-CN" sz="4400" dirty="0" smtClean="0"/>
              <a:t>1. </a:t>
            </a:r>
            <a:r>
              <a:rPr lang="zh-CN" altLang="en-US" sz="4400" dirty="0" smtClean="0"/>
              <a:t>大熊猫是中国乃至世界的稀有动物</a:t>
            </a:r>
            <a:r>
              <a:rPr lang="en-US" altLang="zh-CN" sz="4400" dirty="0" smtClean="0"/>
              <a:t>; </a:t>
            </a:r>
          </a:p>
          <a:p>
            <a:pPr fontAlgn="t"/>
            <a:r>
              <a:rPr lang="en-US" altLang="zh-CN" sz="4400" dirty="0" smtClean="0"/>
              <a:t>2. </a:t>
            </a:r>
            <a:r>
              <a:rPr lang="zh-CN" altLang="en-US" sz="4400" dirty="0" smtClean="0"/>
              <a:t>由于栖息地遭到破坏</a:t>
            </a:r>
            <a:r>
              <a:rPr lang="en-US" altLang="zh-CN" sz="4400" dirty="0" smtClean="0"/>
              <a:t>, </a:t>
            </a:r>
            <a:r>
              <a:rPr lang="zh-CN" altLang="en-US" sz="4400" dirty="0" smtClean="0"/>
              <a:t>竹子被砍伐</a:t>
            </a:r>
            <a:r>
              <a:rPr lang="en-US" altLang="zh-CN" sz="4400" dirty="0" smtClean="0"/>
              <a:t>, </a:t>
            </a:r>
            <a:r>
              <a:rPr lang="zh-CN" altLang="en-US" sz="4400" dirty="0" smtClean="0"/>
              <a:t>大熊猫觅食越来越困难</a:t>
            </a:r>
            <a:r>
              <a:rPr lang="en-US" altLang="zh-CN" sz="4400" dirty="0" smtClean="0"/>
              <a:t>, </a:t>
            </a:r>
            <a:r>
              <a:rPr lang="zh-CN" altLang="en-US" sz="4400" dirty="0" smtClean="0"/>
              <a:t>正濒临灭绝</a:t>
            </a:r>
            <a:r>
              <a:rPr lang="en-US" altLang="zh-CN" sz="4400" dirty="0" smtClean="0"/>
              <a:t>; </a:t>
            </a:r>
          </a:p>
          <a:p>
            <a:pPr fontAlgn="t"/>
            <a:r>
              <a:rPr lang="en-US" altLang="zh-CN" sz="4400" dirty="0" smtClean="0"/>
              <a:t>3. </a:t>
            </a:r>
            <a:r>
              <a:rPr lang="zh-CN" altLang="en-US" sz="4400" dirty="0" smtClean="0"/>
              <a:t>政府已建立数个自然保护区来保护大熊猫</a:t>
            </a:r>
            <a:r>
              <a:rPr lang="en-US" altLang="zh-CN" sz="4400" dirty="0" smtClean="0"/>
              <a:t>; </a:t>
            </a:r>
          </a:p>
          <a:p>
            <a:pPr fontAlgn="t"/>
            <a:r>
              <a:rPr lang="en-US" altLang="zh-CN" sz="4400" dirty="0" smtClean="0"/>
              <a:t>4. </a:t>
            </a:r>
            <a:r>
              <a:rPr lang="zh-CN" altLang="en-US" sz="4400" dirty="0" smtClean="0"/>
              <a:t>拯救熊猫的项目需要更多的关注和资金。</a:t>
            </a:r>
          </a:p>
          <a:p>
            <a:pPr fontAlgn="t"/>
            <a:endParaRPr lang="en-US" altLang="zh-CN" sz="4400" dirty="0" smtClean="0"/>
          </a:p>
          <a:p>
            <a:endParaRPr lang="zh-CN" altLang="en-US" dirty="0">
              <a:solidFill>
                <a:srgbClr val="FF0000"/>
              </a:solidFill>
            </a:endParaRPr>
          </a:p>
        </p:txBody>
      </p:sp>
      <p:sp>
        <p:nvSpPr>
          <p:cNvPr id="6" name="矩形 5"/>
          <p:cNvSpPr/>
          <p:nvPr/>
        </p:nvSpPr>
        <p:spPr>
          <a:xfrm>
            <a:off x="4338199" y="768269"/>
            <a:ext cx="2646878" cy="830997"/>
          </a:xfrm>
          <a:prstGeom prst="rect">
            <a:avLst/>
          </a:prstGeom>
        </p:spPr>
        <p:txBody>
          <a:bodyPr wrap="none">
            <a:spAutoFit/>
          </a:bodyPr>
          <a:lstStyle/>
          <a:p>
            <a:r>
              <a:rPr lang="zh-CN" altLang="en-US" sz="4800" dirty="0" smtClean="0">
                <a:solidFill>
                  <a:srgbClr val="FF0000"/>
                </a:solidFill>
              </a:rPr>
              <a:t>写作实践</a:t>
            </a:r>
            <a:endParaRPr lang="zh-CN" altLang="en-US" sz="4800" dirty="0">
              <a:solidFill>
                <a:srgbClr val="FF0000"/>
              </a:solidFill>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amond(in)">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diamond(in)">
                                      <p:cBhvr>
                                        <p:cTn id="12" dur="20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diamond(in)">
                                      <p:cBhvr>
                                        <p:cTn id="17" dur="20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diamond(in)">
                                      <p:cBhvr>
                                        <p:cTn id="22" dur="20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diamond(in)">
                                      <p:cBhvr>
                                        <p:cTn id="27" dur="20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444500" y="1109019"/>
            <a:ext cx="11269133" cy="5812247"/>
          </a:xfrm>
          <a:prstGeom prst="rect">
            <a:avLst/>
          </a:prstGeom>
          <a:noFill/>
          <a:ln w="9525" algn="ctr">
            <a:noFill/>
            <a:miter lim="800000"/>
            <a:headEnd/>
            <a:tailEnd/>
          </a:ln>
          <a:effectLst/>
        </p:spPr>
        <p:txBody>
          <a:bodyPr lIns="117235" tIns="58618" rIns="117235" bIns="58618">
            <a:spAutoFit/>
          </a:bodyPr>
          <a:lstStyle/>
          <a:p>
            <a:pPr algn="ctr" fontAlgn="t"/>
            <a:r>
              <a:rPr lang="zh-CN" altLang="en-US" sz="4400" dirty="0" smtClean="0"/>
              <a:t>谋篇</a:t>
            </a:r>
            <a:endParaRPr lang="en-US" altLang="zh-CN" sz="4400" dirty="0" smtClean="0"/>
          </a:p>
          <a:p>
            <a:pPr fontAlgn="t"/>
            <a:r>
              <a:rPr lang="zh-CN" altLang="en-US" sz="4400" dirty="0" smtClean="0"/>
              <a:t>明确体裁话题</a:t>
            </a:r>
            <a:r>
              <a:rPr lang="en-US" altLang="zh-CN" sz="4400" dirty="0" smtClean="0"/>
              <a:t>:</a:t>
            </a:r>
            <a:r>
              <a:rPr lang="zh-CN" altLang="en-US" sz="4400" dirty="0" smtClean="0"/>
              <a:t>海报</a:t>
            </a:r>
          </a:p>
          <a:p>
            <a:pPr fontAlgn="t"/>
            <a:r>
              <a:rPr lang="zh-CN" altLang="en-US" sz="4400" dirty="0" smtClean="0"/>
              <a:t>确定时态人称</a:t>
            </a:r>
            <a:r>
              <a:rPr lang="en-US" altLang="zh-CN" sz="4400" dirty="0" smtClean="0"/>
              <a:t>:</a:t>
            </a:r>
            <a:r>
              <a:rPr lang="zh-CN" altLang="en-US" sz="4400" dirty="0" smtClean="0"/>
              <a:t>一般现在时，第三人称</a:t>
            </a:r>
          </a:p>
          <a:p>
            <a:pPr fontAlgn="t"/>
            <a:r>
              <a:rPr lang="zh-CN" altLang="en-US" sz="4400" dirty="0" smtClean="0"/>
              <a:t>布局文章架构</a:t>
            </a:r>
            <a:r>
              <a:rPr lang="en-US" altLang="zh-CN" sz="4400" dirty="0" smtClean="0"/>
              <a:t>:</a:t>
            </a:r>
            <a:r>
              <a:rPr lang="zh-CN" altLang="en-US" sz="4400" dirty="0" smtClean="0"/>
              <a:t>图片 标题  主要内容</a:t>
            </a:r>
          </a:p>
          <a:p>
            <a:pPr fontAlgn="t"/>
            <a:r>
              <a:rPr lang="zh-CN" altLang="en-US" sz="4400" dirty="0" smtClean="0"/>
              <a:t>列出要点：</a:t>
            </a:r>
          </a:p>
          <a:p>
            <a:pPr fontAlgn="t"/>
            <a:r>
              <a:rPr lang="en-US" altLang="zh-CN" sz="4400" dirty="0" smtClean="0"/>
              <a:t>1.</a:t>
            </a:r>
            <a:r>
              <a:rPr lang="zh-CN" altLang="en-US" sz="4400" dirty="0" smtClean="0"/>
              <a:t>个人信息</a:t>
            </a:r>
          </a:p>
          <a:p>
            <a:pPr fontAlgn="t"/>
            <a:r>
              <a:rPr lang="en-US" altLang="zh-CN" sz="4400" dirty="0" smtClean="0"/>
              <a:t>2.</a:t>
            </a:r>
            <a:r>
              <a:rPr lang="zh-CN" altLang="en-US" sz="4400" dirty="0" smtClean="0"/>
              <a:t>教育经历</a:t>
            </a:r>
            <a:endParaRPr lang="en-US" altLang="zh-CN" sz="4400" dirty="0" smtClean="0"/>
          </a:p>
          <a:p>
            <a:pPr algn="ctr" fontAlgn="t"/>
            <a:endParaRPr lang="en-US" altLang="zh-CN" sz="4400" dirty="0"/>
          </a:p>
          <a:p>
            <a:pPr fontAlgn="t"/>
            <a:endParaRPr lang="en-US" altLang="zh-CN" dirty="0"/>
          </a:p>
        </p:txBody>
      </p:sp>
    </p:spTree>
  </p:cSld>
  <p:clrMapOvr>
    <a:masterClrMapping/>
  </p:clrMapOvr>
  <p:transition spd="slow" advTm="3000">
    <p:random/>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90120" y="1287148"/>
            <a:ext cx="11455400" cy="4427253"/>
          </a:xfrm>
          <a:prstGeom prst="rect">
            <a:avLst/>
          </a:prstGeom>
          <a:noFill/>
          <a:ln w="9525" algn="ctr">
            <a:noFill/>
            <a:miter lim="800000"/>
            <a:headEnd/>
            <a:tailEnd/>
          </a:ln>
          <a:effectLst/>
        </p:spPr>
        <p:txBody>
          <a:bodyPr lIns="117235" tIns="58618" rIns="117235" bIns="58618">
            <a:spAutoFit/>
          </a:bodyPr>
          <a:lstStyle/>
          <a:p>
            <a:pPr marL="342900" indent="-342900" fontAlgn="t">
              <a:buAutoNum type="arabicPeriod"/>
            </a:pPr>
            <a:endParaRPr lang="en-US" altLang="zh-CN" sz="4000" dirty="0" smtClean="0"/>
          </a:p>
          <a:p>
            <a:pPr marL="342900" indent="-342900" fontAlgn="t">
              <a:buAutoNum type="arabicPeriod"/>
            </a:pPr>
            <a:r>
              <a:rPr lang="zh-CN" altLang="en-US" sz="4000" dirty="0" smtClean="0"/>
              <a:t>罕见</a:t>
            </a:r>
            <a:r>
              <a:rPr lang="zh-CN" altLang="en-US" sz="4000" dirty="0"/>
              <a:t>的　　　　　　	</a:t>
            </a:r>
            <a:endParaRPr lang="en-US" altLang="zh-CN" sz="4000" dirty="0" smtClean="0"/>
          </a:p>
          <a:p>
            <a:pPr marL="342900" indent="-342900" fontAlgn="t">
              <a:buAutoNum type="arabicPeriod"/>
            </a:pPr>
            <a:r>
              <a:rPr lang="en-US" altLang="zh-CN" sz="4000" dirty="0" smtClean="0"/>
              <a:t> </a:t>
            </a:r>
            <a:r>
              <a:rPr lang="zh-CN" altLang="en-US" sz="4000" dirty="0"/>
              <a:t>以</a:t>
            </a:r>
            <a:r>
              <a:rPr lang="en-US" altLang="zh-CN" sz="4000" dirty="0"/>
              <a:t>……</a:t>
            </a:r>
            <a:r>
              <a:rPr lang="zh-CN" altLang="en-US" sz="4000" dirty="0"/>
              <a:t>为食 		</a:t>
            </a:r>
            <a:r>
              <a:rPr lang="en-US" altLang="zh-CN" sz="4000" dirty="0"/>
              <a:t> </a:t>
            </a:r>
          </a:p>
          <a:p>
            <a:pPr fontAlgn="t"/>
            <a:r>
              <a:rPr lang="en-US" altLang="zh-CN" sz="4000" dirty="0"/>
              <a:t>3. </a:t>
            </a:r>
            <a:r>
              <a:rPr lang="zh-CN" altLang="en-US" sz="4000" dirty="0"/>
              <a:t>栖息地 		</a:t>
            </a:r>
            <a:endParaRPr lang="en-US" altLang="zh-CN" sz="4000" dirty="0"/>
          </a:p>
          <a:p>
            <a:pPr fontAlgn="t"/>
            <a:r>
              <a:rPr lang="en-US" altLang="zh-CN" sz="4000" dirty="0"/>
              <a:t>4. </a:t>
            </a:r>
            <a:r>
              <a:rPr lang="zh-CN" altLang="en-US" sz="4000" dirty="0"/>
              <a:t>砍伐 			</a:t>
            </a:r>
            <a:endParaRPr lang="en-US" altLang="zh-CN" sz="4000" dirty="0"/>
          </a:p>
          <a:p>
            <a:pPr fontAlgn="t"/>
            <a:r>
              <a:rPr lang="en-US" altLang="zh-CN" sz="4000" dirty="0"/>
              <a:t>5. </a:t>
            </a:r>
            <a:r>
              <a:rPr lang="zh-CN" altLang="en-US" sz="4000" dirty="0"/>
              <a:t>建立			</a:t>
            </a:r>
            <a:endParaRPr lang="en-US" altLang="zh-CN" sz="4000" dirty="0"/>
          </a:p>
          <a:p>
            <a:pPr fontAlgn="t"/>
            <a:r>
              <a:rPr lang="en-US" altLang="zh-CN" sz="4000" dirty="0"/>
              <a:t>6. </a:t>
            </a:r>
            <a:r>
              <a:rPr lang="zh-CN" altLang="en-US" sz="4000" dirty="0"/>
              <a:t>执行	</a:t>
            </a:r>
            <a:r>
              <a:rPr lang="zh-CN" altLang="en-US" dirty="0"/>
              <a:t>		</a:t>
            </a:r>
            <a:endParaRPr lang="en-US" altLang="zh-CN" dirty="0"/>
          </a:p>
        </p:txBody>
      </p:sp>
      <p:sp>
        <p:nvSpPr>
          <p:cNvPr id="1665032" name="Text Box 8"/>
          <p:cNvSpPr txBox="1">
            <a:spLocks noChangeArrowheads="1"/>
          </p:cNvSpPr>
          <p:nvPr/>
        </p:nvSpPr>
        <p:spPr bwMode="auto">
          <a:xfrm>
            <a:off x="4823885" y="1627876"/>
            <a:ext cx="2205567"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rare</a:t>
            </a:r>
          </a:p>
        </p:txBody>
      </p:sp>
      <p:sp>
        <p:nvSpPr>
          <p:cNvPr id="1665033" name="Text Box 9"/>
          <p:cNvSpPr txBox="1">
            <a:spLocks noChangeArrowheads="1"/>
          </p:cNvSpPr>
          <p:nvPr/>
        </p:nvSpPr>
        <p:spPr bwMode="auto">
          <a:xfrm>
            <a:off x="4586818" y="2390087"/>
            <a:ext cx="33909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feed on</a:t>
            </a:r>
          </a:p>
        </p:txBody>
      </p:sp>
      <p:sp>
        <p:nvSpPr>
          <p:cNvPr id="1665034" name="Text Box 10"/>
          <p:cNvSpPr txBox="1">
            <a:spLocks noChangeArrowheads="1"/>
          </p:cNvSpPr>
          <p:nvPr/>
        </p:nvSpPr>
        <p:spPr bwMode="auto">
          <a:xfrm>
            <a:off x="4599518" y="3167543"/>
            <a:ext cx="33655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habitat</a:t>
            </a:r>
          </a:p>
        </p:txBody>
      </p:sp>
      <p:sp>
        <p:nvSpPr>
          <p:cNvPr id="1665035" name="Text Box 11"/>
          <p:cNvSpPr txBox="1">
            <a:spLocks noChangeArrowheads="1"/>
          </p:cNvSpPr>
          <p:nvPr/>
        </p:nvSpPr>
        <p:spPr bwMode="auto">
          <a:xfrm>
            <a:off x="4311651" y="3929755"/>
            <a:ext cx="41783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cut down</a:t>
            </a:r>
          </a:p>
        </p:txBody>
      </p:sp>
      <p:sp>
        <p:nvSpPr>
          <p:cNvPr id="1665036" name="Text Box 12"/>
          <p:cNvSpPr txBox="1">
            <a:spLocks noChangeArrowheads="1"/>
          </p:cNvSpPr>
          <p:nvPr/>
        </p:nvSpPr>
        <p:spPr bwMode="auto">
          <a:xfrm>
            <a:off x="4728633" y="4707211"/>
            <a:ext cx="28702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set up</a:t>
            </a:r>
          </a:p>
        </p:txBody>
      </p:sp>
      <p:sp>
        <p:nvSpPr>
          <p:cNvPr id="1665037" name="Text Box 13"/>
          <p:cNvSpPr txBox="1">
            <a:spLocks noChangeArrowheads="1"/>
          </p:cNvSpPr>
          <p:nvPr/>
        </p:nvSpPr>
        <p:spPr bwMode="auto">
          <a:xfrm>
            <a:off x="4290485" y="5469422"/>
            <a:ext cx="42206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carry out</a:t>
            </a:r>
          </a:p>
        </p:txBody>
      </p:sp>
      <p:sp>
        <p:nvSpPr>
          <p:cNvPr id="9" name="矩形 8"/>
          <p:cNvSpPr/>
          <p:nvPr/>
        </p:nvSpPr>
        <p:spPr>
          <a:xfrm>
            <a:off x="3839843" y="616021"/>
            <a:ext cx="2967480" cy="923330"/>
          </a:xfrm>
          <a:prstGeom prst="rect">
            <a:avLst/>
          </a:prstGeom>
          <a:noFill/>
        </p:spPr>
        <p:txBody>
          <a:bodyPr wrap="none" lIns="91440" tIns="45720" rIns="91440" bIns="45720">
            <a:spAutoFit/>
          </a:bodyPr>
          <a:lstStyle/>
          <a:p>
            <a:pPr algn="ctr"/>
            <a:r>
              <a:rPr lang="zh-CN" alt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遣词造句</a:t>
            </a:r>
            <a:endParaRPr lang="zh-CN" alt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65032"/>
                                        </p:tgtEl>
                                        <p:attrNameLst>
                                          <p:attrName>style.visibility</p:attrName>
                                        </p:attrNameLst>
                                      </p:cBhvr>
                                      <p:to>
                                        <p:strVal val="visible"/>
                                      </p:to>
                                    </p:set>
                                    <p:animEffect transition="in" filter="blinds(horizontal)">
                                      <p:cBhvr>
                                        <p:cTn id="7" dur="500"/>
                                        <p:tgtEl>
                                          <p:spTgt spid="16650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65033"/>
                                        </p:tgtEl>
                                        <p:attrNameLst>
                                          <p:attrName>style.visibility</p:attrName>
                                        </p:attrNameLst>
                                      </p:cBhvr>
                                      <p:to>
                                        <p:strVal val="visible"/>
                                      </p:to>
                                    </p:set>
                                    <p:animEffect transition="in" filter="blinds(horizontal)">
                                      <p:cBhvr>
                                        <p:cTn id="12" dur="500"/>
                                        <p:tgtEl>
                                          <p:spTgt spid="16650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65034"/>
                                        </p:tgtEl>
                                        <p:attrNameLst>
                                          <p:attrName>style.visibility</p:attrName>
                                        </p:attrNameLst>
                                      </p:cBhvr>
                                      <p:to>
                                        <p:strVal val="visible"/>
                                      </p:to>
                                    </p:set>
                                    <p:animEffect transition="in" filter="blinds(horizontal)">
                                      <p:cBhvr>
                                        <p:cTn id="17" dur="500"/>
                                        <p:tgtEl>
                                          <p:spTgt spid="16650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65035"/>
                                        </p:tgtEl>
                                        <p:attrNameLst>
                                          <p:attrName>style.visibility</p:attrName>
                                        </p:attrNameLst>
                                      </p:cBhvr>
                                      <p:to>
                                        <p:strVal val="visible"/>
                                      </p:to>
                                    </p:set>
                                    <p:animEffect transition="in" filter="blinds(horizontal)">
                                      <p:cBhvr>
                                        <p:cTn id="22" dur="500"/>
                                        <p:tgtEl>
                                          <p:spTgt spid="166503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65036"/>
                                        </p:tgtEl>
                                        <p:attrNameLst>
                                          <p:attrName>style.visibility</p:attrName>
                                        </p:attrNameLst>
                                      </p:cBhvr>
                                      <p:to>
                                        <p:strVal val="visible"/>
                                      </p:to>
                                    </p:set>
                                    <p:animEffect transition="in" filter="blinds(horizontal)">
                                      <p:cBhvr>
                                        <p:cTn id="27" dur="500"/>
                                        <p:tgtEl>
                                          <p:spTgt spid="16650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65037"/>
                                        </p:tgtEl>
                                        <p:attrNameLst>
                                          <p:attrName>style.visibility</p:attrName>
                                        </p:attrNameLst>
                                      </p:cBhvr>
                                      <p:to>
                                        <p:strVal val="visible"/>
                                      </p:to>
                                    </p:set>
                                    <p:animEffect transition="in" filter="blinds(horizontal)">
                                      <p:cBhvr>
                                        <p:cTn id="32" dur="500"/>
                                        <p:tgtEl>
                                          <p:spTgt spid="1665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5032" grpId="0" autoUpdateAnimBg="0"/>
      <p:bldP spid="1665033" grpId="0" autoUpdateAnimBg="0"/>
      <p:bldP spid="1665034" grpId="0" autoUpdateAnimBg="0"/>
      <p:bldP spid="1665035" grpId="0" autoUpdateAnimBg="0"/>
      <p:bldP spid="1665036" grpId="0" autoUpdateAnimBg="0"/>
      <p:bldP spid="166503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20750" y="645643"/>
            <a:ext cx="11478326" cy="6212357"/>
          </a:xfrm>
          <a:prstGeom prst="rect">
            <a:avLst/>
          </a:prstGeom>
          <a:noFill/>
          <a:ln w="9525" algn="ctr">
            <a:noFill/>
            <a:miter lim="800000"/>
            <a:headEnd/>
            <a:tailEnd/>
          </a:ln>
          <a:effectLst/>
        </p:spPr>
        <p:txBody>
          <a:bodyPr wrap="square" lIns="117235" tIns="58618" rIns="117235" bIns="58618">
            <a:spAutoFit/>
          </a:bodyPr>
          <a:lstStyle/>
          <a:p>
            <a:pPr fontAlgn="t"/>
            <a:r>
              <a:rPr lang="zh-CN" altLang="en-US" sz="4000" dirty="0" smtClean="0">
                <a:solidFill>
                  <a:srgbClr val="FF0000"/>
                </a:solidFill>
              </a:rPr>
              <a:t>造句</a:t>
            </a:r>
            <a:endParaRPr lang="en-US" altLang="zh-CN" sz="4000" dirty="0">
              <a:solidFill>
                <a:srgbClr val="FF0000"/>
              </a:solidFill>
            </a:endParaRPr>
          </a:p>
          <a:p>
            <a:pPr fontAlgn="t"/>
            <a:r>
              <a:rPr lang="en-US" altLang="zh-CN" sz="4000" dirty="0"/>
              <a:t>1. </a:t>
            </a:r>
            <a:r>
              <a:rPr lang="zh-CN" altLang="en-US" sz="4000" dirty="0"/>
              <a:t>完成句子</a:t>
            </a:r>
          </a:p>
          <a:p>
            <a:pPr fontAlgn="t"/>
            <a:r>
              <a:rPr lang="en-US" altLang="zh-CN" sz="4000" dirty="0"/>
              <a:t>(1)</a:t>
            </a:r>
            <a:r>
              <a:rPr lang="zh-CN" altLang="en-US" sz="4000" dirty="0"/>
              <a:t>大熊猫是中国的稀有动物</a:t>
            </a:r>
            <a:r>
              <a:rPr lang="en-US" altLang="zh-CN" sz="4000" dirty="0"/>
              <a:t>,  </a:t>
            </a:r>
            <a:r>
              <a:rPr lang="zh-CN" altLang="en-US" sz="4000" dirty="0"/>
              <a:t>也是世界的稀有动物</a:t>
            </a:r>
            <a:r>
              <a:rPr lang="zh-CN" altLang="en-US" sz="4000" dirty="0" smtClean="0"/>
              <a:t>之一</a:t>
            </a:r>
            <a:r>
              <a:rPr lang="zh-CN" altLang="en-US" sz="4000" dirty="0"/>
              <a:t>。</a:t>
            </a:r>
          </a:p>
          <a:p>
            <a:pPr fontAlgn="t"/>
            <a:r>
              <a:rPr lang="en-US" altLang="zh-CN" sz="4000" dirty="0"/>
              <a:t>The giant panda is ___ ____ a rare animal in China </a:t>
            </a:r>
            <a:r>
              <a:rPr lang="en-US" altLang="zh-CN" sz="4000" dirty="0" smtClean="0"/>
              <a:t>___ </a:t>
            </a:r>
            <a:r>
              <a:rPr lang="en-US" altLang="zh-CN" sz="4000" dirty="0"/>
              <a:t>____one of the rarest animals on the earth</a:t>
            </a:r>
            <a:r>
              <a:rPr lang="en-US" altLang="zh-CN" dirty="0"/>
              <a:t>. </a:t>
            </a:r>
            <a:endParaRPr lang="en-US" altLang="zh-CN" dirty="0" smtClean="0"/>
          </a:p>
          <a:p>
            <a:r>
              <a:rPr lang="zh-CN" altLang="en-US" sz="4000" dirty="0" smtClean="0">
                <a:solidFill>
                  <a:srgbClr val="FF0000"/>
                </a:solidFill>
              </a:rPr>
              <a:t>升级：</a:t>
            </a:r>
            <a:endParaRPr lang="en-US" altLang="zh-CN" sz="4000" dirty="0" smtClean="0">
              <a:solidFill>
                <a:srgbClr val="FF0000"/>
              </a:solidFill>
            </a:endParaRPr>
          </a:p>
          <a:p>
            <a:r>
              <a:rPr lang="en-US" altLang="zh-CN" sz="4000" dirty="0" smtClean="0">
                <a:solidFill>
                  <a:srgbClr val="FF0000"/>
                </a:solidFill>
              </a:rPr>
              <a:t>Not only is the giant panda a rare animal in China but also one of the rarest animals on the earth.</a:t>
            </a:r>
          </a:p>
          <a:p>
            <a:endParaRPr lang="en-US" altLang="zh-CN" dirty="0" smtClean="0">
              <a:solidFill>
                <a:srgbClr val="FF0000"/>
              </a:solidFill>
            </a:endParaRPr>
          </a:p>
          <a:p>
            <a:pPr fontAlgn="t"/>
            <a:endParaRPr lang="en-US" altLang="zh-CN" dirty="0"/>
          </a:p>
        </p:txBody>
      </p:sp>
      <p:sp>
        <p:nvSpPr>
          <p:cNvPr id="1668100" name="Text Box 4"/>
          <p:cNvSpPr txBox="1">
            <a:spLocks noChangeArrowheads="1"/>
          </p:cNvSpPr>
          <p:nvPr/>
        </p:nvSpPr>
        <p:spPr bwMode="auto">
          <a:xfrm>
            <a:off x="3887493" y="3039130"/>
            <a:ext cx="18330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not</a:t>
            </a:r>
          </a:p>
        </p:txBody>
      </p:sp>
      <p:sp>
        <p:nvSpPr>
          <p:cNvPr id="1668101" name="Text Box 5"/>
          <p:cNvSpPr txBox="1">
            <a:spLocks noChangeArrowheads="1"/>
          </p:cNvSpPr>
          <p:nvPr/>
        </p:nvSpPr>
        <p:spPr bwMode="auto">
          <a:xfrm>
            <a:off x="4621975" y="3039130"/>
            <a:ext cx="22606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only</a:t>
            </a:r>
          </a:p>
        </p:txBody>
      </p:sp>
      <p:sp>
        <p:nvSpPr>
          <p:cNvPr id="1668102" name="Text Box 6"/>
          <p:cNvSpPr txBox="1">
            <a:spLocks noChangeArrowheads="1"/>
          </p:cNvSpPr>
          <p:nvPr/>
        </p:nvSpPr>
        <p:spPr bwMode="auto">
          <a:xfrm>
            <a:off x="10696726" y="3032815"/>
            <a:ext cx="1892301"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but</a:t>
            </a:r>
          </a:p>
        </p:txBody>
      </p:sp>
      <p:sp>
        <p:nvSpPr>
          <p:cNvPr id="1668103" name="Text Box 7"/>
          <p:cNvSpPr txBox="1">
            <a:spLocks noChangeArrowheads="1"/>
          </p:cNvSpPr>
          <p:nvPr/>
        </p:nvSpPr>
        <p:spPr bwMode="auto">
          <a:xfrm>
            <a:off x="-279730" y="3697818"/>
            <a:ext cx="20997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also</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68100"/>
                                        </p:tgtEl>
                                        <p:attrNameLst>
                                          <p:attrName>style.visibility</p:attrName>
                                        </p:attrNameLst>
                                      </p:cBhvr>
                                      <p:to>
                                        <p:strVal val="visible"/>
                                      </p:to>
                                    </p:set>
                                    <p:animEffect transition="in" filter="blinds(horizontal)">
                                      <p:cBhvr>
                                        <p:cTn id="7" dur="500"/>
                                        <p:tgtEl>
                                          <p:spTgt spid="166810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68101"/>
                                        </p:tgtEl>
                                        <p:attrNameLst>
                                          <p:attrName>style.visibility</p:attrName>
                                        </p:attrNameLst>
                                      </p:cBhvr>
                                      <p:to>
                                        <p:strVal val="visible"/>
                                      </p:to>
                                    </p:set>
                                    <p:animEffect transition="in" filter="blinds(horizontal)">
                                      <p:cBhvr>
                                        <p:cTn id="10" dur="500"/>
                                        <p:tgtEl>
                                          <p:spTgt spid="166810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68102"/>
                                        </p:tgtEl>
                                        <p:attrNameLst>
                                          <p:attrName>style.visibility</p:attrName>
                                        </p:attrNameLst>
                                      </p:cBhvr>
                                      <p:to>
                                        <p:strVal val="visible"/>
                                      </p:to>
                                    </p:set>
                                    <p:animEffect transition="in" filter="blinds(horizontal)">
                                      <p:cBhvr>
                                        <p:cTn id="13" dur="500"/>
                                        <p:tgtEl>
                                          <p:spTgt spid="166810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68103"/>
                                        </p:tgtEl>
                                        <p:attrNameLst>
                                          <p:attrName>style.visibility</p:attrName>
                                        </p:attrNameLst>
                                      </p:cBhvr>
                                      <p:to>
                                        <p:strVal val="visible"/>
                                      </p:to>
                                    </p:set>
                                    <p:animEffect transition="in" filter="blinds(horizontal)">
                                      <p:cBhvr>
                                        <p:cTn id="16" dur="500"/>
                                        <p:tgtEl>
                                          <p:spTgt spid="1668103"/>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nodeType="clickEffect">
                                  <p:stCondLst>
                                    <p:cond delay="0"/>
                                  </p:stCondLst>
                                  <p:childTnLst>
                                    <p:set>
                                      <p:cBhvr>
                                        <p:cTn id="20" dur="1" fill="hold">
                                          <p:stCondLst>
                                            <p:cond delay="0"/>
                                          </p:stCondLst>
                                        </p:cTn>
                                        <p:tgtEl>
                                          <p:spTgt spid="34818">
                                            <p:txEl>
                                              <p:pRg st="5" end="5"/>
                                            </p:txEl>
                                          </p:spTgt>
                                        </p:tgtEl>
                                        <p:attrNameLst>
                                          <p:attrName>style.visibility</p:attrName>
                                        </p:attrNameLst>
                                      </p:cBhvr>
                                      <p:to>
                                        <p:strVal val="visible"/>
                                      </p:to>
                                    </p:set>
                                    <p:animEffect transition="in" filter="box(in)">
                                      <p:cBhvr>
                                        <p:cTn id="21" dur="500"/>
                                        <p:tgtEl>
                                          <p:spTgt spid="3481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8100" grpId="0" autoUpdateAnimBg="0"/>
      <p:bldP spid="1668101" grpId="0" autoUpdateAnimBg="0"/>
      <p:bldP spid="1668102" grpId="0" autoUpdateAnimBg="0"/>
      <p:bldP spid="166810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en-US" altLang="zh-CN" sz="4400" dirty="0" smtClean="0"/>
              <a:t>Do you want to be a volunteer of a pets shelter?  Why? </a:t>
            </a:r>
          </a:p>
          <a:p>
            <a:r>
              <a:rPr lang="en-US" altLang="zh-CN" sz="4400" dirty="0" smtClean="0">
                <a:solidFill>
                  <a:srgbClr val="FF0000"/>
                </a:solidFill>
              </a:rPr>
              <a:t>Yes, I want to be a volunteer of it. Because I want to help the pets, which are lovely and cute. I like them very much.</a:t>
            </a:r>
          </a:p>
          <a:p>
            <a:endParaRPr lang="en-US" altLang="zh-CN" sz="4400" dirty="0" smtClean="0">
              <a:solidFill>
                <a:srgbClr val="FF0000"/>
              </a:solidFill>
            </a:endParaRPr>
          </a:p>
          <a:p>
            <a:endParaRPr lang="zh-CN" altLang="en-US" dirty="0">
              <a:solidFill>
                <a:srgbClr val="FF0000"/>
              </a:solidFill>
            </a:endParaRPr>
          </a:p>
        </p:txBody>
      </p:sp>
      <p:sp>
        <p:nvSpPr>
          <p:cNvPr id="6" name="矩形 5"/>
          <p:cNvSpPr/>
          <p:nvPr/>
        </p:nvSpPr>
        <p:spPr>
          <a:xfrm>
            <a:off x="1797648" y="604146"/>
            <a:ext cx="228299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Lead in</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 calcmode="lin" valueType="num">
                                      <p:cBhvr additive="base">
                                        <p:cTn id="7"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444502" y="1109019"/>
            <a:ext cx="10397670" cy="3996366"/>
          </a:xfrm>
          <a:prstGeom prst="rect">
            <a:avLst/>
          </a:prstGeom>
          <a:noFill/>
          <a:ln w="9525" algn="ctr">
            <a:noFill/>
            <a:miter lim="800000"/>
            <a:headEnd/>
            <a:tailEnd/>
          </a:ln>
          <a:effectLst/>
        </p:spPr>
        <p:txBody>
          <a:bodyPr wrap="square" lIns="117235" tIns="58618" rIns="117235" bIns="58618">
            <a:spAutoFit/>
          </a:bodyPr>
          <a:lstStyle/>
          <a:p>
            <a:pPr fontAlgn="t"/>
            <a:r>
              <a:rPr lang="en-US" altLang="zh-CN" sz="3600" dirty="0"/>
              <a:t>(2)</a:t>
            </a:r>
            <a:r>
              <a:rPr lang="zh-CN" altLang="en-US" sz="3600" dirty="0"/>
              <a:t>由于越来越多的栖息地正遭到破坏</a:t>
            </a:r>
            <a:r>
              <a:rPr lang="en-US" altLang="zh-CN" sz="3600" dirty="0"/>
              <a:t>, </a:t>
            </a:r>
            <a:r>
              <a:rPr lang="zh-CN" altLang="en-US" sz="3600" dirty="0"/>
              <a:t>竹子被砍伐。</a:t>
            </a:r>
          </a:p>
          <a:p>
            <a:pPr fontAlgn="t"/>
            <a:r>
              <a:rPr lang="en-US" altLang="zh-CN" sz="3600" dirty="0"/>
              <a:t>As more and more _______ ___ _____ _________and </a:t>
            </a:r>
            <a:r>
              <a:rPr lang="en-US" altLang="zh-CN" sz="3600" dirty="0" smtClean="0"/>
              <a:t>most </a:t>
            </a:r>
            <a:r>
              <a:rPr lang="en-US" altLang="zh-CN" sz="3600" dirty="0"/>
              <a:t>of the bamboo has _____ ___ _____. </a:t>
            </a:r>
          </a:p>
          <a:p>
            <a:pPr fontAlgn="t"/>
            <a:r>
              <a:rPr lang="en-US" altLang="zh-CN" sz="3600" dirty="0"/>
              <a:t>(3)</a:t>
            </a:r>
            <a:r>
              <a:rPr lang="zh-CN" altLang="en-US" sz="3600" dirty="0"/>
              <a:t>大熊猫觅食越来越困难</a:t>
            </a:r>
            <a:r>
              <a:rPr lang="en-US" altLang="zh-CN" sz="3600" dirty="0"/>
              <a:t>, </a:t>
            </a:r>
            <a:r>
              <a:rPr lang="zh-CN" altLang="en-US" sz="3600" dirty="0"/>
              <a:t>正濒临灭绝。</a:t>
            </a:r>
          </a:p>
          <a:p>
            <a:pPr fontAlgn="t"/>
            <a:r>
              <a:rPr lang="en-US" altLang="zh-CN" sz="3600" dirty="0"/>
              <a:t>It is becoming more and more difficult for </a:t>
            </a:r>
            <a:r>
              <a:rPr lang="en-US" altLang="zh-CN" sz="3600" dirty="0" smtClean="0"/>
              <a:t>giant pandas </a:t>
            </a:r>
            <a:r>
              <a:rPr lang="en-US" altLang="zh-CN" sz="3600" dirty="0"/>
              <a:t>__ ____ ____for themselves. So they are </a:t>
            </a:r>
          </a:p>
          <a:p>
            <a:pPr fontAlgn="t"/>
            <a:r>
              <a:rPr lang="en-US" altLang="zh-CN" sz="3600" dirty="0"/>
              <a:t>becoming ______. </a:t>
            </a:r>
          </a:p>
        </p:txBody>
      </p:sp>
      <p:sp>
        <p:nvSpPr>
          <p:cNvPr id="1796099" name="Text Box 3"/>
          <p:cNvSpPr txBox="1">
            <a:spLocks noChangeArrowheads="1"/>
          </p:cNvSpPr>
          <p:nvPr/>
        </p:nvSpPr>
        <p:spPr bwMode="auto">
          <a:xfrm>
            <a:off x="2731628" y="1425990"/>
            <a:ext cx="40005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habitats</a:t>
            </a:r>
          </a:p>
        </p:txBody>
      </p:sp>
      <p:sp>
        <p:nvSpPr>
          <p:cNvPr id="1796100" name="Text Box 4"/>
          <p:cNvSpPr txBox="1">
            <a:spLocks noChangeArrowheads="1"/>
          </p:cNvSpPr>
          <p:nvPr/>
        </p:nvSpPr>
        <p:spPr bwMode="auto">
          <a:xfrm>
            <a:off x="4875035" y="1616001"/>
            <a:ext cx="19177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are</a:t>
            </a:r>
          </a:p>
        </p:txBody>
      </p:sp>
      <p:sp>
        <p:nvSpPr>
          <p:cNvPr id="1796101" name="Text Box 5"/>
          <p:cNvSpPr txBox="1">
            <a:spLocks noChangeArrowheads="1"/>
          </p:cNvSpPr>
          <p:nvPr/>
        </p:nvSpPr>
        <p:spPr bwMode="auto">
          <a:xfrm>
            <a:off x="5463468" y="1616001"/>
            <a:ext cx="28744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being</a:t>
            </a:r>
          </a:p>
        </p:txBody>
      </p:sp>
      <p:sp>
        <p:nvSpPr>
          <p:cNvPr id="1796102" name="Text Box 6"/>
          <p:cNvSpPr txBox="1">
            <a:spLocks noChangeArrowheads="1"/>
          </p:cNvSpPr>
          <p:nvPr/>
        </p:nvSpPr>
        <p:spPr bwMode="auto">
          <a:xfrm>
            <a:off x="6318601" y="1616001"/>
            <a:ext cx="4720167"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destroyed</a:t>
            </a:r>
          </a:p>
        </p:txBody>
      </p:sp>
      <p:sp>
        <p:nvSpPr>
          <p:cNvPr id="1796103" name="Text Box 7"/>
          <p:cNvSpPr txBox="1">
            <a:spLocks noChangeArrowheads="1"/>
          </p:cNvSpPr>
          <p:nvPr/>
        </p:nvSpPr>
        <p:spPr bwMode="auto">
          <a:xfrm>
            <a:off x="4906185" y="2188212"/>
            <a:ext cx="2535767"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been</a:t>
            </a:r>
          </a:p>
        </p:txBody>
      </p:sp>
      <p:sp>
        <p:nvSpPr>
          <p:cNvPr id="1796104" name="Text Box 8"/>
          <p:cNvSpPr txBox="1">
            <a:spLocks noChangeArrowheads="1"/>
          </p:cNvSpPr>
          <p:nvPr/>
        </p:nvSpPr>
        <p:spPr bwMode="auto">
          <a:xfrm>
            <a:off x="6307418" y="2188212"/>
            <a:ext cx="1866900"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cut</a:t>
            </a:r>
          </a:p>
        </p:txBody>
      </p:sp>
      <p:sp>
        <p:nvSpPr>
          <p:cNvPr id="1796105" name="Text Box 9"/>
          <p:cNvSpPr txBox="1">
            <a:spLocks noChangeArrowheads="1"/>
          </p:cNvSpPr>
          <p:nvPr/>
        </p:nvSpPr>
        <p:spPr bwMode="auto">
          <a:xfrm>
            <a:off x="6868333" y="2188212"/>
            <a:ext cx="2878667"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down</a:t>
            </a:r>
          </a:p>
        </p:txBody>
      </p:sp>
      <p:sp>
        <p:nvSpPr>
          <p:cNvPr id="1796106" name="Text Box 10"/>
          <p:cNvSpPr txBox="1">
            <a:spLocks noChangeArrowheads="1"/>
          </p:cNvSpPr>
          <p:nvPr/>
        </p:nvSpPr>
        <p:spPr bwMode="auto">
          <a:xfrm>
            <a:off x="1570350" y="3780961"/>
            <a:ext cx="13631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to</a:t>
            </a:r>
          </a:p>
        </p:txBody>
      </p:sp>
      <p:sp>
        <p:nvSpPr>
          <p:cNvPr id="1796107" name="Text Box 11"/>
          <p:cNvSpPr txBox="1">
            <a:spLocks noChangeArrowheads="1"/>
          </p:cNvSpPr>
          <p:nvPr/>
        </p:nvSpPr>
        <p:spPr bwMode="auto">
          <a:xfrm>
            <a:off x="1949235" y="3780961"/>
            <a:ext cx="22648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a:solidFill>
                  <a:srgbClr val="FF0000"/>
                </a:solidFill>
              </a:rPr>
              <a:t>find</a:t>
            </a:r>
          </a:p>
        </p:txBody>
      </p:sp>
      <p:sp>
        <p:nvSpPr>
          <p:cNvPr id="1796108" name="Text Box 12"/>
          <p:cNvSpPr txBox="1">
            <a:spLocks noChangeArrowheads="1"/>
          </p:cNvSpPr>
          <p:nvPr/>
        </p:nvSpPr>
        <p:spPr bwMode="auto">
          <a:xfrm>
            <a:off x="2767230" y="3780961"/>
            <a:ext cx="24299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food</a:t>
            </a:r>
          </a:p>
        </p:txBody>
      </p:sp>
      <p:sp>
        <p:nvSpPr>
          <p:cNvPr id="1796109" name="Text Box 13"/>
          <p:cNvSpPr txBox="1">
            <a:spLocks noChangeArrowheads="1"/>
          </p:cNvSpPr>
          <p:nvPr/>
        </p:nvSpPr>
        <p:spPr bwMode="auto">
          <a:xfrm>
            <a:off x="1576809" y="4329385"/>
            <a:ext cx="3433233" cy="672379"/>
          </a:xfrm>
          <a:prstGeom prst="rect">
            <a:avLst/>
          </a:prstGeom>
          <a:noFill/>
          <a:ln w="9525" algn="ctr">
            <a:noFill/>
            <a:miter lim="800000"/>
            <a:headEnd/>
            <a:tailEnd/>
          </a:ln>
          <a:effectLst/>
        </p:spPr>
        <p:txBody>
          <a:bodyPr lIns="117235" tIns="58618" rIns="117235" bIns="58618" anchor="b" anchorCtr="1">
            <a:spAutoFit/>
          </a:bodyPr>
          <a:lstStyle/>
          <a:p>
            <a:r>
              <a:rPr lang="en-US" altLang="zh-CN" sz="3600" dirty="0">
                <a:solidFill>
                  <a:srgbClr val="FF0000"/>
                </a:solidFill>
              </a:rPr>
              <a:t>extinct</a:t>
            </a:r>
          </a:p>
        </p:txBody>
      </p:sp>
    </p:spTree>
  </p:cSld>
  <p:clrMapOvr>
    <a:masterClrMapping/>
  </p:clrMapOvr>
  <p:transition spd="slow" advTm="3000">
    <p:comb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96099"/>
                                        </p:tgtEl>
                                        <p:attrNameLst>
                                          <p:attrName>style.visibility</p:attrName>
                                        </p:attrNameLst>
                                      </p:cBhvr>
                                      <p:to>
                                        <p:strVal val="visible"/>
                                      </p:to>
                                    </p:set>
                                    <p:animEffect transition="in" filter="blinds(horizontal)">
                                      <p:cBhvr>
                                        <p:cTn id="7" dur="500"/>
                                        <p:tgtEl>
                                          <p:spTgt spid="179609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96100"/>
                                        </p:tgtEl>
                                        <p:attrNameLst>
                                          <p:attrName>style.visibility</p:attrName>
                                        </p:attrNameLst>
                                      </p:cBhvr>
                                      <p:to>
                                        <p:strVal val="visible"/>
                                      </p:to>
                                    </p:set>
                                    <p:animEffect transition="in" filter="blinds(horizontal)">
                                      <p:cBhvr>
                                        <p:cTn id="10" dur="500"/>
                                        <p:tgtEl>
                                          <p:spTgt spid="179610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796101"/>
                                        </p:tgtEl>
                                        <p:attrNameLst>
                                          <p:attrName>style.visibility</p:attrName>
                                        </p:attrNameLst>
                                      </p:cBhvr>
                                      <p:to>
                                        <p:strVal val="visible"/>
                                      </p:to>
                                    </p:set>
                                    <p:animEffect transition="in" filter="blinds(horizontal)">
                                      <p:cBhvr>
                                        <p:cTn id="13" dur="500"/>
                                        <p:tgtEl>
                                          <p:spTgt spid="1796101"/>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796102"/>
                                        </p:tgtEl>
                                        <p:attrNameLst>
                                          <p:attrName>style.visibility</p:attrName>
                                        </p:attrNameLst>
                                      </p:cBhvr>
                                      <p:to>
                                        <p:strVal val="visible"/>
                                      </p:to>
                                    </p:set>
                                    <p:animEffect transition="in" filter="blinds(horizontal)">
                                      <p:cBhvr>
                                        <p:cTn id="16" dur="500"/>
                                        <p:tgtEl>
                                          <p:spTgt spid="179610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796103"/>
                                        </p:tgtEl>
                                        <p:attrNameLst>
                                          <p:attrName>style.visibility</p:attrName>
                                        </p:attrNameLst>
                                      </p:cBhvr>
                                      <p:to>
                                        <p:strVal val="visible"/>
                                      </p:to>
                                    </p:set>
                                    <p:animEffect transition="in" filter="blinds(horizontal)">
                                      <p:cBhvr>
                                        <p:cTn id="19" dur="500"/>
                                        <p:tgtEl>
                                          <p:spTgt spid="179610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796104"/>
                                        </p:tgtEl>
                                        <p:attrNameLst>
                                          <p:attrName>style.visibility</p:attrName>
                                        </p:attrNameLst>
                                      </p:cBhvr>
                                      <p:to>
                                        <p:strVal val="visible"/>
                                      </p:to>
                                    </p:set>
                                    <p:animEffect transition="in" filter="blinds(horizontal)">
                                      <p:cBhvr>
                                        <p:cTn id="22" dur="500"/>
                                        <p:tgtEl>
                                          <p:spTgt spid="179610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796105"/>
                                        </p:tgtEl>
                                        <p:attrNameLst>
                                          <p:attrName>style.visibility</p:attrName>
                                        </p:attrNameLst>
                                      </p:cBhvr>
                                      <p:to>
                                        <p:strVal val="visible"/>
                                      </p:to>
                                    </p:set>
                                    <p:animEffect transition="in" filter="blinds(horizontal)">
                                      <p:cBhvr>
                                        <p:cTn id="25" dur="500"/>
                                        <p:tgtEl>
                                          <p:spTgt spid="179610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796106"/>
                                        </p:tgtEl>
                                        <p:attrNameLst>
                                          <p:attrName>style.visibility</p:attrName>
                                        </p:attrNameLst>
                                      </p:cBhvr>
                                      <p:to>
                                        <p:strVal val="visible"/>
                                      </p:to>
                                    </p:set>
                                    <p:animEffect transition="in" filter="blinds(horizontal)">
                                      <p:cBhvr>
                                        <p:cTn id="30" dur="500"/>
                                        <p:tgtEl>
                                          <p:spTgt spid="1796106"/>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796107"/>
                                        </p:tgtEl>
                                        <p:attrNameLst>
                                          <p:attrName>style.visibility</p:attrName>
                                        </p:attrNameLst>
                                      </p:cBhvr>
                                      <p:to>
                                        <p:strVal val="visible"/>
                                      </p:to>
                                    </p:set>
                                    <p:animEffect transition="in" filter="blinds(horizontal)">
                                      <p:cBhvr>
                                        <p:cTn id="33" dur="500"/>
                                        <p:tgtEl>
                                          <p:spTgt spid="179610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796108"/>
                                        </p:tgtEl>
                                        <p:attrNameLst>
                                          <p:attrName>style.visibility</p:attrName>
                                        </p:attrNameLst>
                                      </p:cBhvr>
                                      <p:to>
                                        <p:strVal val="visible"/>
                                      </p:to>
                                    </p:set>
                                    <p:animEffect transition="in" filter="blinds(horizontal)">
                                      <p:cBhvr>
                                        <p:cTn id="36" dur="500"/>
                                        <p:tgtEl>
                                          <p:spTgt spid="1796108"/>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796109"/>
                                        </p:tgtEl>
                                        <p:attrNameLst>
                                          <p:attrName>style.visibility</p:attrName>
                                        </p:attrNameLst>
                                      </p:cBhvr>
                                      <p:to>
                                        <p:strVal val="visible"/>
                                      </p:to>
                                    </p:set>
                                    <p:animEffect transition="in" filter="blinds(horizontal)">
                                      <p:cBhvr>
                                        <p:cTn id="39" dur="500"/>
                                        <p:tgtEl>
                                          <p:spTgt spid="1796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6099" grpId="0" autoUpdateAnimBg="0"/>
      <p:bldP spid="1796100" grpId="0" autoUpdateAnimBg="0"/>
      <p:bldP spid="1796101" grpId="0" autoUpdateAnimBg="0"/>
      <p:bldP spid="1796102" grpId="0" autoUpdateAnimBg="0"/>
      <p:bldP spid="1796103" grpId="0" autoUpdateAnimBg="0"/>
      <p:bldP spid="1796104" grpId="0" autoUpdateAnimBg="0"/>
      <p:bldP spid="1796105" grpId="0" autoUpdateAnimBg="0"/>
      <p:bldP spid="1796106" grpId="0" autoUpdateAnimBg="0"/>
      <p:bldP spid="1796107" grpId="0" autoUpdateAnimBg="0"/>
      <p:bldP spid="1796108" grpId="0" autoUpdateAnimBg="0"/>
      <p:bldP spid="1796109"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44501" y="645880"/>
            <a:ext cx="11205193" cy="571991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pPr algn="ctr" fontAlgn="t">
              <a:lnSpc>
                <a:spcPct val="140000"/>
              </a:lnSpc>
            </a:pPr>
            <a:endParaRPr lang="en-US" altLang="zh-CN" sz="2800" dirty="0" smtClean="0">
              <a:latin typeface="Times New Roman" pitchFamily="18" charset="0"/>
              <a:cs typeface="Times New Roman" pitchFamily="18" charset="0"/>
            </a:endParaRPr>
          </a:p>
          <a:p>
            <a:pPr algn="ctr" fontAlgn="t">
              <a:lnSpc>
                <a:spcPct val="140000"/>
              </a:lnSpc>
            </a:pPr>
            <a:r>
              <a:rPr lang="en-US" altLang="zh-CN" sz="2800" dirty="0" smtClean="0">
                <a:solidFill>
                  <a:srgbClr val="FF0000"/>
                </a:solidFill>
                <a:latin typeface="Times New Roman" pitchFamily="18" charset="0"/>
                <a:cs typeface="Times New Roman" pitchFamily="18" charset="0"/>
              </a:rPr>
              <a:t>Save </a:t>
            </a:r>
            <a:r>
              <a:rPr lang="en-US" altLang="zh-CN" sz="2800" dirty="0">
                <a:solidFill>
                  <a:srgbClr val="FF0000"/>
                </a:solidFill>
                <a:latin typeface="Times New Roman" pitchFamily="18" charset="0"/>
                <a:cs typeface="Times New Roman" pitchFamily="18" charset="0"/>
              </a:rPr>
              <a:t>Cute Pandas</a:t>
            </a:r>
          </a:p>
          <a:p>
            <a:pPr fontAlgn="t">
              <a:lnSpc>
                <a:spcPct val="140000"/>
              </a:lnSpc>
            </a:pPr>
            <a:r>
              <a:rPr lang="zh-CN" altLang="en-US" sz="2800" dirty="0">
                <a:solidFill>
                  <a:srgbClr val="FF0000"/>
                </a:solidFill>
                <a:latin typeface="Times New Roman" pitchFamily="18" charset="0"/>
                <a:cs typeface="Times New Roman" pitchFamily="18" charset="0"/>
              </a:rPr>
              <a:t>　　</a:t>
            </a:r>
            <a:r>
              <a:rPr lang="en-US" altLang="zh-CN" sz="2800" dirty="0">
                <a:solidFill>
                  <a:srgbClr val="FF0000"/>
                </a:solidFill>
                <a:latin typeface="Times New Roman" pitchFamily="18" charset="0"/>
                <a:cs typeface="Times New Roman" pitchFamily="18" charset="0"/>
              </a:rPr>
              <a:t>Not only is the giant panda a rare </a:t>
            </a:r>
            <a:r>
              <a:rPr lang="en-US" altLang="zh-CN" sz="2800" dirty="0" smtClean="0">
                <a:solidFill>
                  <a:srgbClr val="FF0000"/>
                </a:solidFill>
                <a:latin typeface="Times New Roman" pitchFamily="18" charset="0"/>
                <a:cs typeface="Times New Roman" pitchFamily="18" charset="0"/>
              </a:rPr>
              <a:t>animal </a:t>
            </a:r>
            <a:r>
              <a:rPr lang="en-US" altLang="zh-CN" sz="2800" dirty="0">
                <a:solidFill>
                  <a:srgbClr val="FF0000"/>
                </a:solidFill>
                <a:latin typeface="Times New Roman" pitchFamily="18" charset="0"/>
                <a:cs typeface="Times New Roman" pitchFamily="18" charset="0"/>
              </a:rPr>
              <a:t>in China but also one of the rarest </a:t>
            </a:r>
            <a:r>
              <a:rPr lang="en-US" altLang="zh-CN" sz="2800" dirty="0" smtClean="0">
                <a:solidFill>
                  <a:srgbClr val="FF0000"/>
                </a:solidFill>
                <a:latin typeface="Times New Roman" pitchFamily="18" charset="0"/>
                <a:cs typeface="Times New Roman" pitchFamily="18" charset="0"/>
              </a:rPr>
              <a:t>animals </a:t>
            </a:r>
            <a:r>
              <a:rPr lang="en-US" altLang="zh-CN" sz="2800" dirty="0">
                <a:solidFill>
                  <a:srgbClr val="FF0000"/>
                </a:solidFill>
                <a:latin typeface="Times New Roman" pitchFamily="18" charset="0"/>
                <a:cs typeface="Times New Roman" pitchFamily="18" charset="0"/>
              </a:rPr>
              <a:t>on the earth. As more and </a:t>
            </a:r>
            <a:r>
              <a:rPr lang="en-US" altLang="zh-CN" sz="2800" dirty="0" smtClean="0">
                <a:solidFill>
                  <a:srgbClr val="FF0000"/>
                </a:solidFill>
                <a:latin typeface="Times New Roman" pitchFamily="18" charset="0"/>
                <a:cs typeface="Times New Roman" pitchFamily="18" charset="0"/>
              </a:rPr>
              <a:t>more habitats </a:t>
            </a:r>
            <a:r>
              <a:rPr lang="en-US" altLang="zh-CN" sz="2800" dirty="0">
                <a:solidFill>
                  <a:srgbClr val="FF0000"/>
                </a:solidFill>
                <a:latin typeface="Times New Roman" pitchFamily="18" charset="0"/>
                <a:cs typeface="Times New Roman" pitchFamily="18" charset="0"/>
              </a:rPr>
              <a:t>are being destroyed and most of the bamboo </a:t>
            </a:r>
          </a:p>
          <a:p>
            <a:pPr fontAlgn="t">
              <a:lnSpc>
                <a:spcPct val="140000"/>
              </a:lnSpc>
            </a:pPr>
            <a:r>
              <a:rPr lang="en-US" altLang="zh-CN" sz="2800" dirty="0">
                <a:solidFill>
                  <a:srgbClr val="FF0000"/>
                </a:solidFill>
                <a:latin typeface="Times New Roman" pitchFamily="18" charset="0"/>
                <a:cs typeface="Times New Roman" pitchFamily="18" charset="0"/>
              </a:rPr>
              <a:t>has been cut down,  it is becoming more and </a:t>
            </a:r>
            <a:r>
              <a:rPr lang="en-US" altLang="zh-CN" sz="2800" dirty="0" smtClean="0">
                <a:solidFill>
                  <a:srgbClr val="FF0000"/>
                </a:solidFill>
                <a:latin typeface="Times New Roman" pitchFamily="18" charset="0"/>
                <a:cs typeface="Times New Roman" pitchFamily="18" charset="0"/>
              </a:rPr>
              <a:t>more </a:t>
            </a:r>
            <a:r>
              <a:rPr lang="en-US" altLang="zh-CN" sz="2800" dirty="0" smtClean="0">
                <a:solidFill>
                  <a:srgbClr val="FF0000"/>
                </a:solidFill>
              </a:rPr>
              <a:t>difficult for giant pandas to find food for themselves. So they are becoming extinct. To save giant pandas,  our government has set up some nature reserves. But more funds and attention are needed to carry out this important rescue project</a:t>
            </a:r>
            <a:r>
              <a:rPr lang="en-US" altLang="zh-CN" sz="2800" smtClean="0">
                <a:solidFill>
                  <a:srgbClr val="FF0000"/>
                </a:solidFill>
              </a:rPr>
              <a:t>. </a:t>
            </a:r>
            <a:r>
              <a:rPr lang="en-US" altLang="zh-CN" sz="3600" smtClean="0">
                <a:solidFill>
                  <a:srgbClr val="FF0000"/>
                </a:solidFill>
                <a:latin typeface="Times New Roman" pitchFamily="18" charset="0"/>
                <a:cs typeface="Times New Roman" pitchFamily="18" charset="0"/>
              </a:rPr>
              <a:t> </a:t>
            </a:r>
            <a:endParaRPr lang="en-US" altLang="zh-CN" sz="3600" dirty="0">
              <a:solidFill>
                <a:srgbClr val="FF0000"/>
              </a:solidFill>
              <a:latin typeface="Times New Roman" pitchFamily="18" charset="0"/>
              <a:cs typeface="Times New Roman" pitchFamily="18" charset="0"/>
            </a:endParaRPr>
          </a:p>
        </p:txBody>
      </p:sp>
      <p:pic>
        <p:nvPicPr>
          <p:cNvPr id="9217" name="Picture 1"/>
          <p:cNvPicPr>
            <a:picLocks noChangeAspect="1" noChangeArrowheads="1"/>
          </p:cNvPicPr>
          <p:nvPr/>
        </p:nvPicPr>
        <p:blipFill>
          <a:blip r:embed="rId3"/>
          <a:srcRect/>
          <a:stretch>
            <a:fillRect/>
          </a:stretch>
        </p:blipFill>
        <p:spPr bwMode="auto">
          <a:xfrm>
            <a:off x="2861211" y="439387"/>
            <a:ext cx="1790700" cy="1760537"/>
          </a:xfrm>
          <a:prstGeom prst="ellipse">
            <a:avLst/>
          </a:prstGeom>
          <a:ln>
            <a:noFill/>
          </a:ln>
          <a:effectLst>
            <a:softEdge rad="112500"/>
          </a:effectLst>
        </p:spPr>
      </p:pic>
    </p:spTree>
  </p:cSld>
  <p:clrMapOvr>
    <a:masterClrMapping/>
  </p:clrMapOvr>
  <p:transition spd="slow" advTm="3000">
    <p:randomBar/>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8914">
                                            <p:txEl>
                                              <p:pRg st="2" end="2"/>
                                            </p:txEl>
                                          </p:spTgt>
                                        </p:tgtEl>
                                        <p:attrNameLst>
                                          <p:attrName>style.visibility</p:attrName>
                                        </p:attrNameLst>
                                      </p:cBhvr>
                                      <p:to>
                                        <p:strVal val="visible"/>
                                      </p:to>
                                    </p:set>
                                    <p:animEffect transition="in" filter="box(in)">
                                      <p:cBhvr>
                                        <p:cTn id="7" dur="500"/>
                                        <p:tgtEl>
                                          <p:spTgt spid="3891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8914">
                                            <p:txEl>
                                              <p:pRg st="3" end="3"/>
                                            </p:txEl>
                                          </p:spTgt>
                                        </p:tgtEl>
                                        <p:attrNameLst>
                                          <p:attrName>style.visibility</p:attrName>
                                        </p:attrNameLst>
                                      </p:cBhvr>
                                      <p:to>
                                        <p:strVal val="visible"/>
                                      </p:to>
                                    </p:set>
                                    <p:animEffect transition="in" filter="box(in)">
                                      <p:cBhvr>
                                        <p:cTn id="12" dur="500"/>
                                        <p:tgtEl>
                                          <p:spTgt spid="389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353A73E8-4B8C-4FFA-B060-0FC19DF49468}"/>
              </a:ext>
            </a:extLst>
          </p:cNvPr>
          <p:cNvSpPr txBox="1"/>
          <p:nvPr/>
        </p:nvSpPr>
        <p:spPr>
          <a:xfrm>
            <a:off x="9609083" y="193251"/>
            <a:ext cx="2187987" cy="507831"/>
          </a:xfrm>
          <a:prstGeom prst="rect">
            <a:avLst/>
          </a:prstGeom>
          <a:noFill/>
        </p:spPr>
        <p:txBody>
          <a:bodyPr wrap="square" rtlCol="0">
            <a:spAutoFit/>
          </a:bodyPr>
          <a:lstStyle/>
          <a:p>
            <a:pPr>
              <a:lnSpc>
                <a:spcPct val="150000"/>
              </a:lnSpc>
            </a:pPr>
            <a:r>
              <a:rPr lang="zh-CN" altLang="en-US" b="1" dirty="0">
                <a:solidFill>
                  <a:schemeClr val="accent1"/>
                </a:solidFill>
              </a:rPr>
              <a:t>人教版必修</a:t>
            </a:r>
            <a:r>
              <a:rPr lang="zh-CN" altLang="en-US" b="1" dirty="0" smtClean="0">
                <a:solidFill>
                  <a:schemeClr val="accent1"/>
                </a:solidFill>
              </a:rPr>
              <a:t>第二册</a:t>
            </a:r>
            <a:endParaRPr lang="zh-CN" altLang="en-US" b="1" dirty="0">
              <a:solidFill>
                <a:schemeClr val="accent1"/>
              </a:solidFill>
            </a:endParaRPr>
          </a:p>
        </p:txBody>
      </p:sp>
    </p:spTree>
    <p:extLst>
      <p:ext uri="{BB962C8B-B14F-4D97-AF65-F5344CB8AC3E}">
        <p14:creationId xmlns:p14="http://schemas.microsoft.com/office/powerpoint/2010/main" val="953406407"/>
      </p:ext>
    </p:extLst>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71600" y="1476640"/>
            <a:ext cx="11004961" cy="482736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lIns="117235" tIns="58618" rIns="117235" bIns="58618">
            <a:spAutoFit/>
          </a:bodyPr>
          <a:lstStyle/>
          <a:p>
            <a:pPr marL="342900" indent="-342900" fontAlgn="t">
              <a:buAutoNum type="arabicPeriod"/>
            </a:pPr>
            <a:r>
              <a:rPr lang="en-US" altLang="zh-CN" sz="3200" dirty="0" smtClean="0"/>
              <a:t>Who started the rescue centre called the Small </a:t>
            </a:r>
            <a:r>
              <a:rPr lang="en-US" altLang="zh-CN" sz="3200" dirty="0" smtClean="0">
                <a:solidFill>
                  <a:schemeClr val="tx1"/>
                </a:solidFill>
              </a:rPr>
              <a:t>Friends Pet Shelter? </a:t>
            </a:r>
          </a:p>
          <a:p>
            <a:pPr marL="342900" indent="-342900" fontAlgn="t"/>
            <a:r>
              <a:rPr lang="en-US" altLang="zh-CN" sz="3200" dirty="0" smtClean="0">
                <a:solidFill>
                  <a:srgbClr val="FF0000"/>
                </a:solidFill>
              </a:rPr>
              <a:t>A group of high school students and </a:t>
            </a:r>
            <a:r>
              <a:rPr lang="en-US" altLang="zh-CN" sz="3200" dirty="0">
                <a:solidFill>
                  <a:srgbClr val="FF0000"/>
                </a:solidFill>
              </a:rPr>
              <a:t>parents. </a:t>
            </a:r>
            <a:endParaRPr lang="en-US" altLang="zh-CN" sz="3200" dirty="0" smtClean="0">
              <a:solidFill>
                <a:srgbClr val="FF0000"/>
              </a:solidFill>
            </a:endParaRPr>
          </a:p>
          <a:p>
            <a:pPr fontAlgn="t"/>
            <a:r>
              <a:rPr lang="en-US" altLang="zh-CN" sz="3200" dirty="0" smtClean="0"/>
              <a:t>2. What did the young people do in the shelter? </a:t>
            </a:r>
          </a:p>
          <a:p>
            <a:pPr fontAlgn="t"/>
            <a:r>
              <a:rPr lang="en-US" altLang="zh-CN" sz="3200" dirty="0" smtClean="0">
                <a:solidFill>
                  <a:srgbClr val="FF0000"/>
                </a:solidFill>
              </a:rPr>
              <a:t>Take </a:t>
            </a:r>
            <a:r>
              <a:rPr lang="en-US" altLang="zh-CN" sz="3200" dirty="0" smtClean="0">
                <a:solidFill>
                  <a:srgbClr val="FF0000"/>
                </a:solidFill>
              </a:rPr>
              <a:t>care of animals.</a:t>
            </a:r>
            <a:r>
              <a:rPr lang="en-US" altLang="zh-CN" sz="3200" dirty="0" smtClean="0">
                <a:solidFill>
                  <a:srgbClr val="FF0000"/>
                </a:solidFill>
                <a:ea typeface="楷体_GB2312" pitchFamily="49" charset="-122"/>
              </a:rPr>
              <a:t> </a:t>
            </a:r>
          </a:p>
          <a:p>
            <a:r>
              <a:rPr lang="en-US" altLang="zh-CN" sz="3200" dirty="0" smtClean="0"/>
              <a:t>3. How do the young people think of their work? </a:t>
            </a:r>
          </a:p>
          <a:p>
            <a:pPr marL="342900" indent="-342900"/>
            <a:r>
              <a:rPr lang="en-US" altLang="zh-CN" sz="3200" dirty="0" smtClean="0">
                <a:solidFill>
                  <a:srgbClr val="FF0000"/>
                </a:solidFill>
              </a:rPr>
              <a:t>Worthwhile</a:t>
            </a:r>
            <a:endParaRPr lang="en-US" altLang="zh-CN" sz="3200" dirty="0" smtClean="0">
              <a:solidFill>
                <a:srgbClr val="FF0000"/>
              </a:solidFill>
            </a:endParaRPr>
          </a:p>
          <a:p>
            <a:pPr fontAlgn="t"/>
            <a:r>
              <a:rPr lang="en-US" altLang="zh-CN" sz="3200" dirty="0" smtClean="0"/>
              <a:t>4. What help does the centre need? </a:t>
            </a:r>
          </a:p>
          <a:p>
            <a:pPr marL="342900" indent="-342900" fontAlgn="t"/>
            <a:r>
              <a:rPr lang="en-US" altLang="zh-CN" sz="3200" dirty="0" smtClean="0">
                <a:solidFill>
                  <a:srgbClr val="FF0000"/>
                </a:solidFill>
              </a:rPr>
              <a:t>Volunteers’ time and love. </a:t>
            </a:r>
            <a:endParaRPr lang="en-US" altLang="zh-CN" dirty="0" smtClean="0">
              <a:solidFill>
                <a:srgbClr val="FF0000"/>
              </a:solidFill>
              <a:ea typeface="楷体_GB2312" pitchFamily="49" charset="-122"/>
            </a:endParaRPr>
          </a:p>
          <a:p>
            <a:pPr marL="342900" indent="-342900" fontAlgn="t"/>
            <a:r>
              <a:rPr lang="en-US" altLang="zh-CN" dirty="0" smtClean="0"/>
              <a:t> </a:t>
            </a:r>
            <a:endParaRPr lang="en-US" altLang="zh-CN" dirty="0"/>
          </a:p>
        </p:txBody>
      </p:sp>
      <p:sp>
        <p:nvSpPr>
          <p:cNvPr id="3" name="矩形 2"/>
          <p:cNvSpPr/>
          <p:nvPr/>
        </p:nvSpPr>
        <p:spPr>
          <a:xfrm>
            <a:off x="366429" y="548635"/>
            <a:ext cx="7985841" cy="646331"/>
          </a:xfrm>
          <a:prstGeom prst="rect">
            <a:avLst/>
          </a:prstGeom>
        </p:spPr>
        <p:txBody>
          <a:bodyPr wrap="none">
            <a:spAutoFit/>
          </a:bodyPr>
          <a:lstStyle/>
          <a:p>
            <a:pPr fontAlgn="t"/>
            <a:r>
              <a:rPr lang="en-US" altLang="zh-CN" sz="3600" dirty="0" smtClean="0"/>
              <a:t>Read and answer the following questions.</a:t>
            </a:r>
            <a:endParaRPr lang="zh-CN" altLang="en-US" sz="3600" dirty="0"/>
          </a:p>
        </p:txBody>
      </p:sp>
    </p:spTree>
  </p:cSld>
  <p:clrMapOvr>
    <a:masterClrMapping/>
  </p:clrMapOvr>
  <p:transition spd="slow" advTm="3000">
    <p:checker/>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diamond(in)">
                                      <p:cBhvr>
                                        <p:cTn id="7" dur="2000"/>
                                        <p:tgtEl>
                                          <p:spTgt spid="102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242">
                                            <p:txEl>
                                              <p:pRg st="1" end="1"/>
                                            </p:txEl>
                                          </p:spTgt>
                                        </p:tgtEl>
                                        <p:attrNameLst>
                                          <p:attrName>style.visibility</p:attrName>
                                        </p:attrNameLst>
                                      </p:cBhvr>
                                      <p:to>
                                        <p:strVal val="visible"/>
                                      </p:to>
                                    </p:set>
                                    <p:animEffect transition="in" filter="diamond(in)">
                                      <p:cBhvr>
                                        <p:cTn id="12" dur="2000"/>
                                        <p:tgtEl>
                                          <p:spTgt spid="102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10242">
                                            <p:txEl>
                                              <p:pRg st="2" end="2"/>
                                            </p:txEl>
                                          </p:spTgt>
                                        </p:tgtEl>
                                        <p:attrNameLst>
                                          <p:attrName>style.visibility</p:attrName>
                                        </p:attrNameLst>
                                      </p:cBhvr>
                                      <p:to>
                                        <p:strVal val="visible"/>
                                      </p:to>
                                    </p:set>
                                    <p:animEffect transition="in" filter="diamond(in)">
                                      <p:cBhvr>
                                        <p:cTn id="17" dur="2000"/>
                                        <p:tgtEl>
                                          <p:spTgt spid="102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10242">
                                            <p:txEl>
                                              <p:pRg st="3" end="3"/>
                                            </p:txEl>
                                          </p:spTgt>
                                        </p:tgtEl>
                                        <p:attrNameLst>
                                          <p:attrName>style.visibility</p:attrName>
                                        </p:attrNameLst>
                                      </p:cBhvr>
                                      <p:to>
                                        <p:strVal val="visible"/>
                                      </p:to>
                                    </p:set>
                                    <p:animEffect transition="in" filter="diamond(in)">
                                      <p:cBhvr>
                                        <p:cTn id="22" dur="2000"/>
                                        <p:tgtEl>
                                          <p:spTgt spid="102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10242">
                                            <p:txEl>
                                              <p:pRg st="4" end="4"/>
                                            </p:txEl>
                                          </p:spTgt>
                                        </p:tgtEl>
                                        <p:attrNameLst>
                                          <p:attrName>style.visibility</p:attrName>
                                        </p:attrNameLst>
                                      </p:cBhvr>
                                      <p:to>
                                        <p:strVal val="visible"/>
                                      </p:to>
                                    </p:set>
                                    <p:animEffect transition="in" filter="diamond(in)">
                                      <p:cBhvr>
                                        <p:cTn id="27" dur="2000"/>
                                        <p:tgtEl>
                                          <p:spTgt spid="102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10242">
                                            <p:txEl>
                                              <p:pRg st="5" end="5"/>
                                            </p:txEl>
                                          </p:spTgt>
                                        </p:tgtEl>
                                        <p:attrNameLst>
                                          <p:attrName>style.visibility</p:attrName>
                                        </p:attrNameLst>
                                      </p:cBhvr>
                                      <p:to>
                                        <p:strVal val="visible"/>
                                      </p:to>
                                    </p:set>
                                    <p:animEffect transition="in" filter="diamond(in)">
                                      <p:cBhvr>
                                        <p:cTn id="32" dur="2000"/>
                                        <p:tgtEl>
                                          <p:spTgt spid="1024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10242">
                                            <p:txEl>
                                              <p:pRg st="6" end="6"/>
                                            </p:txEl>
                                          </p:spTgt>
                                        </p:tgtEl>
                                        <p:attrNameLst>
                                          <p:attrName>style.visibility</p:attrName>
                                        </p:attrNameLst>
                                      </p:cBhvr>
                                      <p:to>
                                        <p:strVal val="visible"/>
                                      </p:to>
                                    </p:set>
                                    <p:animEffect transition="in" filter="diamond(in)">
                                      <p:cBhvr>
                                        <p:cTn id="37" dur="2000"/>
                                        <p:tgtEl>
                                          <p:spTgt spid="1024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10242">
                                            <p:txEl>
                                              <p:pRg st="7" end="7"/>
                                            </p:txEl>
                                          </p:spTgt>
                                        </p:tgtEl>
                                        <p:attrNameLst>
                                          <p:attrName>style.visibility</p:attrName>
                                        </p:attrNameLst>
                                      </p:cBhvr>
                                      <p:to>
                                        <p:strVal val="visible"/>
                                      </p:to>
                                    </p:set>
                                    <p:animEffect transition="in" filter="diamond(in)">
                                      <p:cBhvr>
                                        <p:cTn id="42" dur="2000"/>
                                        <p:tgtEl>
                                          <p:spTgt spid="1024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3"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4"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5" name="矩形 4"/>
          <p:cNvSpPr/>
          <p:nvPr/>
        </p:nvSpPr>
        <p:spPr>
          <a:xfrm>
            <a:off x="1797648" y="604146"/>
            <a:ext cx="480080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Careful Reading</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1985" name="Rectangle 1"/>
          <p:cNvSpPr>
            <a:spLocks noChangeArrowheads="1"/>
          </p:cNvSpPr>
          <p:nvPr/>
        </p:nvSpPr>
        <p:spPr bwMode="auto">
          <a:xfrm>
            <a:off x="700644" y="1687354"/>
            <a:ext cx="10711543" cy="5201424"/>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rgbClr val="0033CC"/>
                </a:solidFill>
                <a:effectLst/>
                <a:latin typeface="Times New Roman" pitchFamily="18" charset="0"/>
                <a:ea typeface="宋体" pitchFamily="2" charset="-122"/>
                <a:cs typeface="Times New Roman" pitchFamily="18" charset="0"/>
              </a:rPr>
              <a:t>Read the text again and then choose the best answer.</a:t>
            </a:r>
            <a:endParaRPr kumimoji="0" lang="en-US" altLang="zh-CN" sz="9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What should we do when we protect the wildlife animals?</a:t>
            </a:r>
            <a:endParaRPr kumimoji="0" lang="en-US" altLang="zh-CN"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Treat all the wild animals equally</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B</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Only pay attention to less cute animals</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C</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Pay attention to cute animals</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D</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Care about endangered wildlife animals</a:t>
            </a:r>
            <a:r>
              <a:rPr kumimoji="0" lang="zh-CN" altLang="en-US" sz="28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en-US" altLang="zh-CN" sz="28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endParaRPr>
          </a:p>
          <a:p>
            <a:pPr hangingPunct="0"/>
            <a:r>
              <a:rPr lang="en-US" sz="2800" b="1" dirty="0" smtClean="0"/>
              <a:t>2</a:t>
            </a:r>
            <a:r>
              <a:rPr lang="zh-CN" altLang="en-US" sz="2800" b="1" dirty="0" smtClean="0"/>
              <a:t>．</a:t>
            </a:r>
            <a:r>
              <a:rPr lang="en-US" sz="2800" b="1" dirty="0" smtClean="0"/>
              <a:t>What</a:t>
            </a:r>
            <a:r>
              <a:rPr lang="zh-CN" altLang="en-US" sz="2800" b="1" dirty="0" smtClean="0"/>
              <a:t>’</a:t>
            </a:r>
            <a:r>
              <a:rPr lang="en-US" sz="2800" b="1" dirty="0" smtClean="0"/>
              <a:t>s the bad effect of cutting down billions of trees to make paper for humans?</a:t>
            </a:r>
            <a:endParaRPr lang="zh-CN" altLang="en-US" sz="2800" dirty="0" smtClean="0"/>
          </a:p>
          <a:p>
            <a:pPr hangingPunct="0"/>
            <a:r>
              <a:rPr lang="en-US" sz="2800" b="1" dirty="0" smtClean="0"/>
              <a:t>A</a:t>
            </a:r>
            <a:r>
              <a:rPr lang="zh-CN" altLang="en-US" sz="2800" b="1" dirty="0" smtClean="0"/>
              <a:t>．</a:t>
            </a:r>
            <a:r>
              <a:rPr lang="en-US" sz="2800" b="1" dirty="0" smtClean="0"/>
              <a:t>Make a lot of animals homeless</a:t>
            </a:r>
            <a:r>
              <a:rPr lang="zh-CN" altLang="en-US" sz="2800" b="1" dirty="0" smtClean="0"/>
              <a:t>．</a:t>
            </a:r>
            <a:endParaRPr lang="zh-CN" altLang="en-US" sz="2800" dirty="0" smtClean="0"/>
          </a:p>
          <a:p>
            <a:pPr hangingPunct="0"/>
            <a:r>
              <a:rPr lang="en-US" sz="2800" b="1" dirty="0" smtClean="0"/>
              <a:t>B</a:t>
            </a:r>
            <a:r>
              <a:rPr lang="zh-CN" altLang="en-US" sz="2800" b="1" dirty="0" smtClean="0"/>
              <a:t>．</a:t>
            </a:r>
            <a:r>
              <a:rPr lang="en-US" sz="2800" b="1" dirty="0" smtClean="0"/>
              <a:t>Make a number of wildlife animals dying out</a:t>
            </a:r>
            <a:r>
              <a:rPr lang="zh-CN" altLang="en-US" sz="2800" b="1" dirty="0" smtClean="0"/>
              <a:t>．</a:t>
            </a:r>
            <a:endParaRPr lang="zh-CN" altLang="en-US" sz="2800" dirty="0" smtClean="0"/>
          </a:p>
          <a:p>
            <a:pPr hangingPunct="0"/>
            <a:r>
              <a:rPr lang="en-US" sz="2800" b="1" dirty="0" smtClean="0"/>
              <a:t>C</a:t>
            </a:r>
            <a:r>
              <a:rPr lang="zh-CN" altLang="en-US" sz="2800" b="1" dirty="0" smtClean="0"/>
              <a:t>．</a:t>
            </a:r>
            <a:r>
              <a:rPr lang="en-US" sz="2800" b="1" dirty="0" smtClean="0"/>
              <a:t>The animals</a:t>
            </a:r>
            <a:r>
              <a:rPr lang="zh-CN" altLang="en-US" sz="2800" b="1" dirty="0" smtClean="0"/>
              <a:t>’</a:t>
            </a:r>
            <a:r>
              <a:rPr lang="en-US" sz="2800" b="1" dirty="0" smtClean="0"/>
              <a:t> habitat is being destroyed</a:t>
            </a:r>
            <a:r>
              <a:rPr lang="zh-CN" altLang="en-US" sz="2800" b="1" dirty="0" smtClean="0"/>
              <a:t>．</a:t>
            </a:r>
            <a:endParaRPr lang="zh-CN" altLang="en-US" sz="2800" dirty="0" smtClean="0"/>
          </a:p>
          <a:p>
            <a:pPr hangingPunct="0"/>
            <a:r>
              <a:rPr lang="en-US" sz="2800" b="1" dirty="0" smtClean="0"/>
              <a:t>D</a:t>
            </a:r>
            <a:r>
              <a:rPr lang="zh-CN" altLang="en-US" sz="2800" b="1" dirty="0" smtClean="0"/>
              <a:t>．</a:t>
            </a:r>
            <a:r>
              <a:rPr lang="en-US" sz="2800" b="1" dirty="0" smtClean="0"/>
              <a:t>All of them</a:t>
            </a:r>
            <a:r>
              <a:rPr lang="zh-CN" altLang="en-US" sz="2800" b="1" dirty="0" smtClean="0"/>
              <a:t>．</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41986" name="Picture 2"/>
          <p:cNvPicPr>
            <a:picLocks noChangeAspect="1" noChangeArrowheads="1"/>
          </p:cNvPicPr>
          <p:nvPr/>
        </p:nvPicPr>
        <p:blipFill>
          <a:blip r:embed="rId4"/>
          <a:srcRect/>
          <a:stretch>
            <a:fillRect/>
          </a:stretch>
        </p:blipFill>
        <p:spPr bwMode="auto">
          <a:xfrm>
            <a:off x="576655" y="2511106"/>
            <a:ext cx="646503" cy="555717"/>
          </a:xfrm>
          <a:prstGeom prst="rect">
            <a:avLst/>
          </a:prstGeom>
          <a:noFill/>
          <a:ln w="9525">
            <a:noFill/>
            <a:miter lim="800000"/>
            <a:headEnd/>
            <a:tailEnd/>
          </a:ln>
          <a:effectLst/>
        </p:spPr>
      </p:pic>
      <p:pic>
        <p:nvPicPr>
          <p:cNvPr id="8" name="Picture 2"/>
          <p:cNvPicPr>
            <a:picLocks noChangeAspect="1" noChangeArrowheads="1"/>
          </p:cNvPicPr>
          <p:nvPr/>
        </p:nvPicPr>
        <p:blipFill>
          <a:blip r:embed="rId4"/>
          <a:srcRect/>
          <a:stretch>
            <a:fillRect/>
          </a:stretch>
        </p:blipFill>
        <p:spPr bwMode="auto">
          <a:xfrm>
            <a:off x="598426" y="6331204"/>
            <a:ext cx="612857" cy="526796"/>
          </a:xfrm>
          <a:prstGeom prst="rect">
            <a:avLst/>
          </a:prstGeom>
          <a:noFill/>
          <a:ln w="9525">
            <a:noFill/>
            <a:miter lim="800000"/>
            <a:headEnd/>
            <a:tailEnd/>
          </a:ln>
          <a:effectLst/>
        </p:spPr>
      </p:pic>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box(in)">
                                      <p:cBhvr>
                                        <p:cTn id="7" dur="5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to="" calcmode="lin" valueType="num">
                                      <p:cBhvr>
                                        <p:cTn id="12"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Object 1"/>
          <p:cNvGraphicFramePr>
            <a:graphicFrameLocks noChangeAspect="1"/>
          </p:cNvGraphicFramePr>
          <p:nvPr/>
        </p:nvGraphicFramePr>
        <p:xfrm>
          <a:off x="287867" y="1682751"/>
          <a:ext cx="11618384" cy="3490913"/>
        </p:xfrm>
        <a:graphic>
          <a:graphicData uri="http://schemas.openxmlformats.org/presentationml/2006/ole">
            <mc:AlternateContent xmlns:mc="http://schemas.openxmlformats.org/markup-compatibility/2006">
              <mc:Choice xmlns:v="urn:schemas-microsoft-com:vml" Requires="v">
                <p:oleObj spid="_x0000_s39948" name="文档" r:id="rId4" imgW="8709605" imgH="3494424" progId="Word.Document.12">
                  <p:embed/>
                </p:oleObj>
              </mc:Choice>
              <mc:Fallback>
                <p:oleObj name="文档" r:id="rId4" imgW="8709605" imgH="3494424" progId="Word.Document.1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867" y="1682751"/>
                        <a:ext cx="11618384" cy="34909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9939" name="Rectangle 3"/>
          <p:cNvSpPr>
            <a:spLocks noChangeArrowheads="1"/>
          </p:cNvSpPr>
          <p:nvPr/>
        </p:nvSpPr>
        <p:spPr bwMode="auto">
          <a:xfrm>
            <a:off x="522514" y="1864426"/>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3</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What does the second poster want people do?</a:t>
            </a:r>
            <a:endParaRPr kumimoji="0" lang="en-US" altLang="zh-CN" sz="9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Protect the environment</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9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B</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Protect the animals</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9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C</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Don’t make animals homeless for making paper</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9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tab pos="4770438" algn="l"/>
                <a:tab pos="6570663" algn="l"/>
              </a:tabLst>
            </a:pP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D</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Don’t cut down trees</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MingLiU_HKSCS" pitchFamily="18" charset="-120"/>
              </a:rPr>
              <a:t>．</a:t>
            </a:r>
            <a:endParaRPr kumimoji="0" lang="zh-CN" altLang="en-US"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4" name="Picture 2"/>
          <p:cNvPicPr>
            <a:picLocks noChangeAspect="1" noChangeArrowheads="1"/>
          </p:cNvPicPr>
          <p:nvPr/>
        </p:nvPicPr>
        <p:blipFill>
          <a:blip r:embed="rId6"/>
          <a:srcRect/>
          <a:stretch>
            <a:fillRect/>
          </a:stretch>
        </p:blipFill>
        <p:spPr bwMode="auto">
          <a:xfrm>
            <a:off x="391304" y="2236573"/>
            <a:ext cx="563375" cy="484262"/>
          </a:xfrm>
          <a:prstGeom prst="rect">
            <a:avLst/>
          </a:prstGeom>
          <a:noFill/>
          <a:ln w="9525">
            <a:noFill/>
            <a:miter lim="800000"/>
            <a:headEnd/>
            <a:tailEnd/>
          </a:ln>
          <a:effectLst/>
        </p:spPr>
      </p:pic>
    </p:spTree>
  </p:cSld>
  <p:clrMapOvr>
    <a:masterClrMapping/>
  </p:clrMapOvr>
  <p:transition spd="slow" advTm="3000">
    <p:random/>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1" name="内容占位符 10"/>
          <p:cNvSpPr>
            <a:spLocks noGrp="1"/>
          </p:cNvSpPr>
          <p:nvPr>
            <p:ph idx="1"/>
          </p:nvPr>
        </p:nvSpPr>
        <p:spPr>
          <a:xfrm>
            <a:off x="403761" y="1600201"/>
            <a:ext cx="11178639" cy="5073731"/>
          </a:xfrm>
        </p:spPr>
        <p:style>
          <a:lnRef idx="2">
            <a:schemeClr val="accent2"/>
          </a:lnRef>
          <a:fillRef idx="1">
            <a:schemeClr val="lt1"/>
          </a:fillRef>
          <a:effectRef idx="0">
            <a:schemeClr val="accent2"/>
          </a:effectRef>
          <a:fontRef idx="minor">
            <a:schemeClr val="dk1"/>
          </a:fontRef>
        </p:style>
        <p:txBody>
          <a:bodyPr>
            <a:normAutofit/>
          </a:bodyPr>
          <a:lstStyle/>
          <a:p>
            <a:pPr fontAlgn="t"/>
            <a:r>
              <a:rPr lang="en-US" altLang="zh-CN" sz="4400" dirty="0" smtClean="0"/>
              <a:t>What will you do to set up an animal rescue centre? </a:t>
            </a:r>
          </a:p>
          <a:p>
            <a:pPr fontAlgn="t"/>
            <a:endParaRPr lang="en-US" altLang="zh-CN" sz="4400" dirty="0" smtClean="0">
              <a:solidFill>
                <a:srgbClr val="FF0000"/>
              </a:solidFill>
            </a:endParaRPr>
          </a:p>
          <a:p>
            <a:endParaRPr lang="en-US" altLang="zh-CN" sz="4400" dirty="0" smtClean="0">
              <a:solidFill>
                <a:srgbClr val="FF0000"/>
              </a:solidFill>
            </a:endParaRPr>
          </a:p>
          <a:p>
            <a:endParaRPr lang="zh-CN" altLang="en-US" dirty="0">
              <a:solidFill>
                <a:srgbClr val="FF0000"/>
              </a:solidFill>
            </a:endParaRPr>
          </a:p>
        </p:txBody>
      </p:sp>
      <p:sp>
        <p:nvSpPr>
          <p:cNvPr id="6" name="矩形 5"/>
          <p:cNvSpPr/>
          <p:nvPr/>
        </p:nvSpPr>
        <p:spPr>
          <a:xfrm>
            <a:off x="1797648" y="604146"/>
            <a:ext cx="32576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altLang="zh-CN"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Discussion</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Text Box 3"/>
          <p:cNvSpPr txBox="1">
            <a:spLocks noChangeArrowheads="1"/>
          </p:cNvSpPr>
          <p:nvPr/>
        </p:nvSpPr>
        <p:spPr bwMode="auto">
          <a:xfrm>
            <a:off x="-232441" y="2810404"/>
            <a:ext cx="11954933" cy="610823"/>
          </a:xfrm>
          <a:prstGeom prst="rect">
            <a:avLst/>
          </a:prstGeom>
          <a:noFill/>
          <a:ln w="9525" algn="ctr">
            <a:noFill/>
            <a:miter lim="800000"/>
            <a:headEnd/>
            <a:tailEnd/>
          </a:ln>
          <a:effectLst/>
        </p:spPr>
        <p:txBody>
          <a:bodyPr lIns="117235" tIns="58618" rIns="117235" bIns="58618" anchor="b" anchorCtr="1">
            <a:spAutoFit/>
          </a:bodyPr>
          <a:lstStyle/>
          <a:p>
            <a:r>
              <a:rPr lang="en-US" altLang="zh-CN" sz="3200" dirty="0">
                <a:solidFill>
                  <a:srgbClr val="FF0000"/>
                </a:solidFill>
              </a:rPr>
              <a:t>Firstly,  I will raise some money. Secondly,  I will buy</a:t>
            </a:r>
          </a:p>
        </p:txBody>
      </p:sp>
      <p:sp>
        <p:nvSpPr>
          <p:cNvPr id="10" name="Text Box 4"/>
          <p:cNvSpPr txBox="1">
            <a:spLocks noChangeArrowheads="1"/>
          </p:cNvSpPr>
          <p:nvPr/>
        </p:nvSpPr>
        <p:spPr bwMode="auto">
          <a:xfrm>
            <a:off x="-257842" y="3587860"/>
            <a:ext cx="12005733" cy="610823"/>
          </a:xfrm>
          <a:prstGeom prst="rect">
            <a:avLst/>
          </a:prstGeom>
          <a:noFill/>
          <a:ln w="9525" algn="ctr">
            <a:noFill/>
            <a:miter lim="800000"/>
            <a:headEnd/>
            <a:tailEnd/>
          </a:ln>
          <a:effectLst/>
        </p:spPr>
        <p:txBody>
          <a:bodyPr lIns="117235" tIns="58618" rIns="117235" bIns="58618" anchor="b" anchorCtr="1">
            <a:spAutoFit/>
          </a:bodyPr>
          <a:lstStyle/>
          <a:p>
            <a:r>
              <a:rPr lang="en-US" altLang="zh-CN" sz="3200">
                <a:solidFill>
                  <a:srgbClr val="FF0000"/>
                </a:solidFill>
              </a:rPr>
              <a:t>some equipment and invite some people or volunteers</a:t>
            </a:r>
          </a:p>
        </p:txBody>
      </p:sp>
      <p:sp>
        <p:nvSpPr>
          <p:cNvPr id="12" name="Text Box 5"/>
          <p:cNvSpPr txBox="1">
            <a:spLocks noChangeArrowheads="1"/>
          </p:cNvSpPr>
          <p:nvPr/>
        </p:nvSpPr>
        <p:spPr bwMode="auto">
          <a:xfrm>
            <a:off x="-211275" y="4350072"/>
            <a:ext cx="10727267" cy="610823"/>
          </a:xfrm>
          <a:prstGeom prst="rect">
            <a:avLst/>
          </a:prstGeom>
          <a:noFill/>
          <a:ln w="9525" algn="ctr">
            <a:noFill/>
            <a:miter lim="800000"/>
            <a:headEnd/>
            <a:tailEnd/>
          </a:ln>
          <a:effectLst/>
        </p:spPr>
        <p:txBody>
          <a:bodyPr lIns="117235" tIns="58618" rIns="117235" bIns="58618" anchor="b" anchorCtr="1">
            <a:spAutoFit/>
          </a:bodyPr>
          <a:lstStyle/>
          <a:p>
            <a:r>
              <a:rPr lang="en-US" altLang="zh-CN" sz="3200">
                <a:solidFill>
                  <a:srgbClr val="FF0000"/>
                </a:solidFill>
              </a:rPr>
              <a:t>to take care of animals. Thirdly,  I will train the</a:t>
            </a:r>
          </a:p>
        </p:txBody>
      </p:sp>
      <p:sp>
        <p:nvSpPr>
          <p:cNvPr id="13" name="Text Box 6"/>
          <p:cNvSpPr txBox="1">
            <a:spLocks noChangeArrowheads="1"/>
          </p:cNvSpPr>
          <p:nvPr/>
        </p:nvSpPr>
        <p:spPr bwMode="auto">
          <a:xfrm>
            <a:off x="-236675" y="5127528"/>
            <a:ext cx="11726333" cy="610823"/>
          </a:xfrm>
          <a:prstGeom prst="rect">
            <a:avLst/>
          </a:prstGeom>
          <a:noFill/>
          <a:ln w="9525" algn="ctr">
            <a:noFill/>
            <a:miter lim="800000"/>
            <a:headEnd/>
            <a:tailEnd/>
          </a:ln>
          <a:effectLst/>
        </p:spPr>
        <p:txBody>
          <a:bodyPr lIns="117235" tIns="58618" rIns="117235" bIns="58618" anchor="b" anchorCtr="1">
            <a:spAutoFit/>
          </a:bodyPr>
          <a:lstStyle/>
          <a:p>
            <a:r>
              <a:rPr lang="en-US" altLang="zh-CN" sz="3200">
                <a:solidFill>
                  <a:srgbClr val="FF0000"/>
                </a:solidFill>
              </a:rPr>
              <a:t>members of the shelter. Finally,  I will call on people</a:t>
            </a:r>
          </a:p>
        </p:txBody>
      </p:sp>
      <p:sp>
        <p:nvSpPr>
          <p:cNvPr id="14" name="Text Box 7"/>
          <p:cNvSpPr txBox="1">
            <a:spLocks noChangeArrowheads="1"/>
          </p:cNvSpPr>
          <p:nvPr/>
        </p:nvSpPr>
        <p:spPr bwMode="auto">
          <a:xfrm>
            <a:off x="1441788" y="5937241"/>
            <a:ext cx="3230033" cy="610823"/>
          </a:xfrm>
          <a:prstGeom prst="rect">
            <a:avLst/>
          </a:prstGeom>
          <a:noFill/>
          <a:ln w="9525" algn="ctr">
            <a:noFill/>
            <a:miter lim="800000"/>
            <a:headEnd/>
            <a:tailEnd/>
          </a:ln>
          <a:effectLst/>
        </p:spPr>
        <p:txBody>
          <a:bodyPr lIns="117235" tIns="58618" rIns="117235" bIns="58618" anchor="b" anchorCtr="1">
            <a:spAutoFit/>
          </a:bodyPr>
          <a:lstStyle/>
          <a:p>
            <a:r>
              <a:rPr lang="en-US" altLang="zh-CN" sz="3200" dirty="0">
                <a:solidFill>
                  <a:srgbClr val="FF0000"/>
                </a:solidFill>
              </a:rPr>
              <a:t>to adopt pets.</a:t>
            </a: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linds(horizontal)">
                                      <p:cBhvr>
                                        <p:cTn id="16" dur="500"/>
                                        <p:tgtEl>
                                          <p:spTgt spid="13"/>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blinds(horizontal)">
                                      <p:cBhvr>
                                        <p:cTn id="1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10" grpId="0" autoUpdateAnimBg="0"/>
      <p:bldP spid="12" grpId="0" autoUpdateAnimBg="0"/>
      <p:bldP spid="13" grpId="0" autoUpdateAnimBg="0"/>
      <p:bldP spid="1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04800" y="1164134"/>
            <a:ext cx="11119261" cy="52629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altLang="zh-CN" sz="2800" dirty="0" smtClean="0"/>
              <a:t>Small Friends Pet Shelter</a:t>
            </a:r>
          </a:p>
          <a:p>
            <a:endParaRPr lang="en-US" altLang="zh-CN" sz="2800" dirty="0" smtClean="0"/>
          </a:p>
          <a:p>
            <a:r>
              <a:rPr lang="en-US" altLang="zh-CN" sz="2800" dirty="0" smtClean="0"/>
              <a:t>It was 1. __________by a group of high school students and their parents.</a:t>
            </a:r>
          </a:p>
          <a:p>
            <a:endParaRPr lang="en-US" altLang="zh-CN" sz="2800" dirty="0" smtClean="0"/>
          </a:p>
          <a:p>
            <a:r>
              <a:rPr lang="en-US" altLang="zh-CN" sz="2800" dirty="0" smtClean="0"/>
              <a:t>There are many animals living at the 2.________________.</a:t>
            </a:r>
          </a:p>
          <a:p>
            <a:r>
              <a:rPr lang="en-US" altLang="zh-CN" sz="2800" dirty="0" smtClean="0"/>
              <a:t>The young people keep it clean and take care of the animals.</a:t>
            </a:r>
          </a:p>
          <a:p>
            <a:endParaRPr lang="en-US" altLang="zh-CN" sz="2800" dirty="0" smtClean="0"/>
          </a:p>
          <a:p>
            <a:r>
              <a:rPr lang="en-US" altLang="zh-CN" sz="2800" dirty="0" smtClean="0"/>
              <a:t>They have already helped to find homes for nearly 200 animals. They think it is 3. ______________it.</a:t>
            </a:r>
          </a:p>
          <a:p>
            <a:endParaRPr lang="en-US" altLang="zh-CN" sz="2800" dirty="0" smtClean="0"/>
          </a:p>
          <a:p>
            <a:r>
              <a:rPr lang="en-US" altLang="zh-CN" sz="2800" dirty="0" smtClean="0"/>
              <a:t>When find a lost pet, 4. ____________the shelter. If you want to</a:t>
            </a:r>
          </a:p>
          <a:p>
            <a:r>
              <a:rPr lang="en-US" altLang="zh-CN" sz="2800" dirty="0" smtClean="0"/>
              <a:t>help out, go and 5. ___________________your time and love.</a:t>
            </a:r>
            <a:endParaRPr lang="zh-CN" altLang="en-US" sz="2800" dirty="0"/>
          </a:p>
        </p:txBody>
      </p:sp>
      <p:sp>
        <p:nvSpPr>
          <p:cNvPr id="3" name="矩形 2"/>
          <p:cNvSpPr/>
          <p:nvPr/>
        </p:nvSpPr>
        <p:spPr>
          <a:xfrm>
            <a:off x="2569185" y="319137"/>
            <a:ext cx="662290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altLang="zh-CN"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Outline of the passage</a:t>
            </a:r>
            <a:endParaRPr lang="zh-CN" alt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矩形 3"/>
          <p:cNvSpPr/>
          <p:nvPr/>
        </p:nvSpPr>
        <p:spPr>
          <a:xfrm>
            <a:off x="2035232" y="2044926"/>
            <a:ext cx="1299330" cy="523220"/>
          </a:xfrm>
          <a:prstGeom prst="rect">
            <a:avLst/>
          </a:prstGeom>
        </p:spPr>
        <p:txBody>
          <a:bodyPr wrap="none">
            <a:spAutoFit/>
          </a:bodyPr>
          <a:lstStyle/>
          <a:p>
            <a:r>
              <a:rPr lang="en-US" altLang="zh-CN" sz="2800" dirty="0" smtClean="0">
                <a:solidFill>
                  <a:srgbClr val="FF0000"/>
                </a:solidFill>
              </a:rPr>
              <a:t>started </a:t>
            </a:r>
            <a:endParaRPr lang="zh-CN" altLang="en-US" sz="2800" dirty="0">
              <a:solidFill>
                <a:srgbClr val="FF0000"/>
              </a:solidFill>
            </a:endParaRPr>
          </a:p>
        </p:txBody>
      </p:sp>
      <p:sp>
        <p:nvSpPr>
          <p:cNvPr id="5" name="矩形 4"/>
          <p:cNvSpPr/>
          <p:nvPr/>
        </p:nvSpPr>
        <p:spPr>
          <a:xfrm>
            <a:off x="6676233" y="2828698"/>
            <a:ext cx="1193917" cy="523220"/>
          </a:xfrm>
          <a:prstGeom prst="rect">
            <a:avLst/>
          </a:prstGeom>
        </p:spPr>
        <p:txBody>
          <a:bodyPr wrap="none">
            <a:spAutoFit/>
          </a:bodyPr>
          <a:lstStyle/>
          <a:p>
            <a:r>
              <a:rPr lang="en-US" altLang="zh-CN" sz="2800" dirty="0" smtClean="0">
                <a:solidFill>
                  <a:srgbClr val="FF0000"/>
                </a:solidFill>
              </a:rPr>
              <a:t>shelter</a:t>
            </a:r>
            <a:endParaRPr lang="zh-CN" altLang="en-US" sz="2800" dirty="0">
              <a:solidFill>
                <a:srgbClr val="FF0000"/>
              </a:solidFill>
            </a:endParaRPr>
          </a:p>
        </p:txBody>
      </p:sp>
      <p:sp>
        <p:nvSpPr>
          <p:cNvPr id="6" name="矩形 5"/>
          <p:cNvSpPr/>
          <p:nvPr/>
        </p:nvSpPr>
        <p:spPr>
          <a:xfrm>
            <a:off x="4481872" y="5429393"/>
            <a:ext cx="669029" cy="523220"/>
          </a:xfrm>
          <a:prstGeom prst="rect">
            <a:avLst/>
          </a:prstGeom>
        </p:spPr>
        <p:txBody>
          <a:bodyPr wrap="none">
            <a:spAutoFit/>
          </a:bodyPr>
          <a:lstStyle/>
          <a:p>
            <a:r>
              <a:rPr lang="en-US" altLang="zh-CN" sz="2800" dirty="0" smtClean="0">
                <a:solidFill>
                  <a:srgbClr val="FF0000"/>
                </a:solidFill>
              </a:rPr>
              <a:t>call</a:t>
            </a:r>
            <a:endParaRPr lang="zh-CN" altLang="en-US" sz="2800" dirty="0">
              <a:solidFill>
                <a:srgbClr val="FF0000"/>
              </a:solidFill>
            </a:endParaRPr>
          </a:p>
        </p:txBody>
      </p:sp>
      <p:sp>
        <p:nvSpPr>
          <p:cNvPr id="7" name="矩形 6"/>
          <p:cNvSpPr/>
          <p:nvPr/>
        </p:nvSpPr>
        <p:spPr>
          <a:xfrm>
            <a:off x="3889235" y="5916282"/>
            <a:ext cx="1586396" cy="523220"/>
          </a:xfrm>
          <a:prstGeom prst="rect">
            <a:avLst/>
          </a:prstGeom>
        </p:spPr>
        <p:txBody>
          <a:bodyPr wrap="none">
            <a:spAutoFit/>
          </a:bodyPr>
          <a:lstStyle/>
          <a:p>
            <a:r>
              <a:rPr lang="en-US" altLang="zh-CN" sz="2800" dirty="0" smtClean="0">
                <a:solidFill>
                  <a:srgbClr val="FF0000"/>
                </a:solidFill>
              </a:rPr>
              <a:t>volunteer</a:t>
            </a:r>
            <a:endParaRPr lang="zh-CN" altLang="en-US" sz="2800" dirty="0">
              <a:solidFill>
                <a:srgbClr val="FF0000"/>
              </a:solidFill>
            </a:endParaRPr>
          </a:p>
        </p:txBody>
      </p:sp>
      <p:sp>
        <p:nvSpPr>
          <p:cNvPr id="8" name="矩形 7"/>
          <p:cNvSpPr/>
          <p:nvPr/>
        </p:nvSpPr>
        <p:spPr>
          <a:xfrm>
            <a:off x="2123571" y="4586246"/>
            <a:ext cx="1061381" cy="523220"/>
          </a:xfrm>
          <a:prstGeom prst="rect">
            <a:avLst/>
          </a:prstGeom>
        </p:spPr>
        <p:txBody>
          <a:bodyPr wrap="none">
            <a:spAutoFit/>
          </a:bodyPr>
          <a:lstStyle/>
          <a:p>
            <a:r>
              <a:rPr lang="en-US" altLang="zh-CN" sz="2800" dirty="0" smtClean="0">
                <a:solidFill>
                  <a:srgbClr val="FF0000"/>
                </a:solidFill>
              </a:rPr>
              <a:t>worth</a:t>
            </a:r>
            <a:endParaRPr lang="zh-CN" altLang="en-US" sz="2800" dirty="0">
              <a:solidFill>
                <a:srgbClr val="FF0000"/>
              </a:solidFill>
            </a:endParaRPr>
          </a:p>
        </p:txBody>
      </p:sp>
      <p:sp>
        <p:nvSpPr>
          <p:cNvPr id="9" name="矩形 8"/>
          <p:cNvSpPr/>
          <p:nvPr/>
        </p:nvSpPr>
        <p:spPr>
          <a:xfrm>
            <a:off x="442236" y="1581789"/>
            <a:ext cx="6609823"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en-US" altLang="zh-CN" sz="2800" dirty="0" smtClean="0">
                <a:solidFill>
                  <a:srgbClr val="FF0000"/>
                </a:solidFill>
              </a:rPr>
              <a:t>The founder of the Small Friends Pet Shelter</a:t>
            </a:r>
          </a:p>
        </p:txBody>
      </p:sp>
      <p:sp>
        <p:nvSpPr>
          <p:cNvPr id="10" name="矩形 9"/>
          <p:cNvSpPr/>
          <p:nvPr/>
        </p:nvSpPr>
        <p:spPr>
          <a:xfrm>
            <a:off x="351196" y="2519939"/>
            <a:ext cx="4128887"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en-US" altLang="zh-CN" sz="2800" dirty="0" smtClean="0">
                <a:solidFill>
                  <a:srgbClr val="FF0000"/>
                </a:solidFill>
              </a:rPr>
              <a:t>The situation of the shelter</a:t>
            </a:r>
          </a:p>
        </p:txBody>
      </p:sp>
      <p:sp>
        <p:nvSpPr>
          <p:cNvPr id="11" name="矩形 10"/>
          <p:cNvSpPr/>
          <p:nvPr/>
        </p:nvSpPr>
        <p:spPr>
          <a:xfrm>
            <a:off x="473145" y="3766849"/>
            <a:ext cx="2827441"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en-US" altLang="zh-CN" sz="2800" dirty="0" smtClean="0">
                <a:solidFill>
                  <a:srgbClr val="FF0000"/>
                </a:solidFill>
              </a:rPr>
              <a:t>The achievements</a:t>
            </a:r>
          </a:p>
        </p:txBody>
      </p:sp>
      <p:sp>
        <p:nvSpPr>
          <p:cNvPr id="12" name="矩形 11"/>
          <p:cNvSpPr/>
          <p:nvPr/>
        </p:nvSpPr>
        <p:spPr>
          <a:xfrm>
            <a:off x="462585" y="5049384"/>
            <a:ext cx="1202573"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en-US" altLang="zh-CN" sz="2800" dirty="0" smtClean="0">
                <a:solidFill>
                  <a:srgbClr val="FF0000"/>
                </a:solidFill>
              </a:rPr>
              <a:t>Appeal</a:t>
            </a: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 calcmode="lin" valueType="num">
                                      <p:cBhvr additive="base">
                                        <p:cTn id="3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 calcmode="lin" valueType="num">
                                      <p:cBhvr additive="base">
                                        <p:cTn id="34"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additive="base">
                                        <p:cTn id="40" dur="500" fill="hold"/>
                                        <p:tgtEl>
                                          <p:spTgt spid="5"/>
                                        </p:tgtEl>
                                        <p:attrNameLst>
                                          <p:attrName>ppt_x</p:attrName>
                                        </p:attrNameLst>
                                      </p:cBhvr>
                                      <p:tavLst>
                                        <p:tav tm="0">
                                          <p:val>
                                            <p:strVal val="#ppt_x"/>
                                          </p:val>
                                        </p:tav>
                                        <p:tav tm="100000">
                                          <p:val>
                                            <p:strVal val="#ppt_x"/>
                                          </p:val>
                                        </p:tav>
                                      </p:tavLst>
                                    </p:anim>
                                    <p:anim calcmode="lin" valueType="num">
                                      <p:cBhvr additive="base">
                                        <p:cTn id="4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ppt_x"/>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2">
                                            <p:txEl>
                                              <p:pRg st="7" end="7"/>
                                            </p:txEl>
                                          </p:spTgt>
                                        </p:tgtEl>
                                        <p:attrNameLst>
                                          <p:attrName>style.visibility</p:attrName>
                                        </p:attrNameLst>
                                      </p:cBhvr>
                                      <p:to>
                                        <p:strVal val="visible"/>
                                      </p:to>
                                    </p:set>
                                    <p:animEffect transition="in" filter="box(in)">
                                      <p:cBhvr>
                                        <p:cTn id="52" dur="500"/>
                                        <p:tgtEl>
                                          <p:spTgt spid="2">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additive="base">
                                        <p:cTn id="63" dur="500" fill="hold"/>
                                        <p:tgtEl>
                                          <p:spTgt spid="12"/>
                                        </p:tgtEl>
                                        <p:attrNameLst>
                                          <p:attrName>ppt_x</p:attrName>
                                        </p:attrNameLst>
                                      </p:cBhvr>
                                      <p:tavLst>
                                        <p:tav tm="0">
                                          <p:val>
                                            <p:strVal val="#ppt_x"/>
                                          </p:val>
                                        </p:tav>
                                        <p:tav tm="100000">
                                          <p:val>
                                            <p:strVal val="#ppt_x"/>
                                          </p:val>
                                        </p:tav>
                                      </p:tavLst>
                                    </p:anim>
                                    <p:anim calcmode="lin" valueType="num">
                                      <p:cBhvr additive="base">
                                        <p:cTn id="6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2">
                                            <p:txEl>
                                              <p:pRg st="9" end="9"/>
                                            </p:txEl>
                                          </p:spTgt>
                                        </p:tgtEl>
                                        <p:attrNameLst>
                                          <p:attrName>style.visibility</p:attrName>
                                        </p:attrNameLst>
                                      </p:cBhvr>
                                      <p:to>
                                        <p:strVal val="visible"/>
                                      </p:to>
                                    </p:set>
                                    <p:anim calcmode="lin" valueType="num">
                                      <p:cBhvr additive="base">
                                        <p:cTn id="6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2">
                                            <p:txEl>
                                              <p:pRg st="9" end="9"/>
                                            </p:txEl>
                                          </p:spTgt>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
                                            <p:txEl>
                                              <p:pRg st="10" end="10"/>
                                            </p:txEl>
                                          </p:spTgt>
                                        </p:tgtEl>
                                        <p:attrNameLst>
                                          <p:attrName>style.visibility</p:attrName>
                                        </p:attrNameLst>
                                      </p:cBhvr>
                                      <p:to>
                                        <p:strVal val="visible"/>
                                      </p:to>
                                    </p:set>
                                    <p:anim calcmode="lin" valueType="num">
                                      <p:cBhvr additive="base">
                                        <p:cTn id="7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grpId="0" nodeType="click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box(in)">
                                      <p:cBhvr>
                                        <p:cTn id="79" dur="500"/>
                                        <p:tgtEl>
                                          <p:spTgt spid="6"/>
                                        </p:tgtEl>
                                      </p:cBhvr>
                                    </p:animEffect>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7"/>
                                        </p:tgtEl>
                                        <p:attrNameLst>
                                          <p:attrName>style.visibility</p:attrName>
                                        </p:attrNameLst>
                                      </p:cBhvr>
                                      <p:to>
                                        <p:strVal val="visible"/>
                                      </p:to>
                                    </p:set>
                                    <p:anim calcmode="lin" valueType="num">
                                      <p:cBhvr additive="base">
                                        <p:cTn id="84" dur="500" fill="hold"/>
                                        <p:tgtEl>
                                          <p:spTgt spid="7"/>
                                        </p:tgtEl>
                                        <p:attrNameLst>
                                          <p:attrName>ppt_x</p:attrName>
                                        </p:attrNameLst>
                                      </p:cBhvr>
                                      <p:tavLst>
                                        <p:tav tm="0">
                                          <p:val>
                                            <p:strVal val="#ppt_x"/>
                                          </p:val>
                                        </p:tav>
                                        <p:tav tm="100000">
                                          <p:val>
                                            <p:strVal val="#ppt_x"/>
                                          </p:val>
                                        </p:tav>
                                      </p:tavLst>
                                    </p:anim>
                                    <p:anim calcmode="lin" valueType="num">
                                      <p:cBhvr additive="base">
                                        <p:cTn id="8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6" name="矩形 5"/>
          <p:cNvSpPr/>
          <p:nvPr/>
        </p:nvSpPr>
        <p:spPr>
          <a:xfrm>
            <a:off x="1797648" y="604146"/>
            <a:ext cx="439735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复杂句式赏析</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7" name="矩形 6"/>
          <p:cNvSpPr/>
          <p:nvPr/>
        </p:nvSpPr>
        <p:spPr>
          <a:xfrm>
            <a:off x="566056" y="2005684"/>
            <a:ext cx="11083637" cy="5078313"/>
          </a:xfrm>
          <a:prstGeom prst="rect">
            <a:avLst/>
          </a:prstGeom>
        </p:spPr>
        <p:txBody>
          <a:bodyPr wrap="square">
            <a:spAutoFit/>
          </a:bodyPr>
          <a:lstStyle/>
          <a:p>
            <a:r>
              <a:rPr lang="en-US" altLang="zh-CN" sz="3600" dirty="0" smtClean="0"/>
              <a:t> 1 ) The Small Friends Pet Shelter was started by a group of high school students and their parents when they started to see many pets</a:t>
            </a:r>
          </a:p>
          <a:p>
            <a:r>
              <a:rPr lang="en-US" altLang="zh-CN" sz="3600" dirty="0" smtClean="0"/>
              <a:t>(that were left behind after their families moved away).</a:t>
            </a:r>
          </a:p>
          <a:p>
            <a:pPr fontAlgn="t"/>
            <a:endParaRPr lang="en-US" altLang="zh-CN" sz="3600" dirty="0" smtClean="0"/>
          </a:p>
          <a:p>
            <a:pPr fontAlgn="t"/>
            <a:r>
              <a:rPr lang="zh-CN" altLang="en-US" sz="3600" dirty="0" smtClean="0"/>
              <a:t>译文</a:t>
            </a:r>
            <a:r>
              <a:rPr lang="en-US" altLang="zh-CN" sz="3600" dirty="0" smtClean="0"/>
              <a:t>: </a:t>
            </a:r>
            <a:r>
              <a:rPr lang="zh-CN" altLang="en-US" sz="3600" dirty="0" smtClean="0"/>
              <a:t>当一些高中生和他们的父母看到在主人搬走后</a:t>
            </a:r>
            <a:r>
              <a:rPr lang="en-US" altLang="zh-CN" sz="3600" dirty="0" smtClean="0"/>
              <a:t>, ______________________________</a:t>
            </a:r>
            <a:r>
              <a:rPr lang="zh-CN" altLang="en-US" sz="3600" dirty="0" smtClean="0"/>
              <a:t>时</a:t>
            </a:r>
            <a:r>
              <a:rPr lang="en-US" altLang="zh-CN" sz="3600" dirty="0" smtClean="0"/>
              <a:t>, </a:t>
            </a:r>
            <a:r>
              <a:rPr lang="zh-CN" altLang="en-US" sz="3600" dirty="0" smtClean="0"/>
              <a:t>他们建立了小朋友宠物收容所。</a:t>
            </a:r>
          </a:p>
          <a:p>
            <a:endParaRPr lang="en-US" altLang="zh-CN" sz="3600" dirty="0" smtClean="0"/>
          </a:p>
        </p:txBody>
      </p:sp>
      <p:sp>
        <p:nvSpPr>
          <p:cNvPr id="10" name="Text Box 3"/>
          <p:cNvSpPr txBox="1">
            <a:spLocks noChangeArrowheads="1"/>
          </p:cNvSpPr>
          <p:nvPr/>
        </p:nvSpPr>
        <p:spPr bwMode="auto">
          <a:xfrm>
            <a:off x="0" y="5197346"/>
            <a:ext cx="7099301" cy="672379"/>
          </a:xfrm>
          <a:prstGeom prst="rect">
            <a:avLst/>
          </a:prstGeom>
          <a:noFill/>
          <a:ln w="9525" algn="ctr">
            <a:noFill/>
            <a:miter lim="800000"/>
            <a:headEnd/>
            <a:tailEnd/>
          </a:ln>
          <a:effectLst/>
        </p:spPr>
        <p:txBody>
          <a:bodyPr lIns="117235" tIns="58618" rIns="117235" bIns="58618" anchor="b" anchorCtr="1">
            <a:spAutoFit/>
          </a:bodyPr>
          <a:lstStyle/>
          <a:p>
            <a:r>
              <a:rPr lang="zh-CN" altLang="en-US" sz="3600" dirty="0">
                <a:solidFill>
                  <a:srgbClr val="FF0000"/>
                </a:solidFill>
              </a:rPr>
              <a:t>很多宠物被遗留下来</a:t>
            </a:r>
          </a:p>
        </p:txBody>
      </p:sp>
      <p:sp>
        <p:nvSpPr>
          <p:cNvPr id="12" name="矩形 11"/>
          <p:cNvSpPr/>
          <p:nvPr/>
        </p:nvSpPr>
        <p:spPr>
          <a:xfrm>
            <a:off x="7947493" y="3054302"/>
            <a:ext cx="2954655" cy="646331"/>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zh-CN" altLang="en-US" sz="3600" dirty="0" smtClean="0">
                <a:solidFill>
                  <a:srgbClr val="FF0000"/>
                </a:solidFill>
              </a:rPr>
              <a:t>时间状语从句</a:t>
            </a:r>
          </a:p>
        </p:txBody>
      </p:sp>
      <p:sp>
        <p:nvSpPr>
          <p:cNvPr id="13" name="矩形 12"/>
          <p:cNvSpPr/>
          <p:nvPr/>
        </p:nvSpPr>
        <p:spPr>
          <a:xfrm>
            <a:off x="2388367" y="1593637"/>
            <a:ext cx="184731" cy="646331"/>
          </a:xfrm>
          <a:prstGeom prst="rect">
            <a:avLst/>
          </a:prstGeom>
        </p:spPr>
        <p:txBody>
          <a:bodyPr wrap="none">
            <a:spAutoFit/>
          </a:bodyPr>
          <a:lstStyle/>
          <a:p>
            <a:endParaRPr lang="zh-CN" altLang="en-US" sz="3600" dirty="0" smtClean="0">
              <a:solidFill>
                <a:srgbClr val="FF0000"/>
              </a:solidFill>
            </a:endParaRPr>
          </a:p>
        </p:txBody>
      </p:sp>
      <p:sp>
        <p:nvSpPr>
          <p:cNvPr id="14" name="矩形 13"/>
          <p:cNvSpPr/>
          <p:nvPr/>
        </p:nvSpPr>
        <p:spPr>
          <a:xfrm>
            <a:off x="7114745" y="1653014"/>
            <a:ext cx="184731" cy="646331"/>
          </a:xfrm>
          <a:prstGeom prst="rect">
            <a:avLst/>
          </a:prstGeom>
        </p:spPr>
        <p:txBody>
          <a:bodyPr wrap="none">
            <a:spAutoFit/>
          </a:bodyPr>
          <a:lstStyle/>
          <a:p>
            <a:endParaRPr lang="zh-CN" altLang="en-US" sz="3600" dirty="0" smtClean="0">
              <a:solidFill>
                <a:srgbClr val="FF0000"/>
              </a:solidFill>
            </a:endParaRPr>
          </a:p>
        </p:txBody>
      </p:sp>
      <p:sp>
        <p:nvSpPr>
          <p:cNvPr id="15" name="矩形 14"/>
          <p:cNvSpPr/>
          <p:nvPr/>
        </p:nvSpPr>
        <p:spPr>
          <a:xfrm>
            <a:off x="661244" y="4206209"/>
            <a:ext cx="2031325" cy="646331"/>
          </a:xfrm>
          <a:prstGeom prst="rect">
            <a:avLst/>
          </a:prstGeom>
        </p:spPr>
        <p:style>
          <a:lnRef idx="2">
            <a:schemeClr val="accent4"/>
          </a:lnRef>
          <a:fillRef idx="1">
            <a:schemeClr val="lt1"/>
          </a:fillRef>
          <a:effectRef idx="0">
            <a:schemeClr val="accent4"/>
          </a:effectRef>
          <a:fontRef idx="minor">
            <a:schemeClr val="dk1"/>
          </a:fontRef>
        </p:style>
        <p:txBody>
          <a:bodyPr wrap="none">
            <a:spAutoFit/>
          </a:bodyPr>
          <a:lstStyle/>
          <a:p>
            <a:r>
              <a:rPr lang="zh-CN" altLang="en-US" sz="3600" dirty="0" smtClean="0">
                <a:solidFill>
                  <a:srgbClr val="FF0000"/>
                </a:solidFill>
              </a:rPr>
              <a:t>定语从句</a:t>
            </a:r>
            <a:endParaRPr lang="en-US" altLang="zh-CN" sz="3600" dirty="0" smtClean="0">
              <a:solidFill>
                <a:srgbClr val="FF0000"/>
              </a:solidFill>
            </a:endParaRPr>
          </a:p>
        </p:txBody>
      </p:sp>
      <p:sp>
        <p:nvSpPr>
          <p:cNvPr id="16" name="矩形 15"/>
          <p:cNvSpPr/>
          <p:nvPr/>
        </p:nvSpPr>
        <p:spPr>
          <a:xfrm>
            <a:off x="2768377" y="1569913"/>
            <a:ext cx="1107996" cy="646331"/>
          </a:xfrm>
          <a:prstGeom prst="rect">
            <a:avLst/>
          </a:prstGeom>
        </p:spPr>
        <p:txBody>
          <a:bodyPr wrap="none">
            <a:spAutoFit/>
          </a:bodyPr>
          <a:lstStyle/>
          <a:p>
            <a:r>
              <a:rPr lang="zh-CN" altLang="en-US" sz="3600" dirty="0" smtClean="0">
                <a:solidFill>
                  <a:srgbClr val="FF0000"/>
                </a:solidFill>
              </a:rPr>
              <a:t>主语</a:t>
            </a:r>
          </a:p>
        </p:txBody>
      </p:sp>
      <p:sp>
        <p:nvSpPr>
          <p:cNvPr id="17" name="矩形 16"/>
          <p:cNvSpPr/>
          <p:nvPr/>
        </p:nvSpPr>
        <p:spPr>
          <a:xfrm>
            <a:off x="8326029" y="1569914"/>
            <a:ext cx="1107996" cy="646331"/>
          </a:xfrm>
          <a:prstGeom prst="rect">
            <a:avLst/>
          </a:prstGeom>
        </p:spPr>
        <p:txBody>
          <a:bodyPr wrap="none">
            <a:spAutoFit/>
          </a:bodyPr>
          <a:lstStyle/>
          <a:p>
            <a:r>
              <a:rPr lang="zh-CN" altLang="en-US" sz="3600" dirty="0" smtClean="0">
                <a:solidFill>
                  <a:srgbClr val="FF0000"/>
                </a:solidFill>
              </a:rPr>
              <a:t>谓语</a:t>
            </a:r>
          </a:p>
        </p:txBody>
      </p:sp>
    </p:spTree>
  </p:cSld>
  <p:clrMapOvr>
    <a:masterClrMapping/>
  </p:clrMapOvr>
  <p:transition spd="slow">
    <p:comb dir="vert"/>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ox(in)">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linds(horizontal)">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P spid="12" grpId="0" animBg="1"/>
      <p:bldP spid="15" grpId="0" animBg="1"/>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66056" y="1637559"/>
            <a:ext cx="11083637" cy="50167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endParaRPr lang="en-US" altLang="zh-CN" sz="4000" dirty="0" smtClean="0"/>
          </a:p>
          <a:p>
            <a:r>
              <a:rPr lang="en-US" altLang="zh-CN" sz="4000" smtClean="0"/>
              <a:t>( 2 ) The young people (who run the shelter)work hard to keep the place clean, take care of the animals, and advertise the animals so that they can be adopted.</a:t>
            </a:r>
          </a:p>
          <a:p>
            <a:pPr fontAlgn="t"/>
            <a:r>
              <a:rPr lang="zh-CN" altLang="en-US" sz="4000" smtClean="0"/>
              <a:t>译文</a:t>
            </a:r>
            <a:r>
              <a:rPr lang="en-US" altLang="zh-CN" sz="4000" smtClean="0"/>
              <a:t>: </a:t>
            </a:r>
            <a:r>
              <a:rPr lang="zh-CN" altLang="en-US" sz="4000" smtClean="0"/>
              <a:t>负责收容所的年轻人努力保持收容所的清洁、照顾这些动物、</a:t>
            </a:r>
            <a:r>
              <a:rPr lang="en-US" altLang="zh-CN" sz="4000" smtClean="0"/>
              <a:t>________________________</a:t>
            </a:r>
            <a:r>
              <a:rPr lang="zh-CN" altLang="en-US" sz="4000" smtClean="0"/>
              <a:t>。</a:t>
            </a:r>
          </a:p>
          <a:p>
            <a:endParaRPr lang="zh-CN" altLang="en-US" sz="4000" dirty="0"/>
          </a:p>
        </p:txBody>
      </p:sp>
      <p:sp>
        <p:nvSpPr>
          <p:cNvPr id="3" name="Text Box 4"/>
          <p:cNvSpPr txBox="1">
            <a:spLocks noChangeArrowheads="1"/>
          </p:cNvSpPr>
          <p:nvPr/>
        </p:nvSpPr>
        <p:spPr bwMode="auto">
          <a:xfrm>
            <a:off x="4914900" y="5214292"/>
            <a:ext cx="7277100" cy="549268"/>
          </a:xfrm>
          <a:prstGeom prst="rect">
            <a:avLst/>
          </a:prstGeom>
          <a:noFill/>
          <a:ln w="9525" algn="ctr">
            <a:noFill/>
            <a:miter lim="800000"/>
            <a:headEnd/>
            <a:tailEnd/>
          </a:ln>
          <a:effectLst/>
        </p:spPr>
        <p:txBody>
          <a:bodyPr lIns="117235" tIns="58618" rIns="117235" bIns="58618" anchor="b" anchorCtr="1">
            <a:spAutoFit/>
          </a:bodyPr>
          <a:lstStyle/>
          <a:p>
            <a:r>
              <a:rPr lang="zh-CN" altLang="en-US" sz="2800" dirty="0" smtClean="0">
                <a:solidFill>
                  <a:srgbClr val="FF0000"/>
                </a:solidFill>
              </a:rPr>
              <a:t>登广告以便让人收养这些宠物</a:t>
            </a:r>
            <a:endParaRPr lang="zh-CN" altLang="en-US" sz="2800" dirty="0">
              <a:solidFill>
                <a:srgbClr val="FF0000"/>
              </a:solidFill>
            </a:endParaRPr>
          </a:p>
        </p:txBody>
      </p:sp>
      <p:sp>
        <p:nvSpPr>
          <p:cNvPr id="5" name="矩形 4"/>
          <p:cNvSpPr/>
          <p:nvPr/>
        </p:nvSpPr>
        <p:spPr>
          <a:xfrm>
            <a:off x="5827009" y="1866780"/>
            <a:ext cx="1620957" cy="523220"/>
          </a:xfrm>
          <a:prstGeom prst="rect">
            <a:avLst/>
          </a:prstGeom>
        </p:spPr>
        <p:txBody>
          <a:bodyPr wrap="none">
            <a:spAutoFit/>
          </a:bodyPr>
          <a:lstStyle/>
          <a:p>
            <a:r>
              <a:rPr lang="zh-CN" altLang="en-US" sz="2800" dirty="0" smtClean="0">
                <a:solidFill>
                  <a:srgbClr val="FF0000"/>
                </a:solidFill>
              </a:rPr>
              <a:t>定语从句</a:t>
            </a:r>
          </a:p>
        </p:txBody>
      </p:sp>
      <p:sp>
        <p:nvSpPr>
          <p:cNvPr id="6" name="矩形 5"/>
          <p:cNvSpPr/>
          <p:nvPr/>
        </p:nvSpPr>
        <p:spPr>
          <a:xfrm>
            <a:off x="7899991" y="4028090"/>
            <a:ext cx="2339102" cy="523220"/>
          </a:xfrm>
          <a:prstGeom prst="rect">
            <a:avLst/>
          </a:prstGeom>
        </p:spPr>
        <p:txBody>
          <a:bodyPr wrap="none">
            <a:spAutoFit/>
          </a:bodyPr>
          <a:lstStyle/>
          <a:p>
            <a:r>
              <a:rPr lang="zh-CN" altLang="en-US" sz="2800" dirty="0" smtClean="0">
                <a:solidFill>
                  <a:srgbClr val="FF0000"/>
                </a:solidFill>
              </a:rPr>
              <a:t>结果状语从句</a:t>
            </a:r>
            <a:endParaRPr lang="en-US" altLang="zh-CN" sz="2800" dirty="0" smtClean="0">
              <a:solidFill>
                <a:srgbClr val="FF0000"/>
              </a:solidFill>
            </a:endParaRPr>
          </a:p>
        </p:txBody>
      </p:sp>
      <p:grpSp>
        <p:nvGrpSpPr>
          <p:cNvPr id="7" name="Group 6"/>
          <p:cNvGrpSpPr>
            <a:grpSpLocks/>
          </p:cNvGrpSpPr>
          <p:nvPr/>
        </p:nvGrpSpPr>
        <p:grpSpPr bwMode="auto">
          <a:xfrm>
            <a:off x="430270" y="838201"/>
            <a:ext cx="4528138" cy="735013"/>
            <a:chOff x="2400" y="1207"/>
            <a:chExt cx="2852" cy="463"/>
          </a:xfrm>
        </p:grpSpPr>
        <p:pic>
          <p:nvPicPr>
            <p:cNvPr id="8" name="Picture 8" descr="叶子"/>
            <p:cNvPicPr>
              <a:picLocks noChangeAspect="1" noChangeArrowheads="1"/>
            </p:cNvPicPr>
            <p:nvPr/>
          </p:nvPicPr>
          <p:blipFill>
            <a:blip r:embed="rId3"/>
            <a:srcRect r="50000"/>
            <a:stretch>
              <a:fillRect/>
            </a:stretch>
          </p:blipFill>
          <p:spPr bwMode="auto">
            <a:xfrm>
              <a:off x="2400" y="1207"/>
              <a:ext cx="494" cy="463"/>
            </a:xfrm>
            <a:prstGeom prst="rect">
              <a:avLst/>
            </a:prstGeom>
            <a:noFill/>
            <a:ln w="9525">
              <a:noFill/>
              <a:miter lim="800000"/>
              <a:headEnd/>
              <a:tailEnd/>
            </a:ln>
          </p:spPr>
        </p:pic>
        <p:sp>
          <p:nvSpPr>
            <p:cNvPr id="9" name="Line 10"/>
            <p:cNvSpPr>
              <a:spLocks noChangeShapeType="1"/>
            </p:cNvSpPr>
            <p:nvPr/>
          </p:nvSpPr>
          <p:spPr bwMode="auto">
            <a:xfrm>
              <a:off x="2757" y="1638"/>
              <a:ext cx="2495" cy="0"/>
            </a:xfrm>
            <a:prstGeom prst="line">
              <a:avLst/>
            </a:prstGeom>
            <a:noFill/>
            <a:ln w="28575">
              <a:solidFill>
                <a:srgbClr val="C0C0C0"/>
              </a:solidFill>
              <a:round/>
              <a:headEnd/>
              <a:tailEnd/>
            </a:ln>
            <a:effectLst/>
          </p:spPr>
          <p:txBody>
            <a:bodyPr/>
            <a:lstStyle/>
            <a:p>
              <a:endParaRPr lang="zh-CN" altLang="en-US"/>
            </a:p>
          </p:txBody>
        </p:sp>
      </p:grpSp>
      <p:sp>
        <p:nvSpPr>
          <p:cNvPr id="10" name="矩形 9"/>
          <p:cNvSpPr/>
          <p:nvPr/>
        </p:nvSpPr>
        <p:spPr>
          <a:xfrm>
            <a:off x="1797648" y="604146"/>
            <a:ext cx="439735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CN" alt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复杂句式赏析</a:t>
            </a:r>
            <a:endParaRPr lang="zh-CN" alt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advTm="3000">
    <p:random/>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linds(horizontal)">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5"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毕业活动策划"/>
  <p:tag name="KSO_WM_DOC_GUID" val="{42bd8650-b790-4050-be52-eb8cba04ccd4}"/>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TotalTime>
  <Words>1395</Words>
  <Application>Microsoft Office PowerPoint</Application>
  <PresentationFormat>宽屏</PresentationFormat>
  <Paragraphs>198</Paragraphs>
  <Slides>22</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1" baseType="lpstr">
      <vt:lpstr>MingLiU_HKSCS</vt:lpstr>
      <vt:lpstr>楷体_GB2312</vt:lpstr>
      <vt:lpstr>宋体</vt:lpstr>
      <vt:lpstr>Arial</vt:lpstr>
      <vt:lpstr>Calibri</vt:lpstr>
      <vt:lpstr>Courier New</vt:lpstr>
      <vt:lpstr>Times New Roman</vt:lpstr>
      <vt:lpstr>1_Office 主题</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Skills of writing a poster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毕业活动策划</dc:title>
  <dc:creator>Administrator</dc:creator>
  <cp:lastModifiedBy>Administrator</cp:lastModifiedBy>
  <cp:revision>162</cp:revision>
  <dcterms:created xsi:type="dcterms:W3CDTF">2019-01-12T04:39:00Z</dcterms:created>
  <dcterms:modified xsi:type="dcterms:W3CDTF">2019-12-06T01:07:29Z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2052-11.1.0.8527</vt:lpwstr>
  </property>
</Properties>
</file>