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1"/>
  </p:handoutMasterIdLst>
  <p:sldIdLst>
    <p:sldId id="310" r:id="rId3"/>
    <p:sldId id="410" r:id="rId4"/>
    <p:sldId id="414" r:id="rId6"/>
    <p:sldId id="415" r:id="rId7"/>
    <p:sldId id="416" r:id="rId8"/>
    <p:sldId id="454" r:id="rId9"/>
    <p:sldId id="455" r:id="rId10"/>
    <p:sldId id="417" r:id="rId11"/>
    <p:sldId id="418" r:id="rId12"/>
    <p:sldId id="420" r:id="rId13"/>
    <p:sldId id="457" r:id="rId14"/>
    <p:sldId id="421" r:id="rId15"/>
    <p:sldId id="422" r:id="rId16"/>
    <p:sldId id="423" r:id="rId17"/>
    <p:sldId id="343" r:id="rId18"/>
    <p:sldId id="459" r:id="rId19"/>
    <p:sldId id="311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10"/>
        <p:guide pos="38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+mj-ea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-59690" y="1083310"/>
            <a:ext cx="1231138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 eaLnBrk="1" hangingPunct="1">
              <a:buNone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  We’re trying to save the earth!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第三课时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write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66995" y="2729230"/>
            <a:ext cx="6859270" cy="768350"/>
          </a:xfrm>
          <a:prstGeom prst="rect">
            <a:avLst/>
          </a:prstGeom>
          <a:solidFill>
            <a:srgbClr val="FFFFFF">
              <a:alpha val="49000"/>
            </a:srgbClr>
          </a:solidFill>
          <a:effectLst>
            <a:softEdge rad="38100"/>
          </a:effec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 protect the environment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rcRect b="1943"/>
          <a:stretch>
            <a:fillRect/>
          </a:stretch>
        </p:blipFill>
        <p:spPr>
          <a:xfrm>
            <a:off x="272415" y="1342390"/>
            <a:ext cx="4814570" cy="417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4150784" y="2785533"/>
            <a:ext cx="3551767" cy="2017184"/>
            <a:chOff x="3112398" y="2089386"/>
            <a:chExt cx="2664296" cy="1512168"/>
          </a:xfrm>
        </p:grpSpPr>
        <p:sp>
          <p:nvSpPr>
            <p:cNvPr id="4" name="椭圆 3"/>
            <p:cNvSpPr/>
            <p:nvPr/>
          </p:nvSpPr>
          <p:spPr>
            <a:xfrm>
              <a:off x="3112398" y="2089386"/>
              <a:ext cx="2664296" cy="151216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6" name="TextBox 2"/>
            <p:cNvSpPr txBox="1"/>
            <p:nvPr/>
          </p:nvSpPr>
          <p:spPr>
            <a:xfrm>
              <a:off x="3112398" y="2400992"/>
              <a:ext cx="2664296" cy="9306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Environmental problems</a:t>
              </a:r>
              <a:endParaRPr lang="zh-CN" altLang="en-US" sz="3735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7" name="直接箭头连接符 6"/>
          <p:cNvCxnSpPr/>
          <p:nvPr/>
        </p:nvCxnSpPr>
        <p:spPr>
          <a:xfrm flipV="1">
            <a:off x="7744884" y="3676651"/>
            <a:ext cx="721784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8530378" y="2816416"/>
            <a:ext cx="3372484" cy="1385167"/>
            <a:chOff x="6398186" y="2113010"/>
            <a:chExt cx="2528491" cy="1038773"/>
          </a:xfrm>
        </p:grpSpPr>
        <p:sp>
          <p:nvSpPr>
            <p:cNvPr id="10" name="椭圆 9"/>
            <p:cNvSpPr/>
            <p:nvPr/>
          </p:nvSpPr>
          <p:spPr>
            <a:xfrm>
              <a:off x="6398186" y="2154137"/>
              <a:ext cx="2528491" cy="9976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89983" y="2113010"/>
              <a:ext cx="1728192" cy="9309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noise pollution</a:t>
              </a:r>
              <a:endPara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12" name="直接箭头连接符 11"/>
          <p:cNvCxnSpPr/>
          <p:nvPr/>
        </p:nvCxnSpPr>
        <p:spPr>
          <a:xfrm flipV="1">
            <a:off x="6032500" y="2334684"/>
            <a:ext cx="0" cy="40428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653790" y="1223010"/>
            <a:ext cx="4757420" cy="1042670"/>
            <a:chOff x="3660479" y="345768"/>
            <a:chExt cx="1728192" cy="1347656"/>
          </a:xfrm>
        </p:grpSpPr>
        <p:sp>
          <p:nvSpPr>
            <p:cNvPr id="15" name="椭圆 14"/>
            <p:cNvSpPr/>
            <p:nvPr/>
          </p:nvSpPr>
          <p:spPr>
            <a:xfrm>
              <a:off x="3689071" y="345768"/>
              <a:ext cx="1671009" cy="13476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3660479" y="459182"/>
              <a:ext cx="1728192" cy="860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water pollution</a:t>
              </a:r>
              <a:endPara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17" name="直接箭头连接符 16"/>
          <p:cNvCxnSpPr/>
          <p:nvPr/>
        </p:nvCxnSpPr>
        <p:spPr>
          <a:xfrm flipH="1" flipV="1">
            <a:off x="3407833" y="3659717"/>
            <a:ext cx="6985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61289" y="3328670"/>
            <a:ext cx="3172461" cy="1002030"/>
            <a:chOff x="121748" y="1900296"/>
            <a:chExt cx="2378526" cy="1347656"/>
          </a:xfrm>
        </p:grpSpPr>
        <p:sp>
          <p:nvSpPr>
            <p:cNvPr id="20" name="椭圆 19"/>
            <p:cNvSpPr/>
            <p:nvPr/>
          </p:nvSpPr>
          <p:spPr>
            <a:xfrm>
              <a:off x="121748" y="1900296"/>
              <a:ext cx="2349960" cy="13476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213633" y="1984845"/>
              <a:ext cx="2286641" cy="8958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1" hangingPunct="1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air pollution</a:t>
              </a:r>
              <a:endPara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23" name="直接箭头连接符 22"/>
          <p:cNvCxnSpPr/>
          <p:nvPr/>
        </p:nvCxnSpPr>
        <p:spPr>
          <a:xfrm>
            <a:off x="6051551" y="4868333"/>
            <a:ext cx="14817" cy="5461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3766820" y="5166360"/>
            <a:ext cx="4294505" cy="759460"/>
            <a:chOff x="3965260" y="3657567"/>
            <a:chExt cx="1179592" cy="1210819"/>
          </a:xfrm>
        </p:grpSpPr>
        <p:sp>
          <p:nvSpPr>
            <p:cNvPr id="26" name="椭圆 25"/>
            <p:cNvSpPr/>
            <p:nvPr/>
          </p:nvSpPr>
          <p:spPr>
            <a:xfrm>
              <a:off x="3965260" y="4076298"/>
              <a:ext cx="1179592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27" name="TextBox 30"/>
            <p:cNvSpPr txBox="1"/>
            <p:nvPr/>
          </p:nvSpPr>
          <p:spPr>
            <a:xfrm>
              <a:off x="4070742" y="3657567"/>
              <a:ext cx="1002216" cy="10619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…</a:t>
              </a:r>
              <a:endPara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" name="组合 50"/>
          <p:cNvGrpSpPr/>
          <p:nvPr/>
        </p:nvGrpSpPr>
        <p:grpSpPr>
          <a:xfrm>
            <a:off x="2711451" y="836084"/>
            <a:ext cx="6432549" cy="865716"/>
            <a:chOff x="2034188" y="627534"/>
            <a:chExt cx="4824536" cy="648072"/>
          </a:xfrm>
        </p:grpSpPr>
        <p:sp>
          <p:nvSpPr>
            <p:cNvPr id="3" name="圆角矩形 2"/>
            <p:cNvSpPr/>
            <p:nvPr/>
          </p:nvSpPr>
          <p:spPr>
            <a:xfrm>
              <a:off x="2034188" y="627534"/>
              <a:ext cx="4824536" cy="648072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5384" name="TextBox 3"/>
            <p:cNvSpPr txBox="1"/>
            <p:nvPr/>
          </p:nvSpPr>
          <p:spPr>
            <a:xfrm>
              <a:off x="2100868" y="663640"/>
              <a:ext cx="4680520" cy="4986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735" b="1" dirty="0">
                  <a:solidFill>
                    <a:srgbClr val="00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What caused these problems?</a:t>
              </a:r>
              <a:endPara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6" name="直接箭头连接符 5"/>
          <p:cNvCxnSpPr/>
          <p:nvPr/>
        </p:nvCxnSpPr>
        <p:spPr>
          <a:xfrm flipV="1">
            <a:off x="1775884" y="1792817"/>
            <a:ext cx="3839633" cy="278765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740833" y="4641851"/>
            <a:ext cx="1803400" cy="768349"/>
            <a:chOff x="555325" y="3481866"/>
            <a:chExt cx="1353264" cy="576064"/>
          </a:xfrm>
        </p:grpSpPr>
        <p:sp>
          <p:nvSpPr>
            <p:cNvPr id="8" name="圆角矩形 7"/>
            <p:cNvSpPr/>
            <p:nvPr/>
          </p:nvSpPr>
          <p:spPr>
            <a:xfrm>
              <a:off x="609328" y="3481866"/>
              <a:ext cx="1251610" cy="576064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5382" name="TextBox 17"/>
            <p:cNvSpPr txBox="1"/>
            <p:nvPr/>
          </p:nvSpPr>
          <p:spPr>
            <a:xfrm>
              <a:off x="555325" y="3508288"/>
              <a:ext cx="1353264" cy="499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cars</a:t>
              </a:r>
              <a:endParaRPr lang="zh-CN" altLang="en-US" sz="3735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19" name="直接箭头连接符 18"/>
          <p:cNvCxnSpPr/>
          <p:nvPr/>
        </p:nvCxnSpPr>
        <p:spPr>
          <a:xfrm flipV="1">
            <a:off x="4123267" y="1792817"/>
            <a:ext cx="1595967" cy="317923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3058584" y="5058833"/>
            <a:ext cx="2110316" cy="766233"/>
            <a:chOff x="2293764" y="3793372"/>
            <a:chExt cx="1582432" cy="576064"/>
          </a:xfrm>
        </p:grpSpPr>
        <p:sp>
          <p:nvSpPr>
            <p:cNvPr id="23" name="圆角矩形 22"/>
            <p:cNvSpPr/>
            <p:nvPr/>
          </p:nvSpPr>
          <p:spPr>
            <a:xfrm>
              <a:off x="2309636" y="3793372"/>
              <a:ext cx="1536404" cy="576064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5380" name="TextBox 24"/>
            <p:cNvSpPr txBox="1"/>
            <p:nvPr/>
          </p:nvSpPr>
          <p:spPr>
            <a:xfrm>
              <a:off x="2293764" y="3819794"/>
              <a:ext cx="1582432" cy="5007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factories</a:t>
              </a:r>
              <a:endParaRPr lang="zh-CN" altLang="en-US" sz="3735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26" name="直接箭头连接符 25"/>
          <p:cNvCxnSpPr/>
          <p:nvPr/>
        </p:nvCxnSpPr>
        <p:spPr>
          <a:xfrm flipH="1" flipV="1">
            <a:off x="5808133" y="1792817"/>
            <a:ext cx="1631951" cy="361738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6267451" y="5441951"/>
            <a:ext cx="2487083" cy="768349"/>
            <a:chOff x="4284209" y="4098859"/>
            <a:chExt cx="1865725" cy="576064"/>
          </a:xfrm>
        </p:grpSpPr>
        <p:sp>
          <p:nvSpPr>
            <p:cNvPr id="30" name="圆角矩形 29"/>
            <p:cNvSpPr/>
            <p:nvPr/>
          </p:nvSpPr>
          <p:spPr>
            <a:xfrm>
              <a:off x="4284209" y="4098859"/>
              <a:ext cx="1865725" cy="576064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5378" name="矩形 32"/>
            <p:cNvSpPr/>
            <p:nvPr/>
          </p:nvSpPr>
          <p:spPr>
            <a:xfrm>
              <a:off x="4341869" y="4131160"/>
              <a:ext cx="1682487" cy="4994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individual</a:t>
              </a:r>
              <a:endParaRPr lang="zh-CN" altLang="en-US" sz="3735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 flipH="1" flipV="1">
            <a:off x="5928784" y="1792817"/>
            <a:ext cx="3335867" cy="20193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9144000" y="3812117"/>
            <a:ext cx="1670051" cy="768349"/>
            <a:chOff x="6858724" y="2859782"/>
            <a:chExt cx="1251188" cy="576064"/>
          </a:xfrm>
        </p:grpSpPr>
        <p:sp>
          <p:nvSpPr>
            <p:cNvPr id="38" name="圆角矩形 37"/>
            <p:cNvSpPr/>
            <p:nvPr/>
          </p:nvSpPr>
          <p:spPr>
            <a:xfrm>
              <a:off x="6858724" y="2859782"/>
              <a:ext cx="1251188" cy="576064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5376" name="TextBox 41"/>
            <p:cNvSpPr txBox="1"/>
            <p:nvPr/>
          </p:nvSpPr>
          <p:spPr>
            <a:xfrm>
              <a:off x="6996697" y="2886204"/>
              <a:ext cx="975242" cy="499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735" b="1" dirty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…</a:t>
              </a:r>
              <a:endParaRPr lang="zh-CN" altLang="en-US" sz="3735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 rot="-2190263">
            <a:off x="1253067" y="2870200"/>
            <a:ext cx="440901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Black smoke and poisonous gas 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-3695410">
            <a:off x="2885017" y="3259667"/>
            <a:ext cx="345651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Black smoke and waste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3802805">
            <a:off x="4982633" y="3697817"/>
            <a:ext cx="41994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throw rubbish everywhere</a:t>
            </a:r>
            <a:endParaRPr lang="zh-CN" altLang="en-US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854918">
            <a:off x="7675033" y="2552700"/>
            <a:ext cx="68791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912284" y="1367367"/>
            <a:ext cx="9120716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开篇点题，说明环境污染问题的严峻性。</a:t>
            </a:r>
            <a:endParaRPr lang="en-US" altLang="zh-CN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08337" y="2021417"/>
            <a:ext cx="660781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Environmental problems are…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82937" y="3424767"/>
            <a:ext cx="10289116" cy="2966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With the …, there are too many…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Cars have made…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Black smoke and…by factories.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Factories also…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2867" y="2777067"/>
            <a:ext cx="495363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2.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说明环境污染的原因</a:t>
            </a:r>
            <a:endParaRPr lang="en-US" altLang="zh-CN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32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charRg st="32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charRg st="48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332567" y="994833"/>
            <a:ext cx="60960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ts val="900"/>
              </a:spcBef>
            </a:pP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3.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给出建议和可行方案</a:t>
            </a:r>
            <a:endParaRPr lang="en-US" altLang="zh-CN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32100" y="1602740"/>
            <a:ext cx="7176770" cy="21628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think that governments should…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suggest everyone in…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should call on…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64317" y="3909484"/>
            <a:ext cx="399986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4.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结尾：寄予期望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500" y="4720591"/>
            <a:ext cx="2808605" cy="7239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1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I hope the…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5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charRg st="56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Group 3"/>
          <p:cNvGraphicFramePr/>
          <p:nvPr/>
        </p:nvGraphicFramePr>
        <p:xfrm>
          <a:off x="601134" y="1104477"/>
          <a:ext cx="10862310" cy="5012690"/>
        </p:xfrm>
        <a:graphic>
          <a:graphicData uri="http://schemas.openxmlformats.org/drawingml/2006/table">
            <a:tbl>
              <a:tblPr/>
              <a:tblGrid>
                <a:gridCol w="3935095"/>
                <a:gridCol w="6927215"/>
              </a:tblGrid>
              <a:tr h="76962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Kinds of pollution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Ways to cut down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water pollution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735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68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land pollution 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735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07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noise pollution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735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9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air pollution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735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3" marR="121913" marT="60964" marB="60964" anchor="ctr" horzOverflow="overflow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3"/>
          <p:cNvSpPr/>
          <p:nvPr/>
        </p:nvSpPr>
        <p:spPr>
          <a:xfrm>
            <a:off x="4557183" y="1777577"/>
            <a:ext cx="6910917" cy="1270635"/>
          </a:xfrm>
          <a:prstGeom prst="rect">
            <a:avLst/>
          </a:prstGeom>
          <a:noFill/>
          <a:ln w="9525">
            <a:noFill/>
          </a:ln>
        </p:spPr>
        <p:txBody>
          <a:bodyPr lIns="121913" tIns="60956" rIns="121913" bIns="60956"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Stop factories from throwing waste into rivers.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24"/>
          <p:cNvSpPr txBox="1"/>
          <p:nvPr/>
        </p:nvSpPr>
        <p:spPr>
          <a:xfrm>
            <a:off x="4557183" y="2929044"/>
            <a:ext cx="6879167" cy="1270635"/>
          </a:xfrm>
          <a:prstGeom prst="rect">
            <a:avLst/>
          </a:prstGeom>
          <a:noFill/>
          <a:ln w="9525">
            <a:noFill/>
          </a:ln>
        </p:spPr>
        <p:txBody>
          <a:bodyPr lIns="121913" tIns="60956" rIns="121913" bIns="60956">
            <a:spAutoFit/>
          </a:bodyPr>
          <a:p>
            <a:pPr algn="ctr"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Try not to use plastic bags when shopping.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25"/>
          <p:cNvSpPr txBox="1"/>
          <p:nvPr/>
        </p:nvSpPr>
        <p:spPr>
          <a:xfrm>
            <a:off x="4555067" y="4247727"/>
            <a:ext cx="6881283" cy="695325"/>
          </a:xfrm>
          <a:prstGeom prst="rect">
            <a:avLst/>
          </a:prstGeom>
          <a:noFill/>
          <a:ln w="9525">
            <a:noFill/>
          </a:ln>
        </p:spPr>
        <p:txBody>
          <a:bodyPr lIns="121913" tIns="60956" rIns="121913" bIns="60956">
            <a:spAutoFit/>
          </a:bodyPr>
          <a:p>
            <a:pPr algn="ctr"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Cut down the number of cars.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26"/>
          <p:cNvSpPr txBox="1"/>
          <p:nvPr/>
        </p:nvSpPr>
        <p:spPr>
          <a:xfrm>
            <a:off x="4542367" y="4848860"/>
            <a:ext cx="6874933" cy="1270635"/>
          </a:xfrm>
          <a:prstGeom prst="rect">
            <a:avLst/>
          </a:prstGeom>
          <a:noFill/>
          <a:ln w="9525">
            <a:noFill/>
          </a:ln>
        </p:spPr>
        <p:txBody>
          <a:bodyPr lIns="121913" tIns="60956" rIns="121913" bIns="60956">
            <a:spAutoFit/>
          </a:bodyPr>
          <a:p>
            <a:pPr algn="ctr"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Reduce the number of factories that burn coal.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250180" y="1741170"/>
            <a:ext cx="7543165" cy="2613660"/>
          </a:xfrm>
          <a:prstGeom prst="rect">
            <a:avLst/>
          </a:prstGeom>
          <a:noFill/>
          <a:ln w="9525">
            <a:noFill/>
          </a:ln>
        </p:spPr>
        <p:txBody>
          <a:bodyPr wrap="square" lIns="121873" tIns="60933" rIns="121873" bIns="60933">
            <a:spAutoFit/>
          </a:bodyPr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put sth. to good use 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out of…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</a:t>
            </a:r>
            <a:endParaRPr lang="zh-CN" altLang="en-US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 </a:t>
            </a:r>
            <a:r>
              <a:rPr lang="en-US" altLang="zh-CN" sz="36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be known for = be famous for</a:t>
            </a:r>
            <a:endParaRPr lang="en-US" altLang="zh-CN" sz="360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525" y="2437130"/>
            <a:ext cx="48050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FontTx/>
            </a:pPr>
            <a:r>
              <a:rPr lang="en-US" altLang="zh-CN" sz="40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charset="-122"/>
                <a:cs typeface="+mj-cs"/>
                <a:sym typeface="楷体" panose="02010609060101010101" charset="-122"/>
              </a:rPr>
              <a:t>Unit 1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  We’re trying to save the earth!</a:t>
            </a:r>
            <a:endParaRPr lang="en-US" altLang="zh-CN" sz="40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4886960" y="1687830"/>
            <a:ext cx="435610" cy="2720340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http://www.fsdpp.cn/d/file/yishu/2016-01-28/9f34859f4798a3578d4ce0d2c3749f7d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67531" y="1929342"/>
            <a:ext cx="3217333" cy="353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istrator\Desktop\t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164" y="2001309"/>
            <a:ext cx="4254500" cy="319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5880" y="854076"/>
            <a:ext cx="72305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are they made of?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2713" y="5747809"/>
            <a:ext cx="43222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colourful shoelaces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0680" y="5743576"/>
            <a:ext cx="45127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colourful shoe boxes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 descr="http://www.fsdpp.cn/d/file/yishu/2016-01-28/1a305f612cdd6b5f46f18213f73dfb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880" y="1817158"/>
            <a:ext cx="4914900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304031" y="5800725"/>
            <a:ext cx="34925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old newspapers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 descr="http://www.fsdpp.cn/d/file/yishu/2016-01-28/0c30cf911dec9f98c882230789b7d7f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013" y="1929342"/>
            <a:ext cx="5300133" cy="352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292513" y="5749925"/>
            <a:ext cx="1701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pokers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图片 18" descr="http://www.fsdpp.cn/d/file/yishu/2016-01-28/973d1fd426ff5f538717d492bb48db0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9480" y="2117725"/>
            <a:ext cx="4933951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759113" y="5760509"/>
            <a:ext cx="225636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egg shells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8880" y="1812925"/>
            <a:ext cx="4455584" cy="336338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4712547" y="5762625"/>
            <a:ext cx="303593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rPr>
              <a:t> 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plastic bottles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71" y="1813245"/>
            <a:ext cx="4210805" cy="335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35880" y="5749925"/>
            <a:ext cx="201506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old CDs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732907">
            <a:off x="4024631" y="2972858"/>
            <a:ext cx="4527549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b="1" dirty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charset="-122"/>
                <a:cs typeface="Times New Roman" panose="02020603050405020304" charset="0"/>
              </a:rPr>
              <a:t>Creative mind</a:t>
            </a:r>
            <a:endParaRPr lang="en-US" altLang="zh-CN" sz="4800" b="1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9259 L -0.4243 -0.190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95 0.05648 L -0.3908 0.04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429 L 0.34965 -0.2388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8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5 L 0.32396 -0.0783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64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7531E-6 L -0.30209 0.1734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87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97531E-6 L 0.37969 0.1003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500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3457E-6 L -0.21893 0.3290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65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59461" y="1302386"/>
            <a:ext cx="10968567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Have you ever thought about how these things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can actually be put to good use?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8342" y="3325283"/>
            <a:ext cx="894291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put sth. to good use    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好好利用；充分利用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26770" y="4113530"/>
            <a:ext cx="10249535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I have ever thought about how to put these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things to good use.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put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相关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短语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89051" y="795867"/>
            <a:ext cx="611505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【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拓展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】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put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有关的短语：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4371" y="1312757"/>
            <a:ext cx="5470525" cy="47504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35000"/>
              </a:lnSpc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put off             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推迟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5000"/>
              </a:lnSpc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put away         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收拾起来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5000"/>
              </a:lnSpc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put down        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写下；记下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5000"/>
              </a:lnSpc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put on             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穿上；上演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5000"/>
              </a:lnSpc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put out            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扑灭；熄灭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5000"/>
              </a:lnSpc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put aside         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储存；保留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4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4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6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charRg st="6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2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charRg st="92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charRg st="92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7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charRg st="117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charRg st="117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061075" y="2062480"/>
            <a:ext cx="5556250" cy="1816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She lives in a house in the UK that she built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out of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rubbish.</a:t>
            </a:r>
            <a:endParaRPr lang="zh-CN" altLang="en-US" sz="373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37" descr="E:\2016春下【胡长海】\文科\英语\上课课件\resource\U13\jpg\B_2b0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68400" y="1593850"/>
            <a:ext cx="4410710" cy="330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43567" y="1455844"/>
            <a:ext cx="7799917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out of…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由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制成；用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做成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build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out of…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用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修建某物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99117" y="3384127"/>
            <a:ext cx="9398000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例句：金字塔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(Pyramid)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是由石头建成的。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The Pyramid was built out of stones.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out of 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23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4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24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061075" y="2062480"/>
            <a:ext cx="555625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3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He</a:t>
            </a:r>
            <a:r>
              <a:rPr lang="en-US" altLang="zh-CN" sz="373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 is known for</a:t>
            </a:r>
            <a:r>
              <a:rPr lang="en-US" altLang="zh-CN" sz="373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 using iron and other materials from old cars to make beautiful art pieces.</a:t>
            </a:r>
            <a:endParaRPr lang="zh-CN" altLang="en-US" sz="373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38" descr="E:\2016春下【胡长海】\文科\英语\上课课件\resource\U13\jpg\B_2b0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62075" y="1458595"/>
            <a:ext cx="4038600" cy="303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81499" y="1540933"/>
            <a:ext cx="10227733" cy="181737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be known for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意为“因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而闻名”，可与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be famous for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互换，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for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后面接名词或动词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-</a:t>
            </a:r>
            <a:r>
              <a:rPr kumimoji="0" lang="en-US" altLang="zh-CN" sz="3735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ing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形式。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1710" y="3358515"/>
            <a:ext cx="10331450" cy="181229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73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He </a:t>
            </a:r>
            <a:r>
              <a:rPr lang="en-US" altLang="zh-CN" sz="373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is famous for</a:t>
            </a:r>
            <a:r>
              <a:rPr lang="en-US" altLang="zh-CN" sz="373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 using iron and other materials from old cars to make beautiful art pieces.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三、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以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……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为名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”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的表达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29217" y="1244600"/>
            <a:ext cx="10176933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【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拓展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】be known as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famous as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同义，意为“作为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而出名”。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151" y="3236384"/>
            <a:ext cx="8174990" cy="18173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例句：他是作为一个歌手而出名的。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He is known/famous as a singer.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1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charRg st="1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charRg st="1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charRg st="17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1973</Words>
  <Application>WPS 演示</Application>
  <PresentationFormat>宽屏</PresentationFormat>
  <Paragraphs>156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Comic Sans MS</vt:lpstr>
      <vt:lpstr>Times New Roman</vt:lpstr>
      <vt:lpstr>黑体</vt:lpstr>
      <vt:lpstr>Bahnschrift</vt:lpstr>
      <vt:lpstr>微软雅黑</vt:lpstr>
      <vt:lpstr>Arial Unicode MS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14</cp:revision>
  <dcterms:created xsi:type="dcterms:W3CDTF">2019-09-19T02:01:00Z</dcterms:created>
  <dcterms:modified xsi:type="dcterms:W3CDTF">2020-10-28T11:05:01Z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