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10" r:id="rId3"/>
    <p:sldId id="266" r:id="rId4"/>
    <p:sldId id="312" r:id="rId5"/>
    <p:sldId id="342" r:id="rId6"/>
    <p:sldId id="426" r:id="rId7"/>
    <p:sldId id="427" r:id="rId8"/>
    <p:sldId id="428" r:id="rId9"/>
    <p:sldId id="391" r:id="rId10"/>
    <p:sldId id="386" r:id="rId11"/>
    <p:sldId id="389" r:id="rId12"/>
    <p:sldId id="430" r:id="rId13"/>
    <p:sldId id="431" r:id="rId14"/>
    <p:sldId id="429" r:id="rId15"/>
    <p:sldId id="393" r:id="rId16"/>
    <p:sldId id="394" r:id="rId17"/>
    <p:sldId id="433" r:id="rId18"/>
    <p:sldId id="432" r:id="rId19"/>
    <p:sldId id="396" r:id="rId20"/>
    <p:sldId id="390" r:id="rId21"/>
    <p:sldId id="412" r:id="rId22"/>
    <p:sldId id="438" r:id="rId23"/>
    <p:sldId id="439" r:id="rId24"/>
    <p:sldId id="311" r:id="rId25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210"/>
        <p:guide pos="382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Times New Roman" panose="02020603050405020304" charset="0"/>
              </a:defRPr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247" y="1279525"/>
            <a:ext cx="6141156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Times New Roman" panose="02020603050405020304" charset="0"/>
              </a:defRPr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Times New Roman" panose="020206030504050203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Times New Roman" panose="0202060305040502030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Times New Roman" panose="0202060305040502030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Times New Roman" panose="0202060305040502030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Times New Roman" panose="020206030504050203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8" name="图片 7" descr="九上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33020" y="-3810"/>
            <a:ext cx="12225655" cy="68865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charset="0"/>
          <a:ea typeface="+mj-ea"/>
          <a:cs typeface="Times New Roman" panose="0202060305040502030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.xml"/><Relationship Id="rId1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5.xml"/><Relationship Id="rId7" Type="http://schemas.openxmlformats.org/officeDocument/2006/relationships/image" Target="../media/image5.png"/><Relationship Id="rId6" Type="http://schemas.openxmlformats.org/officeDocument/2006/relationships/image" Target="file:///E:\400px_tools/pic_temp/1_pic_quater_left_down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4.xml"/><Relationship Id="rId3" Type="http://schemas.openxmlformats.org/officeDocument/2006/relationships/image" Target="file:///E:\400px_tools/pic_temp/0_pic_quater_left_up.png" TargetMode="Externa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9.xml"/><Relationship Id="rId4" Type="http://schemas.openxmlformats.org/officeDocument/2006/relationships/image" Target="../media/image10.png"/><Relationship Id="rId3" Type="http://schemas.openxmlformats.org/officeDocument/2006/relationships/image" Target="file:///E:\400px_tools/pic_temp/0_pic_quater_left_up.png" TargetMode="External"/><Relationship Id="rId2" Type="http://schemas.openxmlformats.org/officeDocument/2006/relationships/image" Target="../media/image3.png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九上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9690" y="-31750"/>
            <a:ext cx="12311380" cy="6921500"/>
          </a:xfrm>
          <a:prstGeom prst="rect">
            <a:avLst/>
          </a:prstGeom>
        </p:spPr>
      </p:pic>
      <p:sp>
        <p:nvSpPr>
          <p:cNvPr id="8" name="标题 3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-59690" y="1083310"/>
            <a:ext cx="12311380" cy="1119505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7200"/>
              <a:buNone/>
              <a:defRPr sz="7200" b="0" u="none" strike="noStrike" kern="1200" cap="none" spc="-2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</a:defRPr>
            </a:lvl1pPr>
          </a:lstStyle>
          <a:p>
            <a:pPr algn="ctr" eaLnBrk="1" hangingPunct="1">
              <a:buNone/>
            </a:pPr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Unit 1</a:t>
            </a:r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3  We’re trying to save the earth!</a:t>
            </a:r>
            <a:endParaRPr lang="en-US" altLang="zh-CN" sz="48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285115" y="224790"/>
            <a:ext cx="29095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R·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九年级全一册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3966210" y="2578100"/>
            <a:ext cx="359092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buNone/>
            </a:pPr>
            <a:r>
              <a:rPr lang="zh-CN" sz="44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第一课时</a:t>
            </a:r>
            <a:endParaRPr lang="zh-CN" sz="44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830" y="2056130"/>
            <a:ext cx="3540125" cy="35401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83980" y="1993265"/>
            <a:ext cx="3689350" cy="3697605"/>
          </a:xfrm>
          <a:prstGeom prst="rect">
            <a:avLst/>
          </a:prstGeom>
        </p:spPr>
      </p:pic>
      <p:sp>
        <p:nvSpPr>
          <p:cNvPr id="7" name="AutoShape 5"/>
          <p:cNvSpPr/>
          <p:nvPr/>
        </p:nvSpPr>
        <p:spPr>
          <a:xfrm>
            <a:off x="2778126" y="1411817"/>
            <a:ext cx="5535083" cy="1964267"/>
          </a:xfrm>
          <a:prstGeom prst="wedgeRoundRectCallout">
            <a:avLst>
              <a:gd name="adj1" fmla="val -60528"/>
              <a:gd name="adj2" fmla="val -23449"/>
              <a:gd name="adj3" fmla="val 16667"/>
            </a:avLst>
          </a:prstGeom>
          <a:noFill/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20200" tIns="62641" rIns="120200" bIns="62641" anchor="ctr" anchorCtr="0"/>
          <a:p>
            <a:pPr eaLnBrk="1" hangingPunct="1"/>
            <a:r>
              <a:rPr lang="zh-CN" altLang="en-US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The river was dirty. Even </a:t>
            </a:r>
            <a:endParaRPr lang="en-US" altLang="zh-CN" sz="373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/>
            <a:r>
              <a:rPr lang="zh-CN" altLang="en-US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the bottom of the</a:t>
            </a:r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lang="zh-CN" altLang="en-US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river </a:t>
            </a:r>
            <a:endParaRPr lang="en-US" altLang="zh-CN" sz="373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/>
            <a:r>
              <a:rPr lang="zh-CN" altLang="en-US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was full of rubbish.</a:t>
            </a:r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     </a:t>
            </a:r>
            <a:endParaRPr lang="en-US" altLang="zh-CN" sz="373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" name="AutoShape 5"/>
          <p:cNvSpPr/>
          <p:nvPr/>
        </p:nvSpPr>
        <p:spPr>
          <a:xfrm>
            <a:off x="6222577" y="3461809"/>
            <a:ext cx="3263900" cy="1344083"/>
          </a:xfrm>
          <a:prstGeom prst="wedgeRoundRectCallout">
            <a:avLst>
              <a:gd name="adj1" fmla="val 64162"/>
              <a:gd name="adj2" fmla="val -41134"/>
              <a:gd name="adj3" fmla="val 16667"/>
            </a:avLst>
          </a:prstGeom>
          <a:noFill/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20200" tIns="62641" rIns="120200" bIns="62641" anchor="ctr" anchorCtr="0"/>
          <a:p>
            <a:pPr eaLnBrk="1" hangingPunct="1"/>
            <a:r>
              <a:rPr lang="zh-CN" altLang="en-US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But it used to</a:t>
            </a:r>
            <a:endParaRPr lang="zh-CN" altLang="en-US" sz="373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/>
            <a:r>
              <a:rPr lang="zh-CN" altLang="en-US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be so clean!</a:t>
            </a:r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</a:t>
            </a:r>
            <a:endParaRPr lang="en-US" altLang="zh-CN" sz="373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1" name="Picture 3"/>
          <p:cNvPicPr>
            <a:picLocks noChangeAspect="1" noChangeArrowheads="1"/>
          </p:cNvPicPr>
          <p:nvPr/>
        </p:nvPicPr>
        <p:blipFill rotWithShape="1">
          <a:blip r:embed="rId1"/>
          <a:srcRect r="16173"/>
          <a:stretch>
            <a:fillRect/>
          </a:stretch>
        </p:blipFill>
        <p:spPr bwMode="auto">
          <a:xfrm>
            <a:off x="1382396" y="1472989"/>
            <a:ext cx="5283200" cy="336126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6"/>
          <p:cNvSpPr txBox="1"/>
          <p:nvPr/>
        </p:nvSpPr>
        <p:spPr>
          <a:xfrm>
            <a:off x="2267797" y="5086774"/>
            <a:ext cx="3783330" cy="664845"/>
          </a:xfrm>
          <a:prstGeom prst="rect">
            <a:avLst/>
          </a:prstGeom>
          <a:noFill/>
          <a:ln w="9525">
            <a:noFill/>
          </a:ln>
        </p:spPr>
        <p:txBody>
          <a:bodyPr wrap="none" lIns="90292" tIns="45145" rIns="90292" bIns="45145">
            <a:spAutoFit/>
          </a:bodyPr>
          <a:p>
            <a:pPr eaLnBrk="1" hangingPunct="1"/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_______ pollution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14930" y="5052907"/>
            <a:ext cx="1343025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water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7559675" y="1306195"/>
            <a:ext cx="3134995" cy="4246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fontAlgn="auto">
              <a:lnSpc>
                <a:spcPct val="150000"/>
              </a:lnSpc>
              <a:buNone/>
            </a:pP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rubbish</a:t>
            </a:r>
            <a:endParaRPr lang="en-US" altLang="zh-CN" sz="36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l" fontAlgn="auto">
              <a:lnSpc>
                <a:spcPct val="150000"/>
              </a:lnSpc>
              <a:buNone/>
            </a:pP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littering</a:t>
            </a:r>
            <a:endParaRPr lang="en-US" altLang="zh-CN" sz="36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l" fontAlgn="auto">
              <a:lnSpc>
                <a:spcPct val="150000"/>
              </a:lnSpc>
              <a:buNone/>
            </a:pP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ships</a:t>
            </a:r>
            <a:endParaRPr lang="en-US" altLang="zh-CN" sz="36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l" fontAlgn="auto">
              <a:lnSpc>
                <a:spcPct val="150000"/>
              </a:lnSpc>
              <a:buNone/>
            </a:pP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factories</a:t>
            </a:r>
            <a:endParaRPr lang="en-US" altLang="zh-CN" sz="36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l" fontAlgn="auto">
              <a:lnSpc>
                <a:spcPct val="150000"/>
              </a:lnSpc>
              <a:buNone/>
            </a:pP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sewage</a:t>
            </a:r>
            <a:endParaRPr lang="en-US" altLang="zh-CN" sz="36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charRg st="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charRg st="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charRg st="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18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charRg st="18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charRg st="18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charRg st="18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2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charRg st="24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charRg st="2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charRg st="2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34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charRg st="34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charRg st="34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charRg st="34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AutoShape 5"/>
          <p:cNvSpPr/>
          <p:nvPr/>
        </p:nvSpPr>
        <p:spPr>
          <a:xfrm>
            <a:off x="2778126" y="1411817"/>
            <a:ext cx="5535083" cy="1964267"/>
          </a:xfrm>
          <a:prstGeom prst="wedgeRoundRectCallout">
            <a:avLst>
              <a:gd name="adj1" fmla="val -55483"/>
              <a:gd name="adj2" fmla="val 42058"/>
              <a:gd name="adj3" fmla="val 16667"/>
            </a:avLst>
          </a:prstGeom>
          <a:noFill/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20200" tIns="62641" rIns="120200" bIns="62641" anchor="ctr" anchorCtr="0"/>
          <a:p>
            <a:pPr eaLnBrk="1" hangingPunct="1"/>
            <a:r>
              <a:rPr lang="en-US" sz="3735" b="1" dirty="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There is too much noise</a:t>
            </a:r>
            <a:endParaRPr lang="en-US" sz="3735" b="1" dirty="0">
              <a:solidFill>
                <a:schemeClr val="tx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r>
              <a:rPr lang="en-US" sz="3735" b="1" dirty="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around us. Everywhere is</a:t>
            </a:r>
            <a:endParaRPr lang="en-US" sz="3735" b="1" dirty="0">
              <a:solidFill>
                <a:schemeClr val="tx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r>
              <a:rPr lang="en-US" sz="3735" b="1" dirty="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too noisy to live</a:t>
            </a:r>
            <a:r>
              <a:rPr lang="zh-CN" altLang="en-US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.</a:t>
            </a:r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     </a:t>
            </a:r>
            <a:endParaRPr lang="en-US" altLang="zh-CN" sz="373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" name="AutoShape 5"/>
          <p:cNvSpPr/>
          <p:nvPr/>
        </p:nvSpPr>
        <p:spPr>
          <a:xfrm>
            <a:off x="6222577" y="3461809"/>
            <a:ext cx="3263900" cy="1344083"/>
          </a:xfrm>
          <a:prstGeom prst="wedgeRoundRectCallout">
            <a:avLst>
              <a:gd name="adj1" fmla="val 64162"/>
              <a:gd name="adj2" fmla="val -41134"/>
              <a:gd name="adj3" fmla="val 16667"/>
            </a:avLst>
          </a:prstGeom>
          <a:noFill/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20200" tIns="62641" rIns="120200" bIns="62641" anchor="ctr" anchorCtr="0"/>
          <a:p>
            <a:pPr eaLnBrk="1" hangingPunct="1"/>
            <a:r>
              <a:rPr lang="zh-CN" altLang="en-US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But it used to</a:t>
            </a:r>
            <a:endParaRPr lang="zh-CN" altLang="en-US" sz="373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/>
            <a:r>
              <a:rPr lang="zh-CN" altLang="en-US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be so </a:t>
            </a:r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quiet</a:t>
            </a:r>
            <a:r>
              <a:rPr lang="zh-CN" altLang="en-US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!</a:t>
            </a:r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</a:t>
            </a:r>
            <a:endParaRPr lang="en-US" altLang="zh-CN" sz="373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64750" y="2440305"/>
            <a:ext cx="1588770" cy="27374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24460" y="1214755"/>
            <a:ext cx="3689350" cy="3697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6"/>
          <p:cNvSpPr txBox="1"/>
          <p:nvPr/>
        </p:nvSpPr>
        <p:spPr>
          <a:xfrm>
            <a:off x="1440180" y="4674447"/>
            <a:ext cx="3783330" cy="664845"/>
          </a:xfrm>
          <a:prstGeom prst="rect">
            <a:avLst/>
          </a:prstGeom>
          <a:noFill/>
          <a:ln w="9525">
            <a:noFill/>
          </a:ln>
        </p:spPr>
        <p:txBody>
          <a:bodyPr wrap="none" lIns="90292" tIns="45145" rIns="90292" bIns="45145">
            <a:spAutoFit/>
          </a:bodyPr>
          <a:p>
            <a:pPr eaLnBrk="1" hangingPunct="1"/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_______ pollution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25413" y="4644814"/>
            <a:ext cx="1212215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noise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7276888" y="1167554"/>
            <a:ext cx="3103033" cy="45231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fontAlgn="auto">
              <a:lnSpc>
                <a:spcPct val="100000"/>
              </a:lnSpc>
              <a:buNone/>
            </a:pP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loud music</a:t>
            </a:r>
            <a:endParaRPr lang="en-US" altLang="zh-CN" sz="36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l" fontAlgn="auto">
              <a:lnSpc>
                <a:spcPct val="100000"/>
              </a:lnSpc>
              <a:buNone/>
            </a:pP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planes</a:t>
            </a:r>
            <a:endParaRPr lang="en-US" altLang="zh-CN" sz="36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l" fontAlgn="auto">
              <a:lnSpc>
                <a:spcPct val="100000"/>
              </a:lnSpc>
              <a:buNone/>
            </a:pP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building houses</a:t>
            </a:r>
            <a:endParaRPr lang="en-US" altLang="zh-CN" sz="36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l" fontAlgn="auto">
              <a:lnSpc>
                <a:spcPct val="100000"/>
              </a:lnSpc>
              <a:buNone/>
            </a:pP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mobile phones</a:t>
            </a:r>
            <a:endParaRPr lang="en-US" altLang="zh-CN" sz="36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l" fontAlgn="auto">
              <a:lnSpc>
                <a:spcPct val="100000"/>
              </a:lnSpc>
              <a:buNone/>
            </a:pP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machines</a:t>
            </a:r>
            <a:endParaRPr lang="en-US" altLang="zh-CN" sz="36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l" fontAlgn="auto">
              <a:lnSpc>
                <a:spcPct val="100000"/>
              </a:lnSpc>
              <a:buNone/>
            </a:pP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crowds</a:t>
            </a:r>
            <a:endParaRPr lang="en-US" altLang="zh-CN" sz="36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l" fontAlgn="auto">
              <a:lnSpc>
                <a:spcPct val="100000"/>
              </a:lnSpc>
              <a:buNone/>
            </a:pP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vehicles</a:t>
            </a:r>
            <a:endParaRPr lang="en-US" altLang="zh-CN" sz="36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9085" y="1720215"/>
            <a:ext cx="4003040" cy="2673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11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charRg st="11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charRg st="11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charRg st="11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18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charRg st="18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charRg st="18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charRg st="18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34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charRg st="34" end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charRg st="34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charRg st="34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8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charRg st="48" end="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charRg st="48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charRg st="48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57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charRg st="57" end="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charRg st="57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charRg st="57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64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txEl>
                                              <p:charRg st="64" end="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charRg st="64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charRg st="64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907627" y="1989667"/>
            <a:ext cx="10657417" cy="26803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      used to</a:t>
            </a: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为固定结构，意为“曾经；过去常常”，表示过去存在或经常发生但现在已经停止的行为或习惯，后接</a:t>
            </a: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动词原形</a:t>
            </a: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。</a:t>
            </a:r>
            <a:endParaRPr kumimoji="0" lang="zh-CN" altLang="en-US" sz="3735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Rectangle 387"/>
          <p:cNvSpPr>
            <a:spLocks noChangeArrowheads="1"/>
          </p:cNvSpPr>
          <p:nvPr/>
        </p:nvSpPr>
        <p:spPr bwMode="auto">
          <a:xfrm>
            <a:off x="918210" y="1003935"/>
            <a:ext cx="8209915" cy="6451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楷体" panose="02010609060101010101" charset="-122"/>
              <a:buNone/>
              <a:defRPr/>
            </a:pP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ea"/>
                <a:ea typeface="+mj-ea"/>
                <a:cs typeface="+mj-ea"/>
                <a:sym typeface="+mn-ea"/>
              </a:rPr>
              <a:t>一、</a:t>
            </a:r>
            <a:r>
              <a:rPr kumimoji="1" lang="en-US" altLang="zh-CN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used to </a:t>
            </a: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的用法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+mj-ea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315384" y="1509184"/>
            <a:ext cx="11521017" cy="3543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1. </a:t>
            </a: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否定结构</a:t>
            </a:r>
            <a:r>
              <a:rPr kumimoji="0" lang="en-US" altLang="zh-CN" sz="3735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:</a:t>
            </a: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   </a:t>
            </a: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主语</a:t>
            </a:r>
            <a:r>
              <a:rPr kumimoji="0" lang="en-US" altLang="zh-CN" sz="37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+ didn’t + use to + </a:t>
            </a: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动词原形</a:t>
            </a:r>
            <a:r>
              <a:rPr kumimoji="0" lang="en-US" altLang="zh-CN" sz="37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                </a:t>
            </a: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     </a:t>
            </a:r>
            <a:endParaRPr kumimoji="0" lang="en-US" altLang="zh-CN" sz="3735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                       </a:t>
            </a: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主语 </a:t>
            </a:r>
            <a:r>
              <a:rPr kumimoji="0" lang="en-US" altLang="zh-CN" sz="37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+ usedn’t to + </a:t>
            </a: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动词原形</a:t>
            </a:r>
            <a:endParaRPr kumimoji="0" lang="en-US" altLang="zh-CN" sz="3735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2. </a:t>
            </a: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一般疑问句</a:t>
            </a:r>
            <a:r>
              <a:rPr kumimoji="0" lang="en-US" altLang="zh-CN" sz="3735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:</a:t>
            </a: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  </a:t>
            </a:r>
            <a:r>
              <a:rPr kumimoji="0" lang="en-US" altLang="zh-CN" sz="37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Did + </a:t>
            </a: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主语 </a:t>
            </a:r>
            <a:r>
              <a:rPr kumimoji="0" lang="en-US" altLang="zh-CN" sz="37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+ use to + </a:t>
            </a: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动词原形 </a:t>
            </a:r>
            <a:r>
              <a:rPr kumimoji="0" lang="en-US" altLang="zh-CN" sz="37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+ </a:t>
            </a: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其他？</a:t>
            </a:r>
            <a:endParaRPr kumimoji="0" lang="en-US" altLang="zh-CN" sz="3735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                      </a:t>
            </a: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kumimoji="0" lang="en-US" altLang="zh-CN" sz="37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Used+</a:t>
            </a: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主语</a:t>
            </a:r>
            <a:r>
              <a:rPr kumimoji="0" lang="en-US" altLang="zh-CN" sz="37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+to+</a:t>
            </a: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动词原形</a:t>
            </a:r>
            <a:r>
              <a:rPr kumimoji="0" lang="en-US" altLang="zh-CN" sz="37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+</a:t>
            </a: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其他？</a:t>
            </a:r>
            <a:endParaRPr kumimoji="0" lang="en-US" altLang="zh-CN" sz="3735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r="46417" b="2844"/>
          <a:stretch>
            <a:fillRect/>
          </a:stretch>
        </p:blipFill>
        <p:spPr>
          <a:xfrm>
            <a:off x="5648325" y="2098675"/>
            <a:ext cx="2041525" cy="37090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l="53150" b="2844"/>
          <a:stretch>
            <a:fillRect/>
          </a:stretch>
        </p:blipFill>
        <p:spPr>
          <a:xfrm flipH="1">
            <a:off x="3933190" y="1734820"/>
            <a:ext cx="1851025" cy="4172585"/>
          </a:xfrm>
          <a:prstGeom prst="rect">
            <a:avLst/>
          </a:prstGeom>
        </p:spPr>
      </p:pic>
      <p:sp>
        <p:nvSpPr>
          <p:cNvPr id="4" name="对话气泡: 圆角矩形 3"/>
          <p:cNvSpPr/>
          <p:nvPr/>
        </p:nvSpPr>
        <p:spPr>
          <a:xfrm>
            <a:off x="643255" y="1734820"/>
            <a:ext cx="4850130" cy="800735"/>
          </a:xfrm>
          <a:prstGeom prst="wedgeRoundRectCallout">
            <a:avLst>
              <a:gd name="adj1" fmla="val 32778"/>
              <a:gd name="adj2" fmla="val 7353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p>
            <a:pPr eaLnBrk="1" hangingPunct="1"/>
            <a:r>
              <a:rPr lang="en-US" altLang="zh-CN" sz="373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I</a:t>
            </a:r>
            <a:r>
              <a:rPr lang="zh-CN" altLang="en-US" sz="373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t used to</a:t>
            </a:r>
            <a:r>
              <a:rPr lang="zh-CN" altLang="en-US" sz="373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lang="zh-CN" altLang="en-US" sz="373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be so clean!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对话气泡: 圆角矩形 4"/>
          <p:cNvSpPr/>
          <p:nvPr/>
        </p:nvSpPr>
        <p:spPr>
          <a:xfrm>
            <a:off x="7138670" y="1567180"/>
            <a:ext cx="4328795" cy="1136015"/>
          </a:xfrm>
          <a:prstGeom prst="wedgeRoundRectCallout">
            <a:avLst>
              <a:gd name="adj1" fmla="val -29654"/>
              <a:gd name="adj2" fmla="val 71933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It didn't use to be so dirty!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r="46417" b="2844"/>
          <a:stretch>
            <a:fillRect/>
          </a:stretch>
        </p:blipFill>
        <p:spPr>
          <a:xfrm>
            <a:off x="5648325" y="2098675"/>
            <a:ext cx="2041525" cy="37090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l="53150" b="2844"/>
          <a:stretch>
            <a:fillRect/>
          </a:stretch>
        </p:blipFill>
        <p:spPr>
          <a:xfrm flipH="1">
            <a:off x="4043045" y="1635125"/>
            <a:ext cx="1851025" cy="4172585"/>
          </a:xfrm>
          <a:prstGeom prst="rect">
            <a:avLst/>
          </a:prstGeom>
        </p:spPr>
      </p:pic>
      <p:sp>
        <p:nvSpPr>
          <p:cNvPr id="4" name="对话气泡: 圆角矩形 3"/>
          <p:cNvSpPr/>
          <p:nvPr/>
        </p:nvSpPr>
        <p:spPr>
          <a:xfrm>
            <a:off x="713105" y="1635125"/>
            <a:ext cx="4850130" cy="800735"/>
          </a:xfrm>
          <a:prstGeom prst="wedgeRoundRectCallout">
            <a:avLst>
              <a:gd name="adj1" fmla="val 32778"/>
              <a:gd name="adj2" fmla="val 7353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p>
            <a:pPr eaLnBrk="1" hangingPunct="1"/>
            <a:r>
              <a:rPr lang="en-US" sz="3730" b="1" dirty="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Used it</a:t>
            </a:r>
            <a:r>
              <a:rPr lang="zh-CN" altLang="en-US" sz="373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to</a:t>
            </a:r>
            <a:r>
              <a:rPr lang="zh-CN" altLang="en-US" sz="373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lang="zh-CN" altLang="en-US" sz="373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be so </a:t>
            </a:r>
            <a:r>
              <a:rPr lang="en-US" altLang="zh-CN" sz="373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dirty?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对话气泡: 圆角矩形 4"/>
          <p:cNvSpPr/>
          <p:nvPr/>
        </p:nvSpPr>
        <p:spPr>
          <a:xfrm>
            <a:off x="7240905" y="1520825"/>
            <a:ext cx="3747135" cy="1169670"/>
          </a:xfrm>
          <a:prstGeom prst="wedgeRoundRectCallout">
            <a:avLst>
              <a:gd name="adj1" fmla="val -44306"/>
              <a:gd name="adj2" fmla="val 78773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No, it usedn't to be so dirty.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1794933" y="933451"/>
            <a:ext cx="8908415" cy="26803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【</a:t>
            </a: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拓展</a:t>
            </a:r>
            <a:r>
              <a:rPr kumimoji="0" lang="en-US" altLang="zh-CN" sz="37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】</a:t>
            </a:r>
            <a:endParaRPr kumimoji="0" lang="en-US" altLang="zh-CN" sz="3735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      </a:t>
            </a:r>
            <a:r>
              <a:rPr kumimoji="0" lang="en-US" altLang="zh-CN" sz="3735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be/get used to sth. /doing sth.</a:t>
            </a:r>
            <a:endParaRPr kumimoji="0" lang="en-US" altLang="zh-CN" sz="3735" b="1" i="0" u="none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      表示“习惯于</a:t>
            </a:r>
            <a:r>
              <a:rPr kumimoji="0" lang="en-US" altLang="zh-CN" sz="37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/</a:t>
            </a: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适应于某事</a:t>
            </a:r>
            <a:r>
              <a:rPr kumimoji="0" lang="en-US" altLang="zh-CN" sz="37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/ </a:t>
            </a: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做某事”。</a:t>
            </a:r>
            <a:endParaRPr kumimoji="0" lang="zh-CN" altLang="en-US" sz="3735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74333" y="3835400"/>
            <a:ext cx="7670800" cy="11684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例句：我习惯早起。</a:t>
            </a:r>
            <a:endParaRPr kumimoji="0" lang="en-US" altLang="zh-CN" sz="3735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             I am used to getting up early. </a:t>
            </a:r>
            <a:endParaRPr kumimoji="0" lang="zh-CN" altLang="en-US" sz="3735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5" grpId="1" bldLvl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AutoShape 8"/>
          <p:cNvSpPr/>
          <p:nvPr/>
        </p:nvSpPr>
        <p:spPr>
          <a:xfrm>
            <a:off x="2049145" y="1597025"/>
            <a:ext cx="6447155" cy="1871345"/>
          </a:xfrm>
          <a:prstGeom prst="wedgeRoundRectCallout">
            <a:avLst>
              <a:gd name="adj1" fmla="val -60322"/>
              <a:gd name="adj2" fmla="val 4976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20200" tIns="62641" rIns="120200" bIns="62641" anchor="ctr" anchorCtr="0"/>
          <a:p>
            <a:pPr algn="l" eaLnBrk="1" hangingPunct="1"/>
            <a:r>
              <a:rPr lang="zh-CN" altLang="en-US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Yes, but people are </a:t>
            </a:r>
            <a:r>
              <a:rPr lang="zh-CN" altLang="en-US" sz="373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throwing </a:t>
            </a:r>
            <a:endParaRPr lang="zh-CN" altLang="en-US" sz="373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l" eaLnBrk="1" hangingPunct="1"/>
            <a:r>
              <a:rPr lang="en-US" altLang="zh-CN" sz="373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away</a:t>
            </a:r>
            <a:r>
              <a:rPr lang="en-US" altLang="zh-CN" sz="3730" b="1" kern="0" noProof="0" dirty="0">
                <a:ln>
                  <a:noFill/>
                </a:ln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 things they don’t need </a:t>
            </a:r>
            <a:endParaRPr lang="en-US" altLang="zh-CN" sz="3730" b="1" kern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  <a:p>
            <a:pPr algn="l" eaLnBrk="1" hangingPunct="1"/>
            <a:r>
              <a:rPr lang="en-US" altLang="zh-CN" sz="3730" b="1" kern="0" noProof="0" dirty="0">
                <a:ln>
                  <a:noFill/>
                </a:ln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anymore</a:t>
            </a:r>
            <a:r>
              <a:rPr lang="en-US" altLang="zh-CN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into the water.    </a:t>
            </a:r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endParaRPr lang="en-US" altLang="zh-CN" sz="373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314489" y="3684270"/>
            <a:ext cx="5916084" cy="6299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throw away</a:t>
            </a: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      扔掉，丢弃</a:t>
            </a:r>
            <a:endParaRPr kumimoji="0" lang="en-US" altLang="zh-CN" sz="3735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48435" y="4477385"/>
            <a:ext cx="9889067" cy="11169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not … anymore</a:t>
            </a: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意为“不再”，在句中作状语，相当于</a:t>
            </a:r>
            <a:r>
              <a:rPr kumimoji="0" lang="en-US" altLang="zh-CN" sz="3735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no more</a:t>
            </a: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（不再）。</a:t>
            </a:r>
            <a:endParaRPr kumimoji="0" lang="zh-CN" altLang="en-US" sz="3735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Rectangle 387"/>
          <p:cNvSpPr>
            <a:spLocks noChangeArrowheads="1"/>
          </p:cNvSpPr>
          <p:nvPr/>
        </p:nvSpPr>
        <p:spPr bwMode="auto">
          <a:xfrm>
            <a:off x="928370" y="735330"/>
            <a:ext cx="8209915" cy="6451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楷体" panose="02010609060101010101" charset="-122"/>
              <a:buNone/>
              <a:defRPr/>
            </a:pP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ea"/>
                <a:ea typeface="+mj-ea"/>
                <a:cs typeface="+mj-ea"/>
                <a:sym typeface="+mn-ea"/>
              </a:rPr>
              <a:t>二、</a:t>
            </a:r>
            <a:r>
              <a:rPr kumimoji="1" 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away</a:t>
            </a: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相关短语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+mj-ea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 bldLvl="0" animBg="1"/>
      <p:bldP spid="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>
            <p:custDataLst>
              <p:tags r:id="rId1"/>
            </p:custDataLst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0202" cy="2478668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4"/>
            </p:custDataLst>
          </p:nvPr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97" y="4944136"/>
            <a:ext cx="1620202" cy="1913864"/>
          </a:xfrm>
          <a:prstGeom prst="rect">
            <a:avLst/>
          </a:prstGeom>
        </p:spPr>
      </p:pic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Review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295" name="矩形 2"/>
          <p:cNvSpPr/>
          <p:nvPr/>
        </p:nvSpPr>
        <p:spPr>
          <a:xfrm>
            <a:off x="1619885" y="4000500"/>
            <a:ext cx="8613140" cy="7239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10000"/>
              </a:lnSpc>
              <a:buNone/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The fish live at the _______ of the sea.</a:t>
            </a:r>
            <a:endParaRPr lang="zh-CN" altLang="en-US" sz="3735" dirty="0"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148" name="矩形 5"/>
          <p:cNvSpPr/>
          <p:nvPr/>
        </p:nvSpPr>
        <p:spPr>
          <a:xfrm>
            <a:off x="5547995" y="4000500"/>
            <a:ext cx="1633855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None/>
            </a:pPr>
            <a:r>
              <a:rPr lang="en-US" altLang="zh-CN" sz="3735" b="1" dirty="0">
                <a:solidFill>
                  <a:srgbClr val="3333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bottom</a:t>
            </a:r>
            <a:endParaRPr lang="zh-CN" altLang="en-US" sz="2400" dirty="0">
              <a:solidFill>
                <a:srgbClr val="3333FF"/>
              </a:solidFill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5390" y="1458595"/>
            <a:ext cx="4061460" cy="228600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1073151" y="740833"/>
            <a:ext cx="8259233" cy="6661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【</a:t>
            </a: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拓展</a:t>
            </a:r>
            <a:r>
              <a:rPr kumimoji="0" lang="en-US" altLang="zh-CN" sz="37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】away</a:t>
            </a: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作副词时，常见短语有：</a:t>
            </a:r>
            <a:endParaRPr kumimoji="0" lang="zh-CN" altLang="en-US" sz="3735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43437" y="1289262"/>
            <a:ext cx="7205345" cy="47504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get away        </a:t>
            </a: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逃脱；（使）离开</a:t>
            </a:r>
            <a:endParaRPr kumimoji="0" lang="en-US" altLang="zh-CN" sz="3735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go away         </a:t>
            </a: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离去；出去</a:t>
            </a:r>
            <a:endParaRPr kumimoji="0" lang="en-US" altLang="zh-CN" sz="3735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run away       </a:t>
            </a: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逃走；离开</a:t>
            </a:r>
            <a:endParaRPr kumimoji="0" lang="en-US" altLang="zh-CN" sz="3735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stay away      </a:t>
            </a: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不在家；外出</a:t>
            </a:r>
            <a:endParaRPr kumimoji="0" lang="en-US" altLang="zh-CN" sz="3735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take away      </a:t>
            </a: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拿走；带走，夺去</a:t>
            </a:r>
            <a:endParaRPr kumimoji="0" lang="en-US" altLang="zh-CN" sz="3735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move away    </a:t>
            </a: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搬到别处去住；离开</a:t>
            </a:r>
            <a:endParaRPr kumimoji="0" lang="zh-CN" altLang="en-US" sz="3735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90" name="Rectangle 2"/>
          <p:cNvSpPr/>
          <p:nvPr/>
        </p:nvSpPr>
        <p:spPr>
          <a:xfrm>
            <a:off x="759249" y="1381760"/>
            <a:ext cx="10541000" cy="423418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</a:t>
            </a: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He ___ go out with his parents, but now he ____   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</a:t>
            </a: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stay</a:t>
            </a: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ing</a:t>
            </a: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at home alone.</a:t>
            </a:r>
            <a:endParaRPr lang="zh-CN" altLang="en-US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A. </a:t>
            </a: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use</a:t>
            </a: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d</a:t>
            </a: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to; is used to</a:t>
            </a: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  B. </a:t>
            </a: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is used to; used to</a:t>
            </a:r>
            <a:endParaRPr lang="zh-CN" altLang="en-US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C. </a:t>
            </a: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use</a:t>
            </a: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d</a:t>
            </a: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to; used to</a:t>
            </a: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     D. </a:t>
            </a: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is used to; is used to</a:t>
            </a:r>
            <a:endParaRPr lang="zh-CN" altLang="en-US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20000"/>
              </a:lnSpc>
            </a:pPr>
            <a:endParaRPr lang="zh-CN" altLang="en-US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988185" y="1538182"/>
            <a:ext cx="585470" cy="810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73" tIns="60933" rIns="121873" bIns="60933">
            <a:spAutoFit/>
          </a:bodyPr>
          <a:p>
            <a:pPr marR="0" defTabSz="9144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kern="0" cap="none" spc="0" normalizeH="0" baseline="0" noProof="0" dirty="0">
                <a:solidFill>
                  <a:srgbClr val="FF0000"/>
                </a:solidFill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A</a:t>
            </a:r>
            <a:endParaRPr kumimoji="0" lang="en-US" altLang="zh-CN" sz="3735" b="1" kern="0" cap="none" spc="0" normalizeH="0" baseline="0" noProof="0" dirty="0">
              <a:solidFill>
                <a:srgbClr val="FF0000"/>
              </a:solidFill>
              <a:latin typeface="Times New Roman" panose="02020603050405020304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Rectangle 387"/>
          <p:cNvSpPr>
            <a:spLocks noChangeArrowheads="1"/>
          </p:cNvSpPr>
          <p:nvPr/>
        </p:nvSpPr>
        <p:spPr bwMode="auto">
          <a:xfrm>
            <a:off x="-635" y="137160"/>
            <a:ext cx="12192635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Practice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387"/>
          <p:cNvSpPr>
            <a:spLocks noChangeArrowheads="1"/>
          </p:cNvSpPr>
          <p:nvPr/>
        </p:nvSpPr>
        <p:spPr bwMode="auto">
          <a:xfrm>
            <a:off x="-635" y="137160"/>
            <a:ext cx="12192635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Summary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5114925" y="1505585"/>
            <a:ext cx="7077075" cy="2890520"/>
          </a:xfrm>
          <a:prstGeom prst="rect">
            <a:avLst/>
          </a:prstGeom>
          <a:noFill/>
          <a:ln w="9525">
            <a:noFill/>
          </a:ln>
        </p:spPr>
        <p:txBody>
          <a:bodyPr wrap="square" lIns="121873" tIns="60933" rIns="121873" bIns="60933">
            <a:spAutoFit/>
          </a:bodyPr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0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1. </a:t>
            </a:r>
            <a:r>
              <a:rPr lang="en-US" altLang="zh-CN" sz="4000" b="1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  <a:sym typeface="+mn-ea"/>
              </a:rPr>
              <a:t> </a:t>
            </a:r>
            <a:r>
              <a:rPr kumimoji="1" lang="en-US" altLang="zh-CN" sz="40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used to </a:t>
            </a:r>
            <a:endParaRPr kumimoji="1" lang="en-US" altLang="zh-CN" sz="4000" b="1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j-ea"/>
              <a:cs typeface="Times New Roman" panose="0202060305040502030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40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2. </a:t>
            </a:r>
            <a:r>
              <a:rPr lang="en-US" altLang="zh-CN" sz="4000" b="1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  <a:sym typeface="+mn-ea"/>
              </a:rPr>
              <a:t>be/get used to sth. /doing sth.</a:t>
            </a:r>
            <a:endParaRPr lang="en-US" altLang="zh-CN" sz="4000" b="1" kern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楷体" panose="02010609060101010101" charset="-122"/>
              <a:cs typeface="Times New Roman" panose="0202060305040502030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0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3. throw away</a:t>
            </a:r>
            <a:endParaRPr lang="en-US" altLang="zh-CN" sz="40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-635" y="2425065"/>
            <a:ext cx="480504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buFontTx/>
            </a:pPr>
            <a:r>
              <a:rPr lang="en-US" altLang="zh-CN" sz="40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黑体" panose="02010609060101010101" charset="-122"/>
                <a:cs typeface="+mj-cs"/>
                <a:sym typeface="楷体" panose="02010609060101010101" charset="-122"/>
              </a:rPr>
              <a:t>Unit 1</a:t>
            </a:r>
            <a:r>
              <a:rPr lang="en-US" altLang="zh-CN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3  We’re trying to save the earth!</a:t>
            </a:r>
            <a:endParaRPr lang="en-US" altLang="zh-CN" sz="4000" b="1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" name="左大括号 1"/>
          <p:cNvSpPr/>
          <p:nvPr/>
        </p:nvSpPr>
        <p:spPr>
          <a:xfrm>
            <a:off x="4804410" y="1675765"/>
            <a:ext cx="435610" cy="2720340"/>
          </a:xfrm>
          <a:prstGeom prst="leftBrac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九上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0960" y="-22860"/>
            <a:ext cx="12276455" cy="69018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201035" y="1548946"/>
            <a:ext cx="5789930" cy="1398905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8000" b="0" u="none" strike="noStrike" kern="1200" cap="none" spc="10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</a:defRPr>
            </a:lvl1pPr>
          </a:lstStyle>
          <a:p>
            <a:r>
              <a:rPr lang="en-US" altLang="zh-CN" dirty="0">
                <a:latin typeface="Bahnschrift" panose="020B0502040204020203" charset="0"/>
                <a:cs typeface="Bahnschrift" panose="020B0502040204020203" charset="0"/>
              </a:rPr>
              <a:t>THANKS</a:t>
            </a:r>
            <a:endParaRPr lang="en-US" altLang="zh-CN" dirty="0">
              <a:latin typeface="Bahnschrift" panose="020B0502040204020203" charset="0"/>
              <a:cs typeface="Bahnschrift" panose="020B0502040204020203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矩形 7"/>
          <p:cNvSpPr/>
          <p:nvPr/>
        </p:nvSpPr>
        <p:spPr>
          <a:xfrm>
            <a:off x="7255933" y="2936240"/>
            <a:ext cx="2240915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None/>
            </a:pPr>
            <a:r>
              <a:rPr lang="en-US" altLang="zh-CN" sz="3735" b="1" dirty="0">
                <a:solidFill>
                  <a:srgbClr val="3333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fisherman</a:t>
            </a:r>
            <a:endParaRPr lang="zh-CN" altLang="en-US" sz="3735" dirty="0">
              <a:solidFill>
                <a:srgbClr val="3333FF"/>
              </a:solidFill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7140" y="1370965"/>
            <a:ext cx="4361180" cy="41167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9" name="矩形 2"/>
          <p:cNvSpPr/>
          <p:nvPr/>
        </p:nvSpPr>
        <p:spPr>
          <a:xfrm>
            <a:off x="3144944" y="4420447"/>
            <a:ext cx="5901267" cy="723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10000"/>
              </a:lnSpc>
              <a:buNone/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_________ chopsticks</a:t>
            </a:r>
            <a:endParaRPr lang="zh-CN" altLang="en-US" sz="3735" dirty="0"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49744" y="4344247"/>
            <a:ext cx="1739900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735" b="1" dirty="0">
                <a:solidFill>
                  <a:srgbClr val="3333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wooden</a:t>
            </a:r>
            <a:endParaRPr lang="zh-CN" altLang="en-US" sz="3735" b="1" dirty="0">
              <a:solidFill>
                <a:srgbClr val="3333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09365" y="1344930"/>
            <a:ext cx="3810000" cy="27279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7058661" y="2666365"/>
            <a:ext cx="2360295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735" b="1" dirty="0">
                <a:solidFill>
                  <a:srgbClr val="3333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plastic bag</a:t>
            </a:r>
            <a:endParaRPr lang="zh-CN" altLang="en-US" sz="3735" b="1" dirty="0">
              <a:solidFill>
                <a:srgbClr val="3333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90850" y="1264285"/>
            <a:ext cx="3810000" cy="3825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8" name="矩形 3"/>
          <p:cNvSpPr/>
          <p:nvPr/>
        </p:nvSpPr>
        <p:spPr>
          <a:xfrm>
            <a:off x="6411384" y="2836333"/>
            <a:ext cx="3520440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None/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Don’t ________!</a:t>
            </a:r>
            <a:endParaRPr lang="zh-CN" altLang="en-US" sz="3735" dirty="0"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125" name="矩形 4"/>
          <p:cNvSpPr/>
          <p:nvPr/>
        </p:nvSpPr>
        <p:spPr>
          <a:xfrm>
            <a:off x="8161867" y="2738967"/>
            <a:ext cx="1184910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None/>
            </a:pPr>
            <a:r>
              <a:rPr lang="en-US" altLang="zh-CN" sz="3735" b="1" dirty="0">
                <a:solidFill>
                  <a:srgbClr val="3333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litter</a:t>
            </a:r>
            <a:endParaRPr lang="zh-CN" altLang="en-US" sz="2400" dirty="0">
              <a:solidFill>
                <a:srgbClr val="3333FF"/>
              </a:solidFill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3670" y="1788795"/>
            <a:ext cx="4236085" cy="2761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>
            <p:custDataLst>
              <p:tags r:id="rId1"/>
            </p:custDataLst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0202" cy="2478668"/>
          </a:xfrm>
          <a:prstGeom prst="rect">
            <a:avLst/>
          </a:prstGeom>
        </p:spPr>
      </p:pic>
      <p:sp>
        <p:nvSpPr>
          <p:cNvPr id="2" name="Text Box 4"/>
          <p:cNvSpPr txBox="1"/>
          <p:nvPr/>
        </p:nvSpPr>
        <p:spPr>
          <a:xfrm>
            <a:off x="5506509" y="3056256"/>
            <a:ext cx="5798185" cy="859155"/>
          </a:xfrm>
          <a:prstGeom prst="rect">
            <a:avLst/>
          </a:prstGeom>
          <a:noFill/>
          <a:ln w="9525">
            <a:noFill/>
          </a:ln>
        </p:spPr>
        <p:txBody>
          <a:bodyPr wrap="none" lIns="121873" tIns="60933" rIns="121873" bIns="60933">
            <a:spAutoFit/>
          </a:bodyPr>
          <a:p>
            <a:pPr eaLnBrk="1" hangingPunct="1"/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The earth 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is polluted</a:t>
            </a:r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.</a:t>
            </a:r>
            <a:endParaRPr lang="en-US" altLang="zh-CN" sz="48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Rectangle 387"/>
          <p:cNvSpPr>
            <a:spLocks noChangeArrowheads="1"/>
          </p:cNvSpPr>
          <p:nvPr/>
        </p:nvSpPr>
        <p:spPr bwMode="auto">
          <a:xfrm>
            <a:off x="-635" y="137160"/>
            <a:ext cx="12192635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Language points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0505" y="1657985"/>
            <a:ext cx="3655695" cy="365569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AutoShape 5"/>
          <p:cNvSpPr/>
          <p:nvPr/>
        </p:nvSpPr>
        <p:spPr>
          <a:xfrm>
            <a:off x="2670387" y="1639993"/>
            <a:ext cx="4768851" cy="1794933"/>
          </a:xfrm>
          <a:prstGeom prst="wedgeRoundRectCallout">
            <a:avLst>
              <a:gd name="adj1" fmla="val -59421"/>
              <a:gd name="adj2" fmla="val -24236"/>
              <a:gd name="adj3" fmla="val 16667"/>
            </a:avLst>
          </a:prstGeom>
          <a:noFill/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20200" tIns="62641" rIns="120200" bIns="62641" anchor="ctr" anchorCtr="0"/>
          <a:p>
            <a:pPr eaLnBrk="1" hangingPunct="1"/>
            <a:r>
              <a:rPr lang="zh-CN" altLang="en-US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The </a:t>
            </a:r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air </a:t>
            </a:r>
            <a:r>
              <a:rPr lang="zh-CN" altLang="en-US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was dirty. </a:t>
            </a:r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The </a:t>
            </a:r>
            <a:endParaRPr lang="en-US" altLang="zh-CN" sz="373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/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smoke from factories </a:t>
            </a:r>
            <a:endParaRPr lang="en-US" altLang="zh-CN" sz="373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/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was black.</a:t>
            </a:r>
            <a:endParaRPr lang="en-US" altLang="zh-CN" sz="373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3" name="AutoShape 5"/>
          <p:cNvSpPr/>
          <p:nvPr/>
        </p:nvSpPr>
        <p:spPr>
          <a:xfrm>
            <a:off x="5102437" y="3771477"/>
            <a:ext cx="3263900" cy="1344083"/>
          </a:xfrm>
          <a:prstGeom prst="wedgeRoundRectCallout">
            <a:avLst>
              <a:gd name="adj1" fmla="val 64162"/>
              <a:gd name="adj2" fmla="val -41134"/>
              <a:gd name="adj3" fmla="val 16667"/>
            </a:avLst>
          </a:prstGeom>
          <a:noFill/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20200" tIns="62641" rIns="120200" bIns="62641" anchor="ctr" anchorCtr="0"/>
          <a:p>
            <a:pPr eaLnBrk="1" hangingPunct="1"/>
            <a:r>
              <a:rPr lang="zh-CN" altLang="en-US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But it used to</a:t>
            </a:r>
            <a:endParaRPr lang="zh-CN" altLang="en-US" sz="373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/>
            <a:r>
              <a:rPr lang="zh-CN" altLang="en-US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be so clean!</a:t>
            </a:r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</a:t>
            </a:r>
            <a:endParaRPr lang="en-US" altLang="zh-CN" sz="373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r="46417" b="2844"/>
          <a:stretch>
            <a:fillRect/>
          </a:stretch>
        </p:blipFill>
        <p:spPr>
          <a:xfrm>
            <a:off x="8482330" y="2248535"/>
            <a:ext cx="2041525" cy="37090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l="53150" b="2844"/>
          <a:stretch>
            <a:fillRect/>
          </a:stretch>
        </p:blipFill>
        <p:spPr>
          <a:xfrm flipH="1">
            <a:off x="541020" y="804545"/>
            <a:ext cx="1851025" cy="4172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1"/>
          <a:srcRect l="11198"/>
          <a:stretch>
            <a:fillRect/>
          </a:stretch>
        </p:blipFill>
        <p:spPr bwMode="auto">
          <a:xfrm>
            <a:off x="719667" y="1572684"/>
            <a:ext cx="5240867" cy="336126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5"/>
          <p:cNvSpPr txBox="1"/>
          <p:nvPr/>
        </p:nvSpPr>
        <p:spPr>
          <a:xfrm>
            <a:off x="1432984" y="5164667"/>
            <a:ext cx="3783330" cy="664845"/>
          </a:xfrm>
          <a:prstGeom prst="rect">
            <a:avLst/>
          </a:prstGeom>
          <a:noFill/>
          <a:ln w="9525">
            <a:noFill/>
          </a:ln>
        </p:spPr>
        <p:txBody>
          <a:bodyPr wrap="none" lIns="90292" tIns="45145" rIns="90292" bIns="45145">
            <a:spAutoFit/>
          </a:bodyPr>
          <a:p>
            <a:pPr eaLnBrk="1" hangingPunct="1"/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_______ pollution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69584" y="5109633"/>
            <a:ext cx="763270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air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" name="TextBox 9"/>
          <p:cNvSpPr txBox="1"/>
          <p:nvPr/>
        </p:nvSpPr>
        <p:spPr>
          <a:xfrm>
            <a:off x="7336790" y="1167342"/>
            <a:ext cx="2982384" cy="45231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fontAlgn="auto">
              <a:lnSpc>
                <a:spcPct val="150000"/>
              </a:lnSpc>
              <a:buNone/>
            </a:pP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cars</a:t>
            </a:r>
            <a:endParaRPr lang="en-US" altLang="zh-CN" sz="32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l" fontAlgn="auto">
              <a:lnSpc>
                <a:spcPct val="150000"/>
              </a:lnSpc>
              <a:buNone/>
            </a:pP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factories</a:t>
            </a:r>
            <a:endParaRPr lang="en-US" altLang="zh-CN" sz="32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l" fontAlgn="auto">
              <a:lnSpc>
                <a:spcPct val="150000"/>
              </a:lnSpc>
              <a:buNone/>
            </a:pP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smoking</a:t>
            </a:r>
            <a:endParaRPr lang="en-US" altLang="zh-CN" sz="32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l" fontAlgn="auto">
              <a:lnSpc>
                <a:spcPct val="150000"/>
              </a:lnSpc>
              <a:buNone/>
            </a:pP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building houses</a:t>
            </a:r>
            <a:endParaRPr lang="en-US" altLang="zh-CN" sz="32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l" fontAlgn="auto">
              <a:lnSpc>
                <a:spcPct val="150000"/>
              </a:lnSpc>
              <a:buNone/>
            </a:pP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burning </a:t>
            </a:r>
            <a:endParaRPr lang="en-US" altLang="zh-CN" sz="32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l" fontAlgn="auto">
              <a:lnSpc>
                <a:spcPct val="150000"/>
              </a:lnSpc>
              <a:buNone/>
            </a:pP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power plants</a:t>
            </a:r>
            <a:endParaRPr lang="en-US" altLang="zh-CN" sz="32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charRg st="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charRg st="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charRg st="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15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charRg st="15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charRg st="15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charRg st="15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23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charRg st="23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charRg st="23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charRg st="23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39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charRg st="39" end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charRg st="39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charRg st="39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48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charRg st="48" end="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charRg st="48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charRg st="48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build="p"/>
    </p:bldLst>
  </p:timing>
</p:sld>
</file>

<file path=ppt/tags/tag1.xml><?xml version="1.0" encoding="utf-8"?>
<p:tagLst xmlns:p="http://schemas.openxmlformats.org/presentationml/2006/main">
  <p:tag name="KSO_WM_UNIT_ISCONTENTSTITLE" val="0"/>
  <p:tag name="KSO_WM_UNIT_PRESET_TEXT" val="单击此处添加标题"/>
  <p:tag name="KSO_WM_UNIT_VALUE" val="9"/>
  <p:tag name="KSO_WM_UNIT_HIGHLIGHT" val="0"/>
  <p:tag name="KSO_WM_UNIT_COMPATIBLE" val="0"/>
  <p:tag name="KSO_WM_UNIT_TYPE" val="a"/>
  <p:tag name="KSO_WM_UNIT_INDEX" val="1"/>
  <p:tag name="KSO_WM_UNIT_ID" val="custom20190933_1*a*1"/>
  <p:tag name="KSO_WM_TEMPLATE_CATEGORY" val="custom"/>
  <p:tag name="KSO_WM_TEMPLATE_INDEX" val="20190933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12.xml><?xml version="1.0" encoding="utf-8"?>
<p:tagLst xmlns:p="http://schemas.openxmlformats.org/presentationml/2006/main">
  <p:tag name="KSO_WM_UNIT_ISCONTENTS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LAYERLEVEL" val="1"/>
  <p:tag name="KSO_WM_TAG_VERSION" val="1.0"/>
  <p:tag name="KSO_WM_BEAUTIFY_FLAG" val="#wm#"/>
  <p:tag name="KSO_WM_UNIT_PRESET_TEXT" val="THANKS"/>
  <p:tag name="KSO_WM_TEMPLATE_CATEGORY" val="custom"/>
  <p:tag name="KSO_WM_TEMPLATE_INDEX" val="20206112"/>
  <p:tag name="KSO_WM_UNIT_ID" val="custom20206112_23*a*1"/>
  <p:tag name="KSO_WM_UNIT_ISNUMDGMTITLE" val="0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2.xml><?xml version="1.0" encoding="utf-8"?>
<p:tagLst xmlns:p="http://schemas.openxmlformats.org/presentationml/2006/main">
  <p:tag name="KSO_WM_TEMPLATE_CATEGORY" val="custom"/>
  <p:tag name="KSO_WM_TEMPLATE_INDEX" val="20206112"/>
</p:tagLst>
</file>

<file path=ppt/tags/tag3.xml><?xml version="1.0" encoding="utf-8"?>
<p:tagLst xmlns:p="http://schemas.openxmlformats.org/presentationml/2006/main">
  <p:tag name="KSO_WM_SLIDE_BACKGROUND_TYPE" val="belt"/>
  <p:tag name="KSO_WM_TEMPLATE_CATEGORY" val="custom"/>
  <p:tag name="KSO_WM_TEMPLATE_INDEX" val="20206112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ID" val="custom20206112_16*i*2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TYPE" val="belt"/>
  <p:tag name="KSO_WM_TEMPLATE_CATEGORY" val="custom"/>
  <p:tag name="KSO_WM_TEMPLATE_INDEX" val="20206112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ID" val="custom20206112_16*i*3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belt&quot;,&quot;left&quot;:0.0,&quot;top&quot;:0.0,&quot;right&quot;:0.0,&quot;bottom&quot;:0.0,&quot;leftAbs&quot;:false,&quot;topAbs&quot;:false,&quot;rightAbs&quot;:false,&quot;bottomAbs&quot;:false}]}"/>
  <p:tag name="KSO_WM_SLIDE_CAN_ADD_NAVIGATION" val="1"/>
  <p:tag name="KSO_WM_SLIDE_BACKGROUND" val="[&quot;general&quot;,&quot;belt&quot;]"/>
  <p:tag name="KSO_WM_SLIDE_RATIO" val="1.777778"/>
  <p:tag name="KSO_WM_TEMPLATE_SUBCATEGORY" val="0"/>
  <p:tag name="KSO_WM_SLIDE_ITEM_CNT" val="0"/>
  <p:tag name="KSO_WM_SLIDE_INDEX" val="16"/>
  <p:tag name="KSO_WM_TAG_VERSION" val="1.0"/>
  <p:tag name="KSO_WM_BEAUTIFY_FLAG" val="#wm#"/>
  <p:tag name="KSO_WM_SLIDE_LAYOUT" val="d_f_i"/>
  <p:tag name="KSO_WM_SLIDE_LAYOUT_CNT" val="1_1_1"/>
  <p:tag name="KSO_WM_SLIDE_TYPE" val="text"/>
  <p:tag name="KSO_WM_SLIDE_SUBTYPE" val="picTxt"/>
  <p:tag name="KSO_WM_SLIDE_SIZE" val="960*539"/>
  <p:tag name="KSO_WM_SLIDE_POSITION" val="0*0"/>
  <p:tag name="KSO_WM_TEMPLATE_MASTER_TYPE" val="1"/>
  <p:tag name="KSO_WM_TEMPLATE_COLOR_TYPE" val="1"/>
  <p:tag name="KSO_WM_TEMPLATE_CATEGORY" val="custom"/>
  <p:tag name="KSO_WM_TEMPLATE_INDEX" val="20206112"/>
  <p:tag name="KSO_WM_SLIDE_ID" val="custom20206112_16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8.xml><?xml version="1.0" encoding="utf-8"?>
<p:tagLst xmlns:p="http://schemas.openxmlformats.org/presentationml/2006/main">
  <p:tag name="KSO_WM_SLIDE_BACKGROUND_TYPE" val="belt"/>
  <p:tag name="KSO_WM_TEMPLATE_CATEGORY" val="custom"/>
  <p:tag name="KSO_WM_TEMPLATE_INDEX" val="20206112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ID" val="custom20206112_16*i*2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belt&quot;,&quot;left&quot;:0.0,&quot;top&quot;:0.0,&quot;right&quot;:0.0,&quot;bottom&quot;:0.0,&quot;leftAbs&quot;:false,&quot;topAbs&quot;:false,&quot;rightAbs&quot;:false,&quot;bottomAbs&quot;:false}]}"/>
  <p:tag name="KSO_WM_SLIDE_CAN_ADD_NAVIGATION" val="1"/>
  <p:tag name="KSO_WM_SLIDE_BACKGROUND" val="[&quot;general&quot;,&quot;belt&quot;]"/>
  <p:tag name="KSO_WM_SLIDE_RATIO" val="1.777778"/>
  <p:tag name="KSO_WM_TEMPLATE_SUBCATEGORY" val="0"/>
  <p:tag name="KSO_WM_SLIDE_ITEM_CNT" val="0"/>
  <p:tag name="KSO_WM_SLIDE_INDEX" val="16"/>
  <p:tag name="KSO_WM_TAG_VERSION" val="1.0"/>
  <p:tag name="KSO_WM_BEAUTIFY_FLAG" val="#wm#"/>
  <p:tag name="KSO_WM_SLIDE_LAYOUT" val="d_f_i"/>
  <p:tag name="KSO_WM_SLIDE_LAYOUT_CNT" val="1_1_1"/>
  <p:tag name="KSO_WM_SLIDE_TYPE" val="text"/>
  <p:tag name="KSO_WM_SLIDE_SUBTYPE" val="picTxt"/>
  <p:tag name="KSO_WM_SLIDE_SIZE" val="960*539"/>
  <p:tag name="KSO_WM_SLIDE_POSITION" val="0*0"/>
  <p:tag name="KSO_WM_TEMPLATE_MASTER_TYPE" val="1"/>
  <p:tag name="KSO_WM_TEMPLATE_COLOR_TYPE" val="1"/>
  <p:tag name="KSO_WM_TEMPLATE_CATEGORY" val="custom"/>
  <p:tag name="KSO_WM_TEMPLATE_INDEX" val="20206112"/>
  <p:tag name="KSO_WM_SLIDE_ID" val="custom20206112_16"/>
</p:tagLst>
</file>

<file path=ppt/theme/theme1.xml><?xml version="1.0" encoding="utf-8"?>
<a:theme xmlns:a="http://schemas.openxmlformats.org/drawingml/2006/main" name="1_空白设计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1845</Words>
  <Application>WPS 演示</Application>
  <PresentationFormat>宽屏</PresentationFormat>
  <Paragraphs>145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Arial</vt:lpstr>
      <vt:lpstr>宋体</vt:lpstr>
      <vt:lpstr>Wingdings</vt:lpstr>
      <vt:lpstr>Times New Roman</vt:lpstr>
      <vt:lpstr>楷体</vt:lpstr>
      <vt:lpstr>汉仪乐喵体W</vt:lpstr>
      <vt:lpstr>Calibri</vt:lpstr>
      <vt:lpstr>微软雅黑</vt:lpstr>
      <vt:lpstr>Arial Unicode MS</vt:lpstr>
      <vt:lpstr>Times New Roman</vt:lpstr>
      <vt:lpstr>黑体</vt:lpstr>
      <vt:lpstr>Bahnschrift</vt:lpstr>
      <vt:lpstr>1_空白设计模板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zhubai</dc:creator>
  <cp:lastModifiedBy>caozh</cp:lastModifiedBy>
  <cp:revision>15</cp:revision>
  <dcterms:created xsi:type="dcterms:W3CDTF">2019-09-19T02:01:00Z</dcterms:created>
  <dcterms:modified xsi:type="dcterms:W3CDTF">2020-10-28T08:05:47Z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2052-11.1.0.10069</vt:lpwstr>
  </property>
</Properties>
</file>