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25"/>
  </p:handoutMasterIdLst>
  <p:sldIdLst>
    <p:sldId id="310" r:id="rId3"/>
    <p:sldId id="266" r:id="rId4"/>
    <p:sldId id="409" r:id="rId5"/>
    <p:sldId id="411" r:id="rId6"/>
    <p:sldId id="412" r:id="rId7"/>
    <p:sldId id="413" r:id="rId8"/>
    <p:sldId id="415" r:id="rId9"/>
    <p:sldId id="416" r:id="rId10"/>
    <p:sldId id="417" r:id="rId12"/>
    <p:sldId id="419" r:id="rId13"/>
    <p:sldId id="414" r:id="rId14"/>
    <p:sldId id="420" r:id="rId15"/>
    <p:sldId id="342" r:id="rId16"/>
    <p:sldId id="421" r:id="rId17"/>
    <p:sldId id="422" r:id="rId18"/>
    <p:sldId id="423" r:id="rId19"/>
    <p:sldId id="424" r:id="rId20"/>
    <p:sldId id="343" r:id="rId21"/>
    <p:sldId id="460" r:id="rId22"/>
    <p:sldId id="344" r:id="rId23"/>
    <p:sldId id="311" r:id="rId24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B2B2B2"/>
    <a:srgbClr val="202020"/>
    <a:srgbClr val="323232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53"/>
        <p:guide pos="381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247" y="1279525"/>
            <a:ext cx="6141156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963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/>
            <a:endParaRPr lang="zh-CN" altLang="en-US" dirty="0"/>
          </a:p>
        </p:txBody>
      </p:sp>
      <p:sp>
        <p:nvSpPr>
          <p:cNvPr id="696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charset="0"/>
                <a:ea typeface="楷体" panose="02010609060101010101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32"/>
          <p:cNvSpPr txBox="1">
            <a:spLocks noChangeArrowheads="1"/>
          </p:cNvSpPr>
          <p:nvPr/>
        </p:nvSpPr>
        <p:spPr bwMode="auto">
          <a:xfrm rot="979449">
            <a:off x="2135717" y="6563784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 dirty="0">
                <a:ln>
                  <a:noFill/>
                </a:ln>
                <a:solidFill>
                  <a:srgbClr val="B7E3D6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0" i="0" u="none" strike="noStrike" kern="1200" cap="none" spc="0" normalizeH="0" baseline="0" noProof="0" dirty="0">
              <a:ln>
                <a:noFill/>
              </a:ln>
              <a:solidFill>
                <a:srgbClr val="B7E3D6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" name="文本框 49"/>
          <p:cNvSpPr txBox="1">
            <a:spLocks noChangeArrowheads="1"/>
          </p:cNvSpPr>
          <p:nvPr/>
        </p:nvSpPr>
        <p:spPr bwMode="auto">
          <a:xfrm rot="21429897">
            <a:off x="4633384" y="6563784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>
                <a:ln>
                  <a:noFill/>
                </a:ln>
                <a:solidFill>
                  <a:srgbClr val="B7E3D6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1" i="0" u="none" strike="noStrike" kern="1200" cap="none" spc="0" normalizeH="0" baseline="0" noProof="0">
              <a:ln>
                <a:noFill/>
              </a:ln>
              <a:solidFill>
                <a:srgbClr val="B7E3D6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8" name="文本框 51"/>
          <p:cNvSpPr txBox="1">
            <a:spLocks noChangeArrowheads="1"/>
          </p:cNvSpPr>
          <p:nvPr/>
        </p:nvSpPr>
        <p:spPr bwMode="auto">
          <a:xfrm rot="21429897">
            <a:off x="6453717" y="6568017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>
                <a:ln>
                  <a:noFill/>
                </a:ln>
                <a:solidFill>
                  <a:srgbClr val="B7E3D6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1" i="0" u="none" strike="noStrike" kern="1200" cap="none" spc="0" normalizeH="0" baseline="0" noProof="0">
              <a:ln>
                <a:noFill/>
              </a:ln>
              <a:solidFill>
                <a:srgbClr val="B7E3D6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9" name="文本框 34"/>
          <p:cNvSpPr txBox="1">
            <a:spLocks noChangeArrowheads="1"/>
          </p:cNvSpPr>
          <p:nvPr/>
        </p:nvSpPr>
        <p:spPr bwMode="auto">
          <a:xfrm rot="20569134">
            <a:off x="9023351" y="6563784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>
                <a:ln>
                  <a:noFill/>
                </a:ln>
                <a:solidFill>
                  <a:srgbClr val="B7E3D6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1" i="0" u="none" strike="noStrike" kern="1200" cap="none" spc="0" normalizeH="0" baseline="0" noProof="0">
              <a:ln>
                <a:noFill/>
              </a:ln>
              <a:solidFill>
                <a:srgbClr val="B7E3D6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8" name="图片 7" descr="九上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33020" y="-3810"/>
            <a:ext cx="12225655" cy="68865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.xml"/><Relationship Id="rId1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九上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9690" y="-31750"/>
            <a:ext cx="12311380" cy="6921500"/>
          </a:xfrm>
          <a:prstGeom prst="rect">
            <a:avLst/>
          </a:prstGeom>
        </p:spPr>
      </p:pic>
      <p:sp>
        <p:nvSpPr>
          <p:cNvPr id="8" name="标题 3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388110" y="1102360"/>
            <a:ext cx="10283190" cy="1119505"/>
          </a:xfrm>
          <a:prstGeom prst="rect">
            <a:avLst/>
          </a:prstGeom>
        </p:spPr>
        <p:txBody>
          <a:bodyPr vert="horz" wrap="square" lIns="91440" tIns="45720" rIns="91440" bIns="0" rtlCol="0" anchor="b" anchorCtr="0">
            <a:no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7200"/>
              <a:buNone/>
              <a:defRPr sz="7200" b="0" u="none" strike="noStrike" kern="1200" cap="none" spc="-20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</a:defRPr>
            </a:lvl1pPr>
          </a:lstStyle>
          <a:p>
            <a:pPr algn="just">
              <a:buFontTx/>
            </a:pPr>
            <a:r>
              <a:rPr lang="en-US" altLang="zh-CN" sz="4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Unit </a:t>
            </a:r>
            <a:r>
              <a:rPr lang="en-US" altLang="zh-CN" sz="4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4  I used to be afraid of the dark.</a:t>
            </a:r>
            <a:endParaRPr lang="en-US" altLang="zh-CN" sz="48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  <p:sp>
        <p:nvSpPr>
          <p:cNvPr id="9" name="TextBox 2"/>
          <p:cNvSpPr txBox="1"/>
          <p:nvPr/>
        </p:nvSpPr>
        <p:spPr>
          <a:xfrm>
            <a:off x="285115" y="224790"/>
            <a:ext cx="29095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R·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九年级全一册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3966210" y="2578100"/>
            <a:ext cx="3590925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buNone/>
            </a:pPr>
            <a:r>
              <a:rPr lang="zh-CN" sz="44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第二课时</a:t>
            </a:r>
            <a:endParaRPr lang="zh-CN" sz="44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514351" y="1316567"/>
            <a:ext cx="11135784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3. </a:t>
            </a:r>
            <a:r>
              <a:rPr kumimoji="0" 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shyness 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名词，意为“害羞；腼腆”。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是形容词</a:t>
            </a:r>
            <a:r>
              <a:rPr kumimoji="0" 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shy 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加后缀</a:t>
            </a:r>
            <a:r>
              <a:rPr kumimoji="0" 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-ness 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构成的名词。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    拓展：</a:t>
            </a:r>
            <a:r>
              <a:rPr kumimoji="0" 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sad 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— </a:t>
            </a:r>
            <a:r>
              <a:rPr kumimoji="0" 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sad</a:t>
            </a:r>
            <a:r>
              <a:rPr kumimoji="0" 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ness</a:t>
            </a:r>
            <a:r>
              <a:rPr kumimoji="0" 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    </a:t>
            </a:r>
            <a:r>
              <a:rPr kumimoji="0" 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happy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— </a:t>
            </a:r>
            <a:r>
              <a:rPr kumimoji="0" 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happi</a:t>
            </a:r>
            <a:r>
              <a:rPr kumimoji="0" 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ness</a:t>
            </a:r>
            <a:endParaRPr kumimoji="0" lang="en-US" sz="3735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                     ill 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—</a:t>
            </a:r>
            <a:r>
              <a:rPr kumimoji="0" 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 ill</a:t>
            </a:r>
            <a:r>
              <a:rPr kumimoji="0" 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ness</a:t>
            </a:r>
            <a:r>
              <a:rPr kumimoji="0" 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        </a:t>
            </a:r>
            <a:r>
              <a:rPr kumimoji="0" 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kind 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—</a:t>
            </a:r>
            <a:r>
              <a:rPr kumimoji="0" 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kind</a:t>
            </a:r>
            <a:r>
              <a:rPr kumimoji="0" 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ness</a:t>
            </a:r>
            <a:endParaRPr kumimoji="0" lang="en-US" sz="3735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58" end="1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charRg st="58" end="10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06" end="1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charRg st="106" end="16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l="53150" b="2844"/>
          <a:stretch>
            <a:fillRect/>
          </a:stretch>
        </p:blipFill>
        <p:spPr>
          <a:xfrm>
            <a:off x="10033635" y="1182370"/>
            <a:ext cx="1870075" cy="4172585"/>
          </a:xfrm>
          <a:prstGeom prst="rect">
            <a:avLst/>
          </a:prstGeom>
        </p:spPr>
      </p:pic>
      <p:sp>
        <p:nvSpPr>
          <p:cNvPr id="9" name="圆角矩形标注 8"/>
          <p:cNvSpPr/>
          <p:nvPr/>
        </p:nvSpPr>
        <p:spPr>
          <a:xfrm>
            <a:off x="1781175" y="1096010"/>
            <a:ext cx="4269740" cy="1109345"/>
          </a:xfrm>
          <a:prstGeom prst="wedgeRoundRectCallout">
            <a:avLst>
              <a:gd name="adj1" fmla="val -34577"/>
              <a:gd name="adj2" fmla="val 77374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lang="en-US" altLang="zh-CN" sz="372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I didn’t use to be popular in school. </a:t>
            </a:r>
            <a:endParaRPr kumimoji="0" lang="en-US" altLang="zh-CN" sz="37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5634990" y="2453640"/>
            <a:ext cx="4192270" cy="1629410"/>
          </a:xfrm>
          <a:prstGeom prst="wedgeRoundRectCallout">
            <a:avLst>
              <a:gd name="adj1" fmla="val 55462"/>
              <a:gd name="adj2" fmla="val -36805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But now you </a:t>
            </a:r>
            <a:r>
              <a:rPr lang="en-US" altLang="zh-CN" sz="372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get</a:t>
            </a:r>
            <a:r>
              <a:rPr lang="en-US" altLang="zh-CN" sz="372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72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tons of</a:t>
            </a:r>
            <a:r>
              <a:rPr lang="en-US" altLang="zh-CN" sz="372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72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attention</a:t>
            </a:r>
            <a:r>
              <a:rPr lang="en-US" altLang="zh-CN" sz="372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everywhere you go.</a:t>
            </a: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 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r="46417" b="2844"/>
          <a:stretch>
            <a:fillRect/>
          </a:stretch>
        </p:blipFill>
        <p:spPr>
          <a:xfrm flipH="1">
            <a:off x="949325" y="1742440"/>
            <a:ext cx="1972945" cy="37579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920" y="1482302"/>
            <a:ext cx="11451167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4. </a:t>
            </a:r>
            <a:r>
              <a:rPr kumimoji="0" 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tons of 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意为“很多的；大量的”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，是英语中一种夸张的表达方式。</a:t>
            </a:r>
            <a:r>
              <a:rPr kumimoji="0" 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ton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的本义为“吨”。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    例：他上学屡次迟到。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               He has been late for school tons of times.</a:t>
            </a:r>
            <a:endParaRPr kumimoji="0" lang="en-US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charRg st="0" end="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54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charRg st="54" end="6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69" end="1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charRg st="69" end="1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292225" y="1579245"/>
            <a:ext cx="10118090" cy="7556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20000"/>
              </a:lnSpc>
              <a:buNone/>
            </a:pPr>
            <a:r>
              <a:rPr lang="en-US" altLang="zh-CN" sz="36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1. </a:t>
            </a:r>
            <a:r>
              <a:rPr lang="zh-CN" altLang="en-US" sz="36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used to do</a:t>
            </a:r>
            <a:r>
              <a:rPr lang="zh-CN" altLang="en-US" sz="360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 </a:t>
            </a:r>
            <a:r>
              <a:rPr lang="zh-CN" altLang="en-US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过去常</a:t>
            </a:r>
            <a:r>
              <a:rPr lang="en-US" altLang="zh-CN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常</a:t>
            </a:r>
            <a:r>
              <a:rPr lang="zh-CN" altLang="en-US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做</a:t>
            </a:r>
            <a:r>
              <a:rPr lang="en-US" altLang="zh-CN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  <a:sym typeface="+mn-ea"/>
              </a:rPr>
              <a:t>……</a:t>
            </a:r>
            <a:r>
              <a:rPr lang="zh-CN" altLang="en-US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  <a:sym typeface="+mn-ea"/>
              </a:rPr>
              <a:t>，</a:t>
            </a:r>
            <a:r>
              <a:rPr lang="zh-CN" altLang="en-US" sz="36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只用于过去时态。</a:t>
            </a:r>
            <a:endParaRPr lang="zh-CN" altLang="en-US" sz="36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078855" y="2644775"/>
            <a:ext cx="467741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20000"/>
              </a:lnSpc>
              <a:buNone/>
            </a:pP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She used to have long hair. </a:t>
            </a:r>
            <a:endParaRPr lang="en-US" altLang="zh-CN" sz="4000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78025" y="2176145"/>
            <a:ext cx="3810000" cy="3093720"/>
          </a:xfrm>
          <a:prstGeom prst="rect">
            <a:avLst/>
          </a:prstGeom>
        </p:spPr>
      </p:pic>
      <p:sp>
        <p:nvSpPr>
          <p:cNvPr id="3" name="Rectangle 387"/>
          <p:cNvSpPr>
            <a:spLocks noChangeArrowheads="1"/>
          </p:cNvSpPr>
          <p:nvPr/>
        </p:nvSpPr>
        <p:spPr bwMode="auto">
          <a:xfrm>
            <a:off x="1292225" y="868680"/>
            <a:ext cx="8209915" cy="6451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 typeface="楷体" panose="02010609060101010101" charset="-122"/>
              <a:buNone/>
              <a:defRPr/>
            </a:pPr>
            <a:r>
              <a:rPr kumimoji="1" lang="zh-CN" alt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二、句型辨析</a:t>
            </a:r>
            <a:endParaRPr kumimoji="1" lang="zh-CN" altLang="en-US" sz="3600" b="1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+mj-ea"/>
              <a:cs typeface="Times New Roman" panose="02020603050405020304" charset="0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357630" y="1018540"/>
            <a:ext cx="1011809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fontAlgn="auto">
              <a:lnSpc>
                <a:spcPct val="150000"/>
              </a:lnSpc>
              <a:buNone/>
            </a:pPr>
            <a:r>
              <a:rPr lang="en-US" altLang="zh-CN" sz="36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2. </a:t>
            </a:r>
            <a:r>
              <a:rPr lang="zh-CN" altLang="en-US" sz="36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get(be) used to doing  </a:t>
            </a:r>
            <a:r>
              <a:rPr lang="zh-CN" altLang="en-US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习惯于</a:t>
            </a:r>
            <a:r>
              <a:rPr lang="en-US" altLang="zh-CN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  <a:sym typeface="+mn-ea"/>
              </a:rPr>
              <a:t>……</a:t>
            </a:r>
            <a:r>
              <a:rPr lang="zh-CN" altLang="en-US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  <a:sym typeface="+mn-ea"/>
              </a:rPr>
              <a:t>，</a:t>
            </a:r>
            <a:endParaRPr lang="zh-CN" altLang="en-US" sz="3600" b="1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Times New Roman" panose="02020603050405020304" charset="0"/>
              <a:sym typeface="+mn-ea"/>
            </a:endParaRPr>
          </a:p>
          <a:p>
            <a:pPr fontAlgn="auto">
              <a:lnSpc>
                <a:spcPct val="150000"/>
              </a:lnSpc>
              <a:buNone/>
            </a:pPr>
            <a:r>
              <a:rPr lang="zh-CN" altLang="en-US" sz="36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可用于现在、过去、将来等多种时态。</a:t>
            </a:r>
            <a:endParaRPr lang="zh-CN" altLang="en-US" sz="3600" b="1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527800" y="3383280"/>
            <a:ext cx="467741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20000"/>
              </a:lnSpc>
              <a:buNone/>
            </a:pP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He is used to getting up early. </a:t>
            </a:r>
            <a:endParaRPr lang="en-US" altLang="zh-CN" sz="4000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50720" y="2818765"/>
            <a:ext cx="3802380" cy="26974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357630" y="1018540"/>
            <a:ext cx="1011809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fontAlgn="auto">
              <a:lnSpc>
                <a:spcPct val="150000"/>
              </a:lnSpc>
              <a:buNone/>
            </a:pPr>
            <a:r>
              <a:rPr lang="en-US" altLang="zh-CN" sz="36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3. </a:t>
            </a:r>
            <a:r>
              <a:rPr lang="zh-CN" altLang="en-US" sz="36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be used to do</a:t>
            </a:r>
            <a:r>
              <a:rPr lang="zh-CN" altLang="en-US" sz="360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  </a:t>
            </a:r>
            <a:r>
              <a:rPr lang="zh-CN" altLang="en-US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被用来做</a:t>
            </a:r>
            <a:r>
              <a:rPr lang="en-US" altLang="zh-CN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  <a:sym typeface="+mn-ea"/>
              </a:rPr>
              <a:t>……</a:t>
            </a:r>
            <a:r>
              <a:rPr lang="zh-CN" altLang="en-US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，</a:t>
            </a:r>
            <a:r>
              <a:rPr lang="zh-CN" altLang="en-US" sz="36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是被动语态，不定式表示目的，用于多种时态。</a:t>
            </a:r>
            <a:endParaRPr lang="zh-CN" altLang="en-US" sz="3600" b="1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527800" y="3383280"/>
            <a:ext cx="467741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20000"/>
              </a:lnSpc>
              <a:buNone/>
            </a:pP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Wood is used to make paper. </a:t>
            </a:r>
            <a:endParaRPr lang="en-US" altLang="zh-CN" sz="4000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9390" y="2880360"/>
            <a:ext cx="3216910" cy="25736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7" name="矩形 4"/>
          <p:cNvSpPr/>
          <p:nvPr/>
        </p:nvSpPr>
        <p:spPr>
          <a:xfrm>
            <a:off x="1219623" y="1748579"/>
            <a:ext cx="10020300" cy="32918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30000"/>
              </a:lnSpc>
            </a:pPr>
            <a:r>
              <a:rPr lang="en-US" altLang="zh-CN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Which of these things did you use to be afraid of? </a:t>
            </a:r>
            <a:endParaRPr lang="en-US" altLang="zh-CN" sz="40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Which ones are you still afraid of? </a:t>
            </a:r>
            <a:endParaRPr lang="en-US" altLang="zh-CN" sz="40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Check the boxes and then ask your partner.</a:t>
            </a:r>
            <a:endParaRPr lang="en-US" altLang="zh-CN" sz="4000" b="1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Let's talk</a:t>
            </a:r>
            <a:endParaRPr kumimoji="1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90" name="文本框 32"/>
          <p:cNvSpPr txBox="1"/>
          <p:nvPr/>
        </p:nvSpPr>
        <p:spPr>
          <a:xfrm rot="-5070842">
            <a:off x="429684" y="2722033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FFF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FFF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63491" name="文本框 46"/>
          <p:cNvSpPr txBox="1"/>
          <p:nvPr/>
        </p:nvSpPr>
        <p:spPr>
          <a:xfrm rot="4020000">
            <a:off x="933451" y="2618317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FFF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FFF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63492" name="文本框 32"/>
          <p:cNvSpPr txBox="1"/>
          <p:nvPr/>
        </p:nvSpPr>
        <p:spPr>
          <a:xfrm rot="-880739">
            <a:off x="685800" y="3352800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FFF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FFF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63493" name="文本框 34"/>
          <p:cNvSpPr txBox="1"/>
          <p:nvPr/>
        </p:nvSpPr>
        <p:spPr>
          <a:xfrm rot="-280097">
            <a:off x="10754784" y="2169584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FFF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FFF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63494" name="文本框 47"/>
          <p:cNvSpPr txBox="1"/>
          <p:nvPr/>
        </p:nvSpPr>
        <p:spPr>
          <a:xfrm rot="-4150866">
            <a:off x="10206567" y="3331633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FFF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FFF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63495" name="文本框 51"/>
          <p:cNvSpPr txBox="1"/>
          <p:nvPr/>
        </p:nvSpPr>
        <p:spPr>
          <a:xfrm rot="-5350866">
            <a:off x="11154833" y="3619500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FFF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FFF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63496" name="文本框 49"/>
          <p:cNvSpPr txBox="1"/>
          <p:nvPr/>
        </p:nvSpPr>
        <p:spPr>
          <a:xfrm rot="-1160763">
            <a:off x="10695517" y="2755900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FFF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FFF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63497" name="文本框 50"/>
          <p:cNvSpPr txBox="1"/>
          <p:nvPr/>
        </p:nvSpPr>
        <p:spPr>
          <a:xfrm rot="-1160763">
            <a:off x="9984317" y="2578100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FFF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FFF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63498" name="文本框 51"/>
          <p:cNvSpPr txBox="1"/>
          <p:nvPr/>
        </p:nvSpPr>
        <p:spPr>
          <a:xfrm rot="-1160763">
            <a:off x="10619317" y="3725333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FFF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FFF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63499" name="文本框 32"/>
          <p:cNvSpPr txBox="1"/>
          <p:nvPr/>
        </p:nvSpPr>
        <p:spPr>
          <a:xfrm rot="1209897">
            <a:off x="2082800" y="3441700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dirty="0">
                <a:solidFill>
                  <a:srgbClr val="FFFF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dirty="0">
              <a:solidFill>
                <a:srgbClr val="FFFF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63500" name="文本框 49"/>
          <p:cNvSpPr txBox="1"/>
          <p:nvPr/>
        </p:nvSpPr>
        <p:spPr>
          <a:xfrm rot="-170103">
            <a:off x="4580467" y="3390900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FFF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FFF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63501" name="文本框 51"/>
          <p:cNvSpPr txBox="1"/>
          <p:nvPr/>
        </p:nvSpPr>
        <p:spPr>
          <a:xfrm rot="-170103">
            <a:off x="6333067" y="3513667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FFF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FFF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63502" name="文本框 34"/>
          <p:cNvSpPr txBox="1"/>
          <p:nvPr/>
        </p:nvSpPr>
        <p:spPr>
          <a:xfrm rot="-1030866">
            <a:off x="8985251" y="3467100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FFF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FFF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graphicFrame>
        <p:nvGraphicFramePr>
          <p:cNvPr id="2" name="Group 3"/>
          <p:cNvGraphicFramePr>
            <a:graphicFrameLocks noGrp="1"/>
          </p:cNvGraphicFramePr>
          <p:nvPr/>
        </p:nvGraphicFramePr>
        <p:xfrm>
          <a:off x="609600" y="423545"/>
          <a:ext cx="11135360" cy="577215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5366385"/>
                <a:gridCol w="3117215"/>
                <a:gridCol w="2651760"/>
              </a:tblGrid>
              <a:tr h="69151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3735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04" marR="121904" marT="60968" marB="60968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3735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Me </a:t>
                      </a:r>
                      <a:endParaRPr kumimoji="0" lang="zh-CN" altLang="en-US" sz="3735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04" marR="121904" marT="60968" marB="60968" horzOverflow="overflow"/>
                </a:tc>
                <a:tc hMerge="1">
                  <a:tcPr/>
                </a:tc>
              </a:tr>
              <a:tr h="1510665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3735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I used to be afraid of…</a:t>
                      </a:r>
                      <a:endParaRPr kumimoji="0" lang="zh-CN" altLang="en-US" sz="3735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04" marR="121904" marT="60968" marB="6096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3735" b="1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I’m still afraid of…</a:t>
                      </a:r>
                      <a:endParaRPr kumimoji="0" lang="en-US" sz="3735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04" marR="121904" marT="60968" marB="60968" horzOverflow="overflow"/>
                </a:tc>
              </a:tr>
              <a:tr h="6915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3735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</a:rPr>
                        <a:t>t</a:t>
                      </a:r>
                      <a:r>
                        <a:rPr kumimoji="0" lang="en-US" sz="3735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he dark</a:t>
                      </a:r>
                      <a:endParaRPr kumimoji="0" lang="en-US" sz="3735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04" marR="121904" marT="60968" marB="6096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3735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04" marR="121904" marT="60968" marB="6096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3735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04" marR="121904" marT="60968" marB="60968" horzOverflow="overflow"/>
                </a:tc>
              </a:tr>
              <a:tr h="6915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3735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being alone</a:t>
                      </a:r>
                      <a:endParaRPr kumimoji="0" lang="en-US" sz="3735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04" marR="121904" marT="60968" marB="6096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3735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04" marR="121904" marT="60968" marB="6096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3735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04" marR="121904" marT="60968" marB="60968" horzOverflow="overflow"/>
                </a:tc>
              </a:tr>
              <a:tr h="6915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3735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flying </a:t>
                      </a:r>
                      <a:endParaRPr kumimoji="0" lang="zh-CN" altLang="en-US" sz="3735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04" marR="121904" marT="60968" marB="6096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3735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04" marR="121904" marT="60968" marB="6096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3735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04" marR="121904" marT="60968" marB="60968" horzOverflow="overflow"/>
                </a:tc>
              </a:tr>
              <a:tr h="6915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3735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high places</a:t>
                      </a:r>
                      <a:endParaRPr kumimoji="0" lang="en-US" sz="3735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04" marR="121904" marT="60968" marB="6096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3735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04" marR="121904" marT="60968" marB="6096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3735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04" marR="121904" marT="60968" marB="60968" horzOverflow="overflow"/>
                </a:tc>
              </a:tr>
              <a:tr h="8039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3735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giving a speech in public</a:t>
                      </a:r>
                      <a:endParaRPr kumimoji="0" lang="en-US" sz="3735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04" marR="121904" marT="60968" marB="6096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3735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04" marR="121904" marT="60968" marB="6096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3735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04" marR="121904" marT="60968" marB="60968" horzOverflow="overflow"/>
                </a:tc>
              </a:tr>
            </a:tbl>
          </a:graphicData>
        </a:graphic>
      </p:graphicFrame>
      <p:pic>
        <p:nvPicPr>
          <p:cNvPr id="63535" name="Picture 1" descr="G:\resource\U04\jpg\A_4c.jpg"/>
          <p:cNvPicPr>
            <a:picLocks noChangeAspect="1"/>
          </p:cNvPicPr>
          <p:nvPr/>
        </p:nvPicPr>
        <p:blipFill>
          <a:blip r:embed="rId1"/>
          <a:srcRect l="3542" t="18639" r="2251" b="17833"/>
          <a:stretch>
            <a:fillRect/>
          </a:stretch>
        </p:blipFill>
        <p:spPr>
          <a:xfrm>
            <a:off x="609600" y="570018"/>
            <a:ext cx="5357284" cy="193463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7" name="矩形 4"/>
          <p:cNvSpPr/>
          <p:nvPr/>
        </p:nvSpPr>
        <p:spPr>
          <a:xfrm>
            <a:off x="2437553" y="1588559"/>
            <a:ext cx="10020300" cy="8915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30000"/>
              </a:lnSpc>
            </a:pP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The road to success is difficult. </a:t>
            </a:r>
            <a:endParaRPr lang="en-US" altLang="zh-CN" sz="4000" b="1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90955" y="2791248"/>
            <a:ext cx="9031817" cy="16171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Where there is a will, there is a way.</a:t>
            </a:r>
            <a:endParaRPr kumimoji="0" lang="en-US" altLang="zh-CN" sz="3735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有志者事竟成。</a:t>
            </a:r>
            <a:endParaRPr kumimoji="0" lang="zh-CN" altLang="en-US" sz="3735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12284" y="1773767"/>
            <a:ext cx="10430933" cy="4707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1. My uncle _________ live in a big city but he ___________ living in a village now.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2. </a:t>
            </a:r>
            <a:r>
              <a:rPr lang="en-US" altLang="zh-CN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The child ___________ watch too much TV at night. So he has poor eyesight now.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835400" y="1938867"/>
            <a:ext cx="2589530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en-US" altLang="zh-CN" sz="40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r>
              <a:rPr kumimoji="0" lang="en-US" sz="40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used to </a:t>
            </a:r>
            <a:endParaRPr kumimoji="0" lang="en-US" sz="4000" b="1" kern="1200" cap="none" spc="0" normalizeH="0" baseline="0" noProof="0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837267" y="2829984"/>
            <a:ext cx="3070225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en-US" altLang="zh-CN" sz="40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r>
              <a:rPr kumimoji="0" lang="en-US" sz="40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is used to</a:t>
            </a:r>
            <a:endParaRPr kumimoji="0" lang="en-US" sz="4000" b="1" kern="1200" cap="none" spc="0" normalizeH="0" baseline="0" noProof="0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232911" y="3754120"/>
            <a:ext cx="1998133" cy="1322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en-US" altLang="zh-CN" sz="40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r>
              <a:rPr kumimoji="0" lang="en-US" sz="40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used to </a:t>
            </a:r>
            <a:endParaRPr kumimoji="0" lang="en-US" sz="4000" b="1" kern="1200" cap="none" spc="0" normalizeH="0" baseline="0" noProof="0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84767" y="910167"/>
            <a:ext cx="9431867" cy="1322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用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used to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和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be used to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的适当形式填空。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Practice</a:t>
            </a:r>
            <a:endParaRPr kumimoji="1" 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Lead in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47751" y="2902797"/>
            <a:ext cx="422275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Time can change...</a:t>
            </a:r>
            <a:endParaRPr lang="zh-CN" altLang="en-US" sz="4000" dirty="0"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" name="左大括号 6"/>
          <p:cNvSpPr/>
          <p:nvPr/>
        </p:nvSpPr>
        <p:spPr>
          <a:xfrm>
            <a:off x="5429885" y="2296160"/>
            <a:ext cx="290195" cy="2122805"/>
          </a:xfrm>
          <a:prstGeom prst="leftBrace">
            <a:avLst>
              <a:gd name="adj1" fmla="val 63147"/>
              <a:gd name="adj2" fmla="val 50000"/>
            </a:avLst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887086" y="1946699"/>
            <a:ext cx="371475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Our appearance</a:t>
            </a:r>
            <a:endParaRPr lang="zh-CN" altLang="en-US" sz="4000" dirty="0"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887297" y="2982807"/>
            <a:ext cx="362966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Our personality</a:t>
            </a:r>
            <a:endParaRPr lang="zh-CN" altLang="en-US" sz="4000" dirty="0"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979372" y="3859954"/>
            <a:ext cx="2828925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Our interest</a:t>
            </a:r>
            <a:endParaRPr lang="zh-CN" altLang="en-US" sz="4000" dirty="0"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ldLvl="0" animBg="1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Summary</a:t>
            </a:r>
            <a:endParaRPr kumimoji="1" 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2" name="Group 3"/>
          <p:cNvGraphicFramePr/>
          <p:nvPr/>
        </p:nvGraphicFramePr>
        <p:xfrm>
          <a:off x="757767" y="1013884"/>
          <a:ext cx="10657205" cy="5029200"/>
        </p:xfrm>
        <a:graphic>
          <a:graphicData uri="http://schemas.openxmlformats.org/drawingml/2006/table">
            <a:tbl>
              <a:tblPr/>
              <a:tblGrid>
                <a:gridCol w="5650865"/>
                <a:gridCol w="5006340"/>
              </a:tblGrid>
              <a:tr h="167640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1922" marR="121922" marT="45664" marB="4566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22" marR="121922"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730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1922" marR="121922" marT="45664" marB="4566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4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22" marR="121922"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730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1922" marR="121922" marT="45664" marB="4566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4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22" marR="121922"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266" name="矩形 3"/>
          <p:cNvSpPr/>
          <p:nvPr/>
        </p:nvSpPr>
        <p:spPr>
          <a:xfrm>
            <a:off x="1541040" y="1335617"/>
            <a:ext cx="4021455" cy="89154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1" hangingPunct="1">
              <a:lnSpc>
                <a:spcPct val="130000"/>
              </a:lnSpc>
              <a:buClr>
                <a:srgbClr val="0000FF"/>
              </a:buClr>
            </a:pP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sb. used to </a:t>
            </a: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do /be </a:t>
            </a:r>
            <a:endParaRPr lang="en-US" altLang="zh-CN" sz="4000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2267" name="矩形 5"/>
          <p:cNvSpPr/>
          <p:nvPr/>
        </p:nvSpPr>
        <p:spPr>
          <a:xfrm>
            <a:off x="1039284" y="2616200"/>
            <a:ext cx="4887383" cy="16916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lnSpc>
                <a:spcPct val="130000"/>
              </a:lnSpc>
              <a:buClr>
                <a:srgbClr val="0000FF"/>
              </a:buClr>
            </a:pP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sb. be (get) used to</a:t>
            </a: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doing sth.</a:t>
            </a:r>
            <a:endParaRPr lang="en-US" altLang="zh-CN" sz="4000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2268" name="矩形 7"/>
          <p:cNvSpPr/>
          <p:nvPr/>
        </p:nvSpPr>
        <p:spPr>
          <a:xfrm>
            <a:off x="901700" y="4341284"/>
            <a:ext cx="5255684" cy="16916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lnSpc>
                <a:spcPct val="130000"/>
              </a:lnSpc>
              <a:buClr>
                <a:srgbClr val="0000FF"/>
              </a:buClr>
            </a:pP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sth. be used to 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do/for doing sth.</a:t>
            </a:r>
            <a:endParaRPr lang="en-US" altLang="zh-CN" sz="4000" b="1" dirty="0">
              <a:solidFill>
                <a:srgbClr val="0000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9171" name="矩形 9"/>
          <p:cNvSpPr/>
          <p:nvPr/>
        </p:nvSpPr>
        <p:spPr>
          <a:xfrm>
            <a:off x="6271684" y="1032933"/>
            <a:ext cx="5063067" cy="16916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lnSpc>
                <a:spcPct val="130000"/>
              </a:lnSpc>
              <a:buClr>
                <a:srgbClr val="0000FF"/>
              </a:buClr>
            </a:pPr>
            <a:r>
              <a:rPr lang="zh-CN" altLang="en-US" sz="40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某人过去常常做</a:t>
            </a:r>
            <a:endParaRPr lang="en-US" altLang="zh-CN" sz="4000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ctr" eaLnBrk="1" hangingPunct="1">
              <a:lnSpc>
                <a:spcPct val="130000"/>
              </a:lnSpc>
              <a:buClr>
                <a:srgbClr val="0000FF"/>
              </a:buClr>
            </a:pP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/</a:t>
            </a:r>
            <a:r>
              <a:rPr lang="zh-CN" altLang="en-US" sz="40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过去是</a:t>
            </a:r>
            <a:r>
              <a:rPr lang="en-US" altLang="zh-CN" sz="40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……</a:t>
            </a:r>
            <a:endParaRPr lang="en-US" altLang="zh-CN" sz="4000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9172" name="矩形 11"/>
          <p:cNvSpPr/>
          <p:nvPr/>
        </p:nvSpPr>
        <p:spPr>
          <a:xfrm>
            <a:off x="6710892" y="3050117"/>
            <a:ext cx="4267200" cy="89154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1" hangingPunct="1">
              <a:lnSpc>
                <a:spcPct val="130000"/>
              </a:lnSpc>
              <a:buClr>
                <a:srgbClr val="0000FF"/>
              </a:buClr>
            </a:pPr>
            <a:r>
              <a:rPr lang="zh-CN" altLang="en-US" sz="40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某人习惯于做</a:t>
            </a:r>
            <a:r>
              <a:rPr lang="en-US" altLang="zh-CN" sz="40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……</a:t>
            </a:r>
            <a:endParaRPr lang="en-US" altLang="zh-CN" sz="4000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9173" name="矩形 13"/>
          <p:cNvSpPr/>
          <p:nvPr/>
        </p:nvSpPr>
        <p:spPr>
          <a:xfrm>
            <a:off x="6712797" y="4677833"/>
            <a:ext cx="4523740" cy="89154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1" hangingPunct="1">
              <a:lnSpc>
                <a:spcPct val="130000"/>
              </a:lnSpc>
              <a:buClr>
                <a:srgbClr val="0000FF"/>
              </a:buClr>
            </a:pPr>
            <a:r>
              <a:rPr lang="zh-CN" altLang="en-US" sz="40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某物被用于做</a:t>
            </a:r>
            <a:r>
              <a:rPr lang="en-US" altLang="zh-CN" sz="40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…… </a:t>
            </a:r>
            <a:endParaRPr lang="en-US" altLang="zh-CN" sz="4000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9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9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9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71" grpId="0"/>
      <p:bldP spid="49172" grpId="0"/>
      <p:bldP spid="4917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九上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0960" y="-22860"/>
            <a:ext cx="12276455" cy="69018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3201035" y="1548946"/>
            <a:ext cx="5789930" cy="1398905"/>
          </a:xfrm>
          <a:prstGeom prst="rect">
            <a:avLst/>
          </a:prstGeom>
        </p:spPr>
        <p:txBody>
          <a:bodyPr vert="horz" wrap="square" lIns="91440" tIns="45720" rIns="91440" bIns="0" rtlCol="0" anchor="b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8000"/>
              <a:buNone/>
              <a:defRPr sz="8000" b="0" u="none" strike="noStrike" kern="1200" cap="none" spc="100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</a:defRPr>
            </a:lvl1pPr>
          </a:lstStyle>
          <a:p>
            <a:r>
              <a:rPr lang="en-US" altLang="zh-CN" dirty="0">
                <a:latin typeface="Bahnschrift" panose="020B0502040204020203" charset="0"/>
                <a:cs typeface="Bahnschrift" panose="020B0502040204020203" charset="0"/>
              </a:rPr>
              <a:t>THANKS</a:t>
            </a:r>
            <a:endParaRPr lang="en-US" altLang="zh-CN" dirty="0">
              <a:latin typeface="Bahnschrift" panose="020B0502040204020203" charset="0"/>
              <a:cs typeface="Bahnschrift" panose="020B0502040204020203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864996" y="2464435"/>
            <a:ext cx="8161867" cy="7480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What did you use to </a:t>
            </a: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be afraid of</a:t>
            </a: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?  </a:t>
            </a:r>
            <a:endParaRPr kumimoji="0" lang="en-US" altLang="zh-CN" sz="426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4135" y="-36830"/>
            <a:ext cx="12280900" cy="69342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981459" y="2418728"/>
            <a:ext cx="5074285" cy="10763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6400" b="1" i="0" u="none" strike="noStrike" kern="1200" cap="none" spc="50" normalizeH="0" baseline="0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楷体" panose="02010609060101010101" charset="-122"/>
                <a:cs typeface="Times New Roman" panose="02020603050405020304" charset="0"/>
              </a:rPr>
              <a:t>being alone?</a:t>
            </a:r>
            <a:endParaRPr kumimoji="0" lang="en-US" altLang="zh-CN" sz="6400" b="1" i="0" u="none" strike="noStrike" kern="1200" cap="none" spc="50" normalizeH="0" baseline="0" noProof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3071495" y="4129405"/>
            <a:ext cx="7662545" cy="1330325"/>
          </a:xfrm>
          <a:prstGeom prst="wedgeRoundRectCallout">
            <a:avLst>
              <a:gd name="adj1" fmla="val 45228"/>
              <a:gd name="adj2" fmla="val 70342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40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I used to be afraid of being alone. 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56" name="Picture 3" descr="G:\Z临时图片\易图网_那成绩单的女孩.png"/>
          <p:cNvPicPr>
            <a:picLocks noChangeAspect="1"/>
          </p:cNvPicPr>
          <p:nvPr/>
        </p:nvPicPr>
        <p:blipFill>
          <a:blip r:embed="rId1"/>
          <a:srcRect b="6380"/>
          <a:stretch>
            <a:fillRect/>
          </a:stretch>
        </p:blipFill>
        <p:spPr>
          <a:xfrm>
            <a:off x="334433" y="2973917"/>
            <a:ext cx="4610100" cy="388408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2315397" y="1833669"/>
            <a:ext cx="7560945" cy="993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865" b="1" i="0" u="none" strike="noStrike" kern="1200" cap="none" spc="50" normalizeH="0" baseline="0" noProof="0" dirty="0">
                <a:ln w="12700" cmpd="sng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6666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Comic Sans MS" panose="030F0702030302020204" pitchFamily="66" charset="0"/>
                <a:ea typeface="楷体" panose="02010609060101010101" charset="-122"/>
                <a:cs typeface="Times New Roman" panose="02020603050405020304" charset="0"/>
              </a:rPr>
              <a:t>getting bad grades?</a:t>
            </a:r>
            <a:endParaRPr kumimoji="0" lang="zh-CN" altLang="en-US" sz="5865" b="1" i="0" u="none" strike="noStrike" kern="1200" cap="none" spc="50" normalizeH="0" baseline="0" noProof="0" dirty="0">
              <a:ln w="12700" cmpd="sng">
                <a:solidFill>
                  <a:schemeClr val="accent6">
                    <a:lumMod val="20000"/>
                    <a:lumOff val="80000"/>
                  </a:schemeClr>
                </a:solidFill>
                <a:prstDash val="solid"/>
              </a:ln>
              <a:solidFill>
                <a:srgbClr val="6666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uLnTx/>
              <a:uFillTx/>
              <a:latin typeface="Comic Sans MS" panose="030F0702030302020204" pitchFamily="66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5215890" y="3510915"/>
            <a:ext cx="5937250" cy="1330325"/>
          </a:xfrm>
          <a:prstGeom prst="wedgeRoundRectCallout">
            <a:avLst>
              <a:gd name="adj1" fmla="val 45228"/>
              <a:gd name="adj2" fmla="val 70342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40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I usedn't to be afraid of getting bad grades. 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62275" y="965200"/>
            <a:ext cx="4907915" cy="490791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404938" y="3200824"/>
            <a:ext cx="9041765" cy="9124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335" b="1" i="0" u="none" strike="noStrike" kern="1200" cap="none" spc="50" normalizeH="0" baseline="0" noProof="0" dirty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CC3300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uLnTx/>
                <a:uFillTx/>
                <a:latin typeface="Comic Sans MS" panose="030F0702030302020204" pitchFamily="66" charset="0"/>
                <a:ea typeface="楷体" panose="02010609060101010101" charset="-122"/>
                <a:cs typeface="Times New Roman" panose="02020603050405020304" charset="0"/>
              </a:rPr>
              <a:t>talking in front of people?</a:t>
            </a:r>
            <a:endParaRPr kumimoji="0" lang="en-US" altLang="zh-CN" sz="5335" b="1" i="0" u="none" strike="noStrike" kern="1200" cap="none" spc="50" normalizeH="0" baseline="0" noProof="0" dirty="0">
              <a:ln w="12700" cmpd="sng">
                <a:solidFill>
                  <a:srgbClr val="FFFFFF"/>
                </a:solidFill>
                <a:prstDash val="solid"/>
              </a:ln>
              <a:solidFill>
                <a:srgbClr val="CC3300"/>
              </a:solidFill>
              <a:effectLst>
                <a:glow rad="63500">
                  <a:srgbClr val="FFFF00">
                    <a:alpha val="40000"/>
                  </a:srgbClr>
                </a:glow>
              </a:effectLst>
              <a:uLnTx/>
              <a:uFillTx/>
              <a:latin typeface="Comic Sans MS" panose="030F0702030302020204" pitchFamily="66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" name="圆角矩形标注 1"/>
          <p:cNvSpPr/>
          <p:nvPr/>
        </p:nvSpPr>
        <p:spPr>
          <a:xfrm flipH="1">
            <a:off x="208915" y="4229735"/>
            <a:ext cx="6563360" cy="1330325"/>
          </a:xfrm>
          <a:prstGeom prst="wedgeRoundRectCallout">
            <a:avLst>
              <a:gd name="adj1" fmla="val 45228"/>
              <a:gd name="adj2" fmla="val 70342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algn="l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altLang="zh-CN" sz="40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I didn't used to be afraid of </a:t>
            </a:r>
            <a:r>
              <a:rPr lang="en-US" altLang="zh-CN" sz="40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talking in front of people</a:t>
            </a:r>
            <a:r>
              <a:rPr lang="en-US" altLang="zh-CN" sz="40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. </a:t>
            </a:r>
            <a:endParaRPr kumimoji="0" lang="en-US" altLang="zh-CN" sz="4000" b="1" i="0" u="none" strike="noStrike" kern="1200" cap="none" spc="0" normalizeH="0" baseline="0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l="53150" b="2844"/>
          <a:stretch>
            <a:fillRect/>
          </a:stretch>
        </p:blipFill>
        <p:spPr>
          <a:xfrm flipH="1">
            <a:off x="4540885" y="2607310"/>
            <a:ext cx="1851025" cy="4172585"/>
          </a:xfrm>
          <a:prstGeom prst="rect">
            <a:avLst/>
          </a:prstGeom>
        </p:spPr>
      </p:pic>
      <p:sp>
        <p:nvSpPr>
          <p:cNvPr id="6" name="圆角矩形标注 7"/>
          <p:cNvSpPr/>
          <p:nvPr/>
        </p:nvSpPr>
        <p:spPr bwMode="auto">
          <a:xfrm>
            <a:off x="666750" y="2423160"/>
            <a:ext cx="4231640" cy="1129665"/>
          </a:xfrm>
          <a:prstGeom prst="wedgeRoundRectCallout">
            <a:avLst>
              <a:gd name="adj1" fmla="val 36869"/>
              <a:gd name="adj2" fmla="val 71922"/>
              <a:gd name="adj3" fmla="val 16667"/>
            </a:avLst>
          </a:prstGeom>
          <a:solidFill>
            <a:srgbClr val="FFFFFF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Candy used to be shy</a:t>
            </a:r>
            <a:r>
              <a:rPr kumimoji="0" lang="en-US" sz="3735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, didn't she?</a:t>
            </a:r>
            <a:endParaRPr kumimoji="0" lang="en-US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" name="圆角矩形标注 13"/>
          <p:cNvSpPr/>
          <p:nvPr/>
        </p:nvSpPr>
        <p:spPr bwMode="auto">
          <a:xfrm>
            <a:off x="5988050" y="1133475"/>
            <a:ext cx="6043930" cy="1412240"/>
          </a:xfrm>
          <a:prstGeom prst="wedgeRoundRectCallout">
            <a:avLst>
              <a:gd name="adj1" fmla="val -30715"/>
              <a:gd name="adj2" fmla="val 71166"/>
              <a:gd name="adj3" fmla="val 16667"/>
            </a:avLst>
          </a:prstGeom>
          <a:solidFill>
            <a:srgbClr val="FFFFFF"/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Yes, she did. She </a:t>
            </a:r>
            <a:r>
              <a:rPr lang="en-US" altLang="zh-CN" sz="3730" b="1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used to be afraid of talking with others.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2" name="圆角矩形标注 10"/>
          <p:cNvSpPr/>
          <p:nvPr/>
        </p:nvSpPr>
        <p:spPr bwMode="auto">
          <a:xfrm>
            <a:off x="229235" y="4298950"/>
            <a:ext cx="4311650" cy="1071880"/>
          </a:xfrm>
          <a:prstGeom prst="wedgeRoundRectCallout">
            <a:avLst>
              <a:gd name="adj1" fmla="val 57334"/>
              <a:gd name="adj2" fmla="val -41646"/>
              <a:gd name="adj3" fmla="val 16667"/>
            </a:avLst>
          </a:prstGeom>
          <a:solidFill>
            <a:srgbClr val="FFFFFF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But she is really outgoing now.  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5" name="圆角矩形标注 16"/>
          <p:cNvSpPr/>
          <p:nvPr/>
        </p:nvSpPr>
        <p:spPr bwMode="auto">
          <a:xfrm>
            <a:off x="7974330" y="2979420"/>
            <a:ext cx="4217670" cy="1513840"/>
          </a:xfrm>
          <a:prstGeom prst="wedgeRoundRectCallout">
            <a:avLst>
              <a:gd name="adj1" fmla="val -33977"/>
              <a:gd name="adj2" fmla="val 68866"/>
              <a:gd name="adj3" fmla="val 16667"/>
            </a:avLst>
          </a:prstGeom>
          <a:solidFill>
            <a:srgbClr val="FFFFFF"/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Yes, she </a:t>
            </a:r>
            <a:r>
              <a:rPr lang="en-US" sz="373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took up singing to deal with her shyness.</a:t>
            </a:r>
            <a:endParaRPr kumimoji="0" lang="en-US" altLang="zh-CN" sz="373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r="46417" b="2844"/>
          <a:stretch>
            <a:fillRect/>
          </a:stretch>
        </p:blipFill>
        <p:spPr>
          <a:xfrm>
            <a:off x="6077585" y="3070860"/>
            <a:ext cx="2041525" cy="3709035"/>
          </a:xfrm>
          <a:prstGeom prst="rect">
            <a:avLst/>
          </a:prstGeom>
        </p:spPr>
      </p:pic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Language points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2" grpId="0" bldLvl="0" animBg="1"/>
      <p:bldP spid="32" grpId="0" bldLvl="0" animBg="1"/>
      <p:bldP spid="1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67503" y="1521037"/>
            <a:ext cx="11618384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1. take up 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此处意为“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开始从事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”。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   </a:t>
            </a:r>
            <a:endParaRPr kumimoji="0" lang="en-US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506" name="矩形 2"/>
          <p:cNvSpPr/>
          <p:nvPr/>
        </p:nvSpPr>
        <p:spPr>
          <a:xfrm>
            <a:off x="905722" y="2656629"/>
            <a:ext cx="10562167" cy="28536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60000"/>
              </a:lnSpc>
            </a:pPr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take up</a:t>
            </a:r>
            <a:r>
              <a:rPr lang="zh-CN" altLang="en-US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的其他用法：</a:t>
            </a:r>
            <a:endParaRPr lang="zh-CN" altLang="en-US" sz="3735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60000"/>
              </a:lnSpc>
            </a:pPr>
            <a:r>
              <a:rPr lang="zh-CN" altLang="en-US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①“</a:t>
            </a:r>
            <a:r>
              <a:rPr lang="zh-CN" altLang="en-US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占用</a:t>
            </a:r>
            <a:r>
              <a:rPr lang="zh-CN" altLang="en-US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” </a:t>
            </a:r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The table takes up too much room.</a:t>
            </a:r>
            <a:endParaRPr lang="en-US" altLang="zh-CN" sz="3735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60000"/>
              </a:lnSpc>
            </a:pPr>
            <a:r>
              <a:rPr lang="zh-CN" altLang="en-US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②“</a:t>
            </a:r>
            <a:r>
              <a:rPr lang="zh-CN" altLang="en-US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继续</a:t>
            </a:r>
            <a:r>
              <a:rPr lang="zh-CN" altLang="en-US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” </a:t>
            </a:r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We took up our journey the next day.    </a:t>
            </a:r>
            <a:endParaRPr lang="en-US" altLang="zh-CN" sz="3735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" name="Rectangle 387"/>
          <p:cNvSpPr>
            <a:spLocks noChangeArrowheads="1"/>
          </p:cNvSpPr>
          <p:nvPr/>
        </p:nvSpPr>
        <p:spPr bwMode="auto">
          <a:xfrm>
            <a:off x="1261110" y="958215"/>
            <a:ext cx="8209915" cy="6451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 typeface="楷体" panose="02010609060101010101" charset="-122"/>
              <a:buNone/>
              <a:defRPr/>
            </a:pPr>
            <a:r>
              <a:rPr kumimoji="1" lang="zh-CN" alt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一、</a:t>
            </a:r>
            <a:r>
              <a:rPr kumimoji="1" lang="zh-CN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固定搭配</a:t>
            </a:r>
            <a:endParaRPr kumimoji="1" lang="zh-CN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+mj-ea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99" end="1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charRg st="99" end="1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23" end="1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charRg st="123" end="1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506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charRg st="14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506">
                                            <p:txEl>
                                              <p:charRg st="14" end="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charRg st="54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1506">
                                            <p:txEl>
                                              <p:charRg st="54" end="10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150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20420" y="1659255"/>
            <a:ext cx="10200640" cy="666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2. deal with 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相当于</a:t>
            </a:r>
            <a:r>
              <a:rPr kumimoji="0" 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do with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“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对付；处理 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”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graphicFrame>
        <p:nvGraphicFramePr>
          <p:cNvPr id="4" name="Group 3"/>
          <p:cNvGraphicFramePr>
            <a:graphicFrameLocks noGrp="1"/>
          </p:cNvGraphicFramePr>
          <p:nvPr/>
        </p:nvGraphicFramePr>
        <p:xfrm>
          <a:off x="909955" y="2809452"/>
          <a:ext cx="10697210" cy="1723390"/>
        </p:xfrm>
        <a:graphic>
          <a:graphicData uri="http://schemas.openxmlformats.org/drawingml/2006/table">
            <a:tbl>
              <a:tblPr/>
              <a:tblGrid>
                <a:gridCol w="2022475"/>
                <a:gridCol w="8674735"/>
              </a:tblGrid>
              <a:tr h="861695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465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</a:rPr>
                        <a:t>deal with</a:t>
                      </a:r>
                      <a:endParaRPr kumimoji="0" lang="en-US" altLang="zh-CN" sz="3465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06" marR="121906" marT="60824" marB="6082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465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06" marR="121906" marT="60824" marB="608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1695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465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</a:rPr>
                        <a:t>do with</a:t>
                      </a:r>
                      <a:endParaRPr kumimoji="0" lang="en-US" altLang="zh-CN" sz="3465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06" marR="121906" marT="60824" marB="6082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465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06" marR="121906" marT="60824" marB="608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43" name="矩形 7"/>
          <p:cNvSpPr/>
          <p:nvPr/>
        </p:nvSpPr>
        <p:spPr>
          <a:xfrm>
            <a:off x="2898776" y="2900681"/>
            <a:ext cx="8642349" cy="6248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None/>
            </a:pPr>
            <a:r>
              <a:rPr lang="zh-CN" altLang="en-US" sz="3465" b="1" dirty="0">
                <a:solidFill>
                  <a:srgbClr val="3333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常与</a:t>
            </a:r>
            <a:r>
              <a:rPr lang="en-US" altLang="zh-CN" sz="3465" b="1" dirty="0">
                <a:solidFill>
                  <a:srgbClr val="3333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how</a:t>
            </a:r>
            <a:r>
              <a:rPr lang="zh-CN" altLang="en-US" sz="3465" b="1" dirty="0">
                <a:solidFill>
                  <a:srgbClr val="3333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连用，强调处理问题的方式、方法</a:t>
            </a:r>
            <a:endParaRPr lang="zh-CN" altLang="en-US" sz="3465" b="1" dirty="0">
              <a:solidFill>
                <a:srgbClr val="3333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2544" name="矩形 9"/>
          <p:cNvSpPr/>
          <p:nvPr/>
        </p:nvSpPr>
        <p:spPr>
          <a:xfrm>
            <a:off x="3205692" y="3760047"/>
            <a:ext cx="7905751" cy="6248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None/>
            </a:pPr>
            <a:r>
              <a:rPr lang="zh-CN" altLang="en-US" sz="3465" b="1" dirty="0">
                <a:solidFill>
                  <a:srgbClr val="3333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常与</a:t>
            </a:r>
            <a:r>
              <a:rPr lang="en-US" altLang="zh-CN" sz="3465" b="1" dirty="0">
                <a:solidFill>
                  <a:srgbClr val="3333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what</a:t>
            </a:r>
            <a:r>
              <a:rPr lang="zh-CN" altLang="en-US" sz="3465" b="1" dirty="0">
                <a:solidFill>
                  <a:srgbClr val="3333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连用，侧重于对某事物的利用</a:t>
            </a:r>
            <a:endParaRPr lang="zh-CN" altLang="en-US" sz="3465" b="1" dirty="0">
              <a:solidFill>
                <a:srgbClr val="3333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2545" name="矩形 11"/>
          <p:cNvSpPr/>
          <p:nvPr/>
        </p:nvSpPr>
        <p:spPr>
          <a:xfrm>
            <a:off x="585047" y="4742180"/>
            <a:ext cx="10657416" cy="8102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eaLnBrk="1" hangingPunct="1">
              <a:lnSpc>
                <a:spcPct val="125000"/>
              </a:lnSpc>
            </a:pPr>
            <a:r>
              <a:rPr lang="zh-CN" altLang="en-US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注意：动词不定式短语 </a:t>
            </a:r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to deal with </a:t>
            </a:r>
            <a:r>
              <a:rPr lang="zh-CN" altLang="en-US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后必须带宾语。</a:t>
            </a:r>
            <a:endParaRPr lang="zh-CN" altLang="en-US" sz="373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2543" grpId="0"/>
      <p:bldP spid="22544" grpId="0"/>
      <p:bldP spid="22545" grpId="0"/>
    </p:bldLst>
  </p:timing>
</p:sld>
</file>

<file path=ppt/tags/tag1.xml><?xml version="1.0" encoding="utf-8"?>
<p:tagLst xmlns:p="http://schemas.openxmlformats.org/presentationml/2006/main">
  <p:tag name="KSO_WM_UNIT_ISCONTENTSTITLE" val="0"/>
  <p:tag name="KSO_WM_UNIT_PRESET_TEXT" val="单击此处添加标题"/>
  <p:tag name="KSO_WM_UNIT_VALUE" val="9"/>
  <p:tag name="KSO_WM_UNIT_HIGHLIGHT" val="0"/>
  <p:tag name="KSO_WM_UNIT_COMPATIBLE" val="0"/>
  <p:tag name="KSO_WM_UNIT_TYPE" val="a"/>
  <p:tag name="KSO_WM_UNIT_INDEX" val="1"/>
  <p:tag name="KSO_WM_UNIT_ID" val="custom20190933_1*a*1"/>
  <p:tag name="KSO_WM_TEMPLATE_CATEGORY" val="custom"/>
  <p:tag name="KSO_WM_TEMPLATE_INDEX" val="20190933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11.xml><?xml version="1.0" encoding="utf-8"?>
<p:tagLst xmlns:p="http://schemas.openxmlformats.org/presentationml/2006/main">
  <p:tag name="KSO_WM_UNIT_ISCONTENTS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LAYERLEVEL" val="1"/>
  <p:tag name="KSO_WM_TAG_VERSION" val="1.0"/>
  <p:tag name="KSO_WM_BEAUTIFY_FLAG" val="#wm#"/>
  <p:tag name="KSO_WM_UNIT_PRESET_TEXT" val="THANKS"/>
  <p:tag name="KSO_WM_TEMPLATE_CATEGORY" val="custom"/>
  <p:tag name="KSO_WM_TEMPLATE_INDEX" val="20206112"/>
  <p:tag name="KSO_WM_UNIT_ID" val="custom20206112_23*a*1"/>
  <p:tag name="KSO_WM_UNIT_ISNUMDGMTITLE" val="0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2.xml><?xml version="1.0" encoding="utf-8"?>
<p:tagLst xmlns:p="http://schemas.openxmlformats.org/presentationml/2006/main">
  <p:tag name="KSO_WM_TEMPLATE_CATEGORY" val="custom"/>
  <p:tag name="KSO_WM_TEMPLATE_INDEX" val="20206112"/>
</p:tagLst>
</file>

<file path=ppt/tags/tag3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belt&quot;,&quot;left&quot;:0.0,&quot;top&quot;:0.0,&quot;right&quot;:0.0,&quot;bottom&quot;:0.0,&quot;leftAbs&quot;:false,&quot;topAbs&quot;:false,&quot;rightAbs&quot;:false,&quot;bottomAbs&quot;:false}]}"/>
  <p:tag name="KSO_WM_SLIDE_CAN_ADD_NAVIGATION" val="1"/>
  <p:tag name="KSO_WM_SLIDE_BACKGROUND" val="[&quot;general&quot;,&quot;belt&quot;]"/>
  <p:tag name="KSO_WM_SLIDE_RATIO" val="1.777778"/>
  <p:tag name="KSO_WM_TEMPLATE_SUBCATEGORY" val="0"/>
  <p:tag name="KSO_WM_SLIDE_ITEM_CNT" val="0"/>
  <p:tag name="KSO_WM_SLIDE_INDEX" val="16"/>
  <p:tag name="KSO_WM_TAG_VERSION" val="1.0"/>
  <p:tag name="KSO_WM_BEAUTIFY_FLAG" val="#wm#"/>
  <p:tag name="KSO_WM_SLIDE_LAYOUT" val="d_f_i"/>
  <p:tag name="KSO_WM_SLIDE_LAYOUT_CNT" val="1_1_1"/>
  <p:tag name="KSO_WM_SLIDE_TYPE" val="text"/>
  <p:tag name="KSO_WM_SLIDE_SUBTYPE" val="picTxt"/>
  <p:tag name="KSO_WM_SLIDE_SIZE" val="960*539"/>
  <p:tag name="KSO_WM_SLIDE_POSITION" val="0*0"/>
  <p:tag name="KSO_WM_TEMPLATE_MASTER_TYPE" val="1"/>
  <p:tag name="KSO_WM_TEMPLATE_COLOR_TYPE" val="1"/>
  <p:tag name="KSO_WM_TEMPLATE_CATEGORY" val="custom"/>
  <p:tag name="KSO_WM_TEMPLATE_INDEX" val="20206112"/>
  <p:tag name="KSO_WM_SLIDE_ID" val="custom20206112_16"/>
</p:tagLst>
</file>

<file path=ppt/tags/tag4.xml><?xml version="1.0" encoding="utf-8"?>
<p:tagLst xmlns:p="http://schemas.openxmlformats.org/presentationml/2006/main">
  <p:tag name="KSO_WM_SLIDE_ID" val="custom20190933_2"/>
  <p:tag name="KSO_WM_SLIDE_ITEM_CNT" val="0"/>
  <p:tag name="KSO_WM_SLIDE_INDEX" val="2"/>
  <p:tag name="KSO_WM_TAG_VERSION" val="1.0"/>
  <p:tag name="KSO_WM_BEAUTIFY_FLAG" val="#wm#"/>
  <p:tag name="KSO_WM_TEMPLATE_CATEGORY" val="custom"/>
  <p:tag name="KSO_WM_TEMPLATE_INDEX" val="20190933"/>
  <p:tag name="KSO_WM_SLIDE_TYPE" val="sectionTitle"/>
  <p:tag name="KSO_WM_SLIDE_SUBTYPE" val="pureTxt"/>
  <p:tag name="KSO_WM_SLIDE_LAYOUT" val="a_b_e"/>
  <p:tag name="KSO_WM_SLIDE_LAYOUT_CNT" val="1_1_1"/>
  <p:tag name="KSO_WM_TEMPLATE_SUBCATEGORY" val="0"/>
</p:tagLst>
</file>

<file path=ppt/tags/tag5.xml><?xml version="1.0" encoding="utf-8"?>
<p:tagLst xmlns:p="http://schemas.openxmlformats.org/presentationml/2006/main">
  <p:tag name="KSO_WM_SLIDE_ID" val="custom20190933_2"/>
  <p:tag name="KSO_WM_SLIDE_ITEM_CNT" val="0"/>
  <p:tag name="KSO_WM_SLIDE_INDEX" val="2"/>
  <p:tag name="KSO_WM_TAG_VERSION" val="1.0"/>
  <p:tag name="KSO_WM_BEAUTIFY_FLAG" val="#wm#"/>
  <p:tag name="KSO_WM_TEMPLATE_CATEGORY" val="custom"/>
  <p:tag name="KSO_WM_TEMPLATE_INDEX" val="20190933"/>
  <p:tag name="KSO_WM_SLIDE_TYPE" val="sectionTitle"/>
  <p:tag name="KSO_WM_SLIDE_SUBTYPE" val="pureTxt"/>
  <p:tag name="KSO_WM_SLIDE_LAYOUT" val="a_b_e"/>
  <p:tag name="KSO_WM_SLIDE_LAYOUT_CNT" val="1_1_1"/>
  <p:tag name="KSO_WM_TEMPLATE_SUBCATEGORY" val="0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heme/theme1.xml><?xml version="1.0" encoding="utf-8"?>
<a:theme xmlns:a="http://schemas.openxmlformats.org/drawingml/2006/main" name="1_空白设计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2142</Words>
  <Application>WPS 演示</Application>
  <PresentationFormat>宽屏</PresentationFormat>
  <Paragraphs>180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4" baseType="lpstr">
      <vt:lpstr>Arial</vt:lpstr>
      <vt:lpstr>宋体</vt:lpstr>
      <vt:lpstr>Wingdings</vt:lpstr>
      <vt:lpstr>Times New Roman</vt:lpstr>
      <vt:lpstr>楷体</vt:lpstr>
      <vt:lpstr>Calibri</vt:lpstr>
      <vt:lpstr>汉仪乐喵体W</vt:lpstr>
      <vt:lpstr>Comic Sans MS</vt:lpstr>
      <vt:lpstr>Times New Roman</vt:lpstr>
      <vt:lpstr>微软雅黑</vt:lpstr>
      <vt:lpstr>Arial Unicode MS</vt:lpstr>
      <vt:lpstr>Bahnschrift</vt:lpstr>
      <vt:lpstr>1_空白设计模板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zhubai</dc:creator>
  <cp:lastModifiedBy>caozh</cp:lastModifiedBy>
  <cp:revision>13</cp:revision>
  <dcterms:created xsi:type="dcterms:W3CDTF">2019-09-19T02:01:00Z</dcterms:created>
  <dcterms:modified xsi:type="dcterms:W3CDTF">2020-10-22T06:57:56Z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2052-11.1.0.10069</vt:lpwstr>
  </property>
</Properties>
</file>